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9"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07"/>
        <p:cNvGrpSpPr/>
        <p:nvPr/>
      </p:nvGrpSpPr>
      <p:grpSpPr>
        <a:xfrm>
          <a:off x="0" y="0"/>
          <a:ext cx="0" cy="0"/>
          <a:chOff x="0" y="0"/>
          <a:chExt cx="0" cy="0"/>
        </a:xfrm>
      </p:grpSpPr>
      <p:sp>
        <p:nvSpPr>
          <p:cNvPr id="17208" name="Google Shape;17208;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209" name="Google Shape;17209;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hyperlink" Target="https://doi.org/10.1016/j.jsb.2019.09.003"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emf"/><Relationship Id="rId1"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10"/>
        <p:cNvGrpSpPr/>
        <p:nvPr/>
      </p:nvGrpSpPr>
      <p:grpSpPr>
        <a:xfrm>
          <a:off x="0" y="0"/>
          <a:ext cx="0" cy="0"/>
          <a:chOff x="0" y="0"/>
          <a:chExt cx="0" cy="0"/>
        </a:xfrm>
      </p:grpSpPr>
      <p:grpSp>
        <p:nvGrpSpPr>
          <p:cNvPr id="17211" name="Google Shape;17211;p110"/>
          <p:cNvGrpSpPr/>
          <p:nvPr/>
        </p:nvGrpSpPr>
        <p:grpSpPr>
          <a:xfrm>
            <a:off x="1524000" y="1701304"/>
            <a:ext cx="9144000" cy="3455391"/>
            <a:chOff x="0" y="724625"/>
            <a:chExt cx="9144000" cy="3454621"/>
          </a:xfrm>
        </p:grpSpPr>
        <p:sp>
          <p:nvSpPr>
            <p:cNvPr id="17212" name="Google Shape;17212;p110"/>
            <p:cNvSpPr txBox="1"/>
            <p:nvPr/>
          </p:nvSpPr>
          <p:spPr>
            <a:xfrm>
              <a:off x="381000" y="724625"/>
              <a:ext cx="4825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FF"/>
                </a:buClr>
                <a:buSzPts val="2000"/>
                <a:buFont typeface="Arial" panose="020B0604020202020204"/>
                <a:buNone/>
              </a:pPr>
              <a:r>
                <a:rPr lang="en-US" sz="2000" dirty="0">
                  <a:solidFill>
                    <a:srgbClr val="0000FF"/>
                  </a:solidFill>
                  <a:latin typeface="Arial" panose="020B0604020202020204"/>
                  <a:ea typeface="Arial" panose="020B0604020202020204"/>
                  <a:cs typeface="Arial" panose="020B0604020202020204"/>
                  <a:sym typeface="Arial" panose="020B0604020202020204"/>
                </a:rPr>
                <a:t>Structure function correlation of Proteins:</a:t>
              </a:r>
              <a:endParaRPr dirty="0"/>
            </a:p>
          </p:txBody>
        </p:sp>
        <p:sp>
          <p:nvSpPr>
            <p:cNvPr id="17213" name="Google Shape;17213;p110"/>
            <p:cNvSpPr txBox="1"/>
            <p:nvPr/>
          </p:nvSpPr>
          <p:spPr>
            <a:xfrm>
              <a:off x="0" y="3810037"/>
              <a:ext cx="9144000" cy="369209"/>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FF"/>
                </a:buClr>
                <a:buSzPts val="1800"/>
                <a:buFont typeface="Noto Sans Symbols"/>
                <a:buChar char="⮚"/>
              </a:pPr>
              <a:r>
                <a:rPr lang="en-US" sz="1800" dirty="0">
                  <a:solidFill>
                    <a:srgbClr val="0000FF"/>
                  </a:solidFill>
                  <a:latin typeface="Arial" panose="020B0604020202020204"/>
                  <a:ea typeface="Arial" panose="020B0604020202020204"/>
                  <a:cs typeface="Arial" panose="020B0604020202020204"/>
                  <a:sym typeface="Arial" panose="020B0604020202020204"/>
                </a:rPr>
                <a:t> Function of each protein is absolutely determined by the its 3D structure</a:t>
              </a:r>
              <a:endParaRPr dirty="0"/>
            </a:p>
          </p:txBody>
        </p:sp>
        <p:pic>
          <p:nvPicPr>
            <p:cNvPr id="17214" name="Google Shape;17214;p110" descr="steel-tools (1)"/>
            <p:cNvPicPr preferRelativeResize="0"/>
            <p:nvPr/>
          </p:nvPicPr>
          <p:blipFill rotWithShape="1">
            <a:blip r:embed="rId1"/>
            <a:srcRect/>
            <a:stretch>
              <a:fillRect/>
            </a:stretch>
          </p:blipFill>
          <p:spPr>
            <a:xfrm>
              <a:off x="3902075" y="1458894"/>
              <a:ext cx="2324100" cy="1962150"/>
            </a:xfrm>
            <a:prstGeom prst="rect">
              <a:avLst/>
            </a:prstGeom>
            <a:noFill/>
            <a:ln>
              <a:noFill/>
            </a:ln>
          </p:spPr>
        </p:pic>
        <p:sp>
          <p:nvSpPr>
            <p:cNvPr id="17215" name="Google Shape;17215;p110"/>
            <p:cNvSpPr/>
            <p:nvPr/>
          </p:nvSpPr>
          <p:spPr>
            <a:xfrm rot="5779420">
              <a:off x="1433615" y="2013286"/>
              <a:ext cx="914196" cy="914400"/>
            </a:xfrm>
            <a:prstGeom prst="diagStripe">
              <a:avLst>
                <a:gd name="adj" fmla="val 50000"/>
              </a:avLst>
            </a:prstGeom>
            <a:solidFill>
              <a:srgbClr val="4D4D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16" name="Google Shape;17216;p110"/>
            <p:cNvSpPr/>
            <p:nvPr/>
          </p:nvSpPr>
          <p:spPr>
            <a:xfrm>
              <a:off x="2667000" y="2148296"/>
              <a:ext cx="977900" cy="380915"/>
            </a:xfrm>
            <a:prstGeom prst="notchedRightArrow">
              <a:avLst>
                <a:gd name="adj1" fmla="val 50000"/>
                <a:gd name="adj2" fmla="val 50000"/>
              </a:avLst>
            </a:prstGeom>
            <a:noFill/>
            <a:ln w="12700" cap="flat" cmpd="sng">
              <a:solidFill>
                <a:srgbClr val="66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 name="TextBox 1"/>
          <p:cNvSpPr txBox="1"/>
          <p:nvPr/>
        </p:nvSpPr>
        <p:spPr>
          <a:xfrm>
            <a:off x="4317680" y="618004"/>
            <a:ext cx="3738909" cy="584775"/>
          </a:xfrm>
          <a:prstGeom prst="rect">
            <a:avLst/>
          </a:prstGeom>
          <a:noFill/>
        </p:spPr>
        <p:txBody>
          <a:bodyPr wrap="none" rtlCol="0">
            <a:spAutoFit/>
          </a:bodyPr>
          <a:lstStyle/>
          <a:p>
            <a:r>
              <a:rPr lang="en-US" sz="3200" b="1" dirty="0">
                <a:solidFill>
                  <a:srgbClr val="0070C0"/>
                </a:solidFill>
              </a:rPr>
              <a:t>LS2101-Biochemistry</a:t>
            </a:r>
            <a:endParaRPr lang="en-IN" sz="3200"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bwMode="auto">
          <a:xfrm>
            <a:off x="4151784" y="256307"/>
            <a:ext cx="5328592" cy="6345386"/>
            <a:chOff x="4212614" y="67790"/>
            <a:chExt cx="4903250" cy="6681979"/>
          </a:xfrm>
        </p:grpSpPr>
        <p:pic>
          <p:nvPicPr>
            <p:cNvPr id="3" name="Picture 4"/>
            <p:cNvPicPr>
              <a:picLocks noChangeAspect="1" noChangeArrowheads="1"/>
            </p:cNvPicPr>
            <p:nvPr/>
          </p:nvPicPr>
          <p:blipFill>
            <a:blip r:embed="rId1">
              <a:extLst>
                <a:ext uri="{28A0092B-C50C-407E-A947-70E740481C1C}">
                  <a14:useLocalDpi xmlns:a14="http://schemas.microsoft.com/office/drawing/2010/main" val="0"/>
                </a:ext>
              </a:extLst>
            </a:blip>
            <a:srcRect l="57101" t="17578" r="25330" b="4297"/>
            <a:stretch>
              <a:fillRect/>
            </a:stretch>
          </p:blipFill>
          <p:spPr bwMode="auto">
            <a:xfrm>
              <a:off x="6429388" y="67790"/>
              <a:ext cx="2686476" cy="668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3"/>
            <p:cNvSpPr txBox="1">
              <a:spLocks noChangeArrowheads="1"/>
            </p:cNvSpPr>
            <p:nvPr/>
          </p:nvSpPr>
          <p:spPr bwMode="auto">
            <a:xfrm>
              <a:off x="4212614" y="188443"/>
              <a:ext cx="2428609" cy="6462898"/>
            </a:xfrm>
            <a:prstGeom prst="rect">
              <a:avLst/>
            </a:prstGeom>
            <a:noFill/>
            <a:ln w="9525">
              <a:noFill/>
              <a:miter lim="800000"/>
            </a:ln>
          </p:spPr>
          <p:txBody>
            <a:bodyPr>
              <a:spAutoFit/>
            </a:bodyPr>
            <a:lstStyle/>
            <a:p>
              <a:pPr eaLnBrk="1" hangingPunct="1">
                <a:buFont typeface="Wingdings" panose="05000000000000000000" pitchFamily="2" charset="2"/>
                <a:buChar char="Ø"/>
                <a:defRPr/>
              </a:pPr>
              <a:r>
                <a:rPr lang="en-US" dirty="0">
                  <a:cs typeface="Arial" panose="020B0604020202020204" pitchFamily="34" charset="0"/>
                </a:rPr>
                <a:t> Different way to visualise the polypeptide chain:</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Peptide units do not have the side chains</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Peptide units are rigid</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Each unit can rotate around C</a:t>
              </a:r>
              <a:r>
                <a:rPr lang="el-GR" baseline="-25000" dirty="0">
                  <a:cs typeface="Arial" panose="020B0604020202020204" pitchFamily="34" charset="0"/>
                </a:rPr>
                <a:t>α</a:t>
              </a:r>
              <a:r>
                <a:rPr lang="en-US" dirty="0">
                  <a:cs typeface="Arial" panose="020B0604020202020204" pitchFamily="34" charset="0"/>
                </a:rPr>
                <a:t> ̶ C’ and N ̶ C</a:t>
              </a:r>
              <a:r>
                <a:rPr lang="el-GR" baseline="-25000" dirty="0">
                  <a:cs typeface="Arial" panose="020B0604020202020204" pitchFamily="34" charset="0"/>
                </a:rPr>
                <a:t>α</a:t>
              </a:r>
              <a:r>
                <a:rPr lang="en-US" dirty="0">
                  <a:cs typeface="Arial" panose="020B0604020202020204" pitchFamily="34" charset="0"/>
                </a:rPr>
                <a:t> bond</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Angle of rotation around N  ̶  C</a:t>
              </a:r>
              <a:r>
                <a:rPr lang="el-GR" baseline="-25000" dirty="0">
                  <a:cs typeface="Arial" panose="020B0604020202020204" pitchFamily="34" charset="0"/>
                </a:rPr>
                <a:t>α</a:t>
              </a:r>
              <a:r>
                <a:rPr lang="en-US" dirty="0">
                  <a:cs typeface="Arial" panose="020B0604020202020204" pitchFamily="34" charset="0"/>
                </a:rPr>
                <a:t> : phi (</a:t>
              </a:r>
              <a:r>
                <a:rPr lang="el-GR" dirty="0">
                  <a:cs typeface="Arial" panose="020B0604020202020204" pitchFamily="34" charset="0"/>
                </a:rPr>
                <a:t>φ</a:t>
              </a:r>
              <a:r>
                <a:rPr lang="en-US" dirty="0">
                  <a:cs typeface="Arial" panose="020B0604020202020204" pitchFamily="34" charset="0"/>
                </a:rPr>
                <a:t>)</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Angle of rotation around C</a:t>
              </a:r>
              <a:r>
                <a:rPr lang="el-GR" baseline="-25000" dirty="0">
                  <a:cs typeface="Arial" panose="020B0604020202020204" pitchFamily="34" charset="0"/>
                </a:rPr>
                <a:t>α</a:t>
              </a:r>
              <a:r>
                <a:rPr lang="en-US" dirty="0">
                  <a:cs typeface="Arial" panose="020B0604020202020204" pitchFamily="34" charset="0"/>
                </a:rPr>
                <a:t> ̶  C’ : psi (</a:t>
              </a:r>
              <a:r>
                <a:rPr lang="el-GR" dirty="0">
                  <a:cs typeface="Arial" panose="020B0604020202020204" pitchFamily="34" charset="0"/>
                </a:rPr>
                <a:t>ψ</a:t>
              </a:r>
              <a:r>
                <a:rPr lang="en-US" dirty="0">
                  <a:cs typeface="Arial" panose="020B0604020202020204" pitchFamily="34" charset="0"/>
                </a:rPr>
                <a:t>)</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Each amino acid residue is associated with two conformational angle: </a:t>
              </a:r>
              <a:r>
                <a:rPr lang="el-GR" dirty="0">
                  <a:cs typeface="Arial" panose="020B0604020202020204" pitchFamily="34" charset="0"/>
                </a:rPr>
                <a:t>φ</a:t>
              </a:r>
              <a:r>
                <a:rPr lang="en-US" dirty="0">
                  <a:cs typeface="Arial" panose="020B0604020202020204" pitchFamily="34" charset="0"/>
                </a:rPr>
                <a:t> and </a:t>
              </a:r>
              <a:r>
                <a:rPr lang="el-GR" dirty="0">
                  <a:cs typeface="Arial" panose="020B0604020202020204" pitchFamily="34" charset="0"/>
                </a:rPr>
                <a:t>ψ</a:t>
              </a:r>
              <a:endParaRPr lang="en-US" dirty="0">
                <a:cs typeface="Arial" panose="020B0604020202020204" pitchFamily="34" charset="0"/>
              </a:endParaRPr>
            </a:p>
            <a:p>
              <a:pPr eaLnBrk="1" hangingPunct="1">
                <a:buFont typeface="Wingdings" panose="05000000000000000000" pitchFamily="2" charset="2"/>
                <a:buChar char="§"/>
                <a:defRPr/>
              </a:pPr>
              <a:r>
                <a:rPr lang="en-US" dirty="0">
                  <a:cs typeface="Arial" panose="020B0604020202020204" pitchFamily="34" charset="0"/>
                </a:rPr>
                <a:t> These are the only degrees of freedom that define the conformation of whole main chain</a:t>
              </a:r>
              <a:endParaRPr lang="en-US" dirty="0">
                <a:cs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p:cNvPicPr>
            <a:picLocks noChangeAspect="1" noChangeArrowheads="1"/>
          </p:cNvPicPr>
          <p:nvPr/>
        </p:nvPicPr>
        <p:blipFill>
          <a:blip r:embed="rId1">
            <a:extLst>
              <a:ext uri="{28A0092B-C50C-407E-A947-70E740481C1C}">
                <a14:useLocalDpi xmlns:a14="http://schemas.microsoft.com/office/drawing/2010/main" val="0"/>
              </a:ext>
            </a:extLst>
          </a:blip>
          <a:srcRect l="9334" t="35156" r="36859" b="22852"/>
          <a:stretch>
            <a:fillRect/>
          </a:stretch>
        </p:blipFill>
        <p:spPr bwMode="auto">
          <a:xfrm>
            <a:off x="2595564" y="501651"/>
            <a:ext cx="6689725" cy="253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3"/>
          <p:cNvSpPr txBox="1">
            <a:spLocks noChangeArrowheads="1"/>
          </p:cNvSpPr>
          <p:nvPr/>
        </p:nvSpPr>
        <p:spPr bwMode="auto">
          <a:xfrm>
            <a:off x="2897188" y="131764"/>
            <a:ext cx="6388100" cy="369887"/>
          </a:xfrm>
          <a:prstGeom prst="rect">
            <a:avLst/>
          </a:prstGeom>
          <a:noFill/>
          <a:ln w="9525">
            <a:noFill/>
            <a:miter lim="800000"/>
          </a:ln>
        </p:spPr>
        <p:txBody>
          <a:bodyPr wrap="none">
            <a:spAutoFit/>
          </a:bodyPr>
          <a:lstStyle/>
          <a:p>
            <a:pPr eaLnBrk="1" hangingPunct="1">
              <a:defRPr/>
            </a:pPr>
            <a:r>
              <a:rPr lang="en-US" dirty="0">
                <a:solidFill>
                  <a:srgbClr val="0070C0"/>
                </a:solidFill>
                <a:cs typeface="Arial" panose="020B0604020202020204" pitchFamily="34" charset="0"/>
              </a:rPr>
              <a:t>First X-ray crystallographic structure of Protein in 1958: Myoglobin</a:t>
            </a:r>
            <a:endParaRPr lang="en-US" dirty="0">
              <a:solidFill>
                <a:srgbClr val="0070C0"/>
              </a:solidFill>
              <a:cs typeface="Arial" panose="020B0604020202020204" pitchFamily="34" charset="0"/>
            </a:endParaRPr>
          </a:p>
        </p:txBody>
      </p:sp>
      <p:sp>
        <p:nvSpPr>
          <p:cNvPr id="4100" name="TextBox 4"/>
          <p:cNvSpPr txBox="1">
            <a:spLocks noChangeArrowheads="1"/>
          </p:cNvSpPr>
          <p:nvPr/>
        </p:nvSpPr>
        <p:spPr bwMode="auto">
          <a:xfrm>
            <a:off x="1592264" y="3304188"/>
            <a:ext cx="8696324" cy="1077218"/>
          </a:xfrm>
          <a:prstGeom prst="rect">
            <a:avLst/>
          </a:prstGeom>
          <a:noFill/>
          <a:ln w="9525">
            <a:noFill/>
            <a:miter lim="800000"/>
          </a:ln>
        </p:spPr>
        <p:txBody>
          <a:bodyPr wrap="square">
            <a:spAutoFit/>
          </a:bodyPr>
          <a:lstStyle/>
          <a:p>
            <a:pPr eaLnBrk="1" hangingPunct="1">
              <a:defRPr/>
            </a:pPr>
            <a:r>
              <a:rPr lang="en-US" sz="1600" dirty="0">
                <a:solidFill>
                  <a:srgbClr val="002060"/>
                </a:solidFill>
                <a:cs typeface="Arial" panose="020B0604020202020204" pitchFamily="34" charset="0"/>
              </a:rPr>
              <a:t>John Kendrew discovered crystal structure of Myoglobin in 1958……………“Perhaps the most remarkable features of the molecule are its complexity and its lack of symmetry ........... it is more complicated than has been predicted by any theory of protein structure”</a:t>
            </a:r>
            <a:endParaRPr lang="en-US" sz="1600" dirty="0">
              <a:solidFill>
                <a:srgbClr val="002060"/>
              </a:solidFill>
              <a:cs typeface="Arial" panose="020B0604020202020204" pitchFamily="34" charset="0"/>
            </a:endParaRPr>
          </a:p>
          <a:p>
            <a:pPr eaLnBrk="1" hangingPunct="1">
              <a:defRPr/>
            </a:pPr>
            <a:r>
              <a:rPr lang="en-US" sz="1600" dirty="0">
                <a:solidFill>
                  <a:srgbClr val="002060"/>
                </a:solidFill>
                <a:cs typeface="Arial" panose="020B0604020202020204" pitchFamily="34" charset="0"/>
              </a:rPr>
              <a:t>=&gt; Such structural irregularity is required for proteins to fulfill their diverse function</a:t>
            </a:r>
            <a:endParaRPr lang="en-US" sz="1600" dirty="0">
              <a:solidFill>
                <a:srgbClr val="002060"/>
              </a:solidFill>
              <a:cs typeface="Arial" panose="020B0604020202020204" pitchFamily="34" charset="0"/>
            </a:endParaRPr>
          </a:p>
        </p:txBody>
      </p:sp>
      <p:sp>
        <p:nvSpPr>
          <p:cNvPr id="4101" name="TextBox 5"/>
          <p:cNvSpPr txBox="1">
            <a:spLocks noChangeArrowheads="1"/>
          </p:cNvSpPr>
          <p:nvPr/>
        </p:nvSpPr>
        <p:spPr bwMode="auto">
          <a:xfrm>
            <a:off x="3190875" y="3033545"/>
            <a:ext cx="5165453" cy="338554"/>
          </a:xfrm>
          <a:prstGeom prst="rect">
            <a:avLst/>
          </a:prstGeom>
          <a:noFill/>
          <a:ln w="9525">
            <a:noFill/>
            <a:miter lim="800000"/>
          </a:ln>
        </p:spPr>
        <p:txBody>
          <a:bodyPr wrap="none">
            <a:spAutoFit/>
          </a:bodyPr>
          <a:lstStyle/>
          <a:p>
            <a:pPr eaLnBrk="1" hangingPunct="1">
              <a:buFont typeface="Wingdings" panose="05000000000000000000" pitchFamily="2" charset="2"/>
              <a:buChar char="Ø"/>
              <a:defRPr/>
            </a:pPr>
            <a:r>
              <a:rPr lang="en-US" sz="1600" dirty="0">
                <a:solidFill>
                  <a:srgbClr val="FF0000"/>
                </a:solidFill>
                <a:cs typeface="Arial" panose="020B0604020202020204" pitchFamily="34" charset="0"/>
              </a:rPr>
              <a:t> Sausage shaped region of Myoglobin represents α helices</a:t>
            </a:r>
            <a:endParaRPr lang="en-US" sz="1600" dirty="0">
              <a:solidFill>
                <a:srgbClr val="FF0000"/>
              </a:solidFill>
              <a:cs typeface="Arial" panose="020B0604020202020204" pitchFamily="34" charset="0"/>
            </a:endParaRPr>
          </a:p>
        </p:txBody>
      </p:sp>
      <p:sp>
        <p:nvSpPr>
          <p:cNvPr id="4102" name="TextBox 6"/>
          <p:cNvSpPr txBox="1">
            <a:spLocks noChangeArrowheads="1"/>
          </p:cNvSpPr>
          <p:nvPr/>
        </p:nvSpPr>
        <p:spPr bwMode="auto">
          <a:xfrm>
            <a:off x="1495174" y="4358754"/>
            <a:ext cx="9706225" cy="2062103"/>
          </a:xfrm>
          <a:prstGeom prst="rect">
            <a:avLst/>
          </a:prstGeom>
          <a:noFill/>
          <a:ln w="9525">
            <a:noFill/>
            <a:miter lim="800000"/>
          </a:ln>
        </p:spPr>
        <p:txBody>
          <a:bodyPr wrap="square">
            <a:spAutoFit/>
          </a:bodyPr>
          <a:lstStyle/>
          <a:p>
            <a:pPr eaLnBrk="1" hangingPunct="1">
              <a:buFont typeface="Wingdings" panose="05000000000000000000" pitchFamily="2" charset="2"/>
              <a:buChar char="ü"/>
              <a:defRPr/>
            </a:pPr>
            <a:r>
              <a:rPr lang="en-US" sz="1600" dirty="0">
                <a:cs typeface="Arial" panose="020B0604020202020204" pitchFamily="34" charset="0"/>
              </a:rPr>
              <a:t> </a:t>
            </a:r>
            <a:r>
              <a:rPr lang="en-US" sz="1600" dirty="0">
                <a:solidFill>
                  <a:srgbClr val="C00000"/>
                </a:solidFill>
                <a:cs typeface="Arial" panose="020B0604020202020204" pitchFamily="34" charset="0"/>
              </a:rPr>
              <a:t>The main driving force for folding water soluble protein molecules is to pack hydrophobic side</a:t>
            </a:r>
            <a:endParaRPr lang="en-US" sz="1600" dirty="0">
              <a:solidFill>
                <a:srgbClr val="C00000"/>
              </a:solidFill>
              <a:cs typeface="Arial" panose="020B0604020202020204" pitchFamily="34" charset="0"/>
            </a:endParaRPr>
          </a:p>
          <a:p>
            <a:pPr eaLnBrk="1" hangingPunct="1">
              <a:defRPr/>
            </a:pPr>
            <a:r>
              <a:rPr lang="en-US" sz="1600" dirty="0">
                <a:solidFill>
                  <a:srgbClr val="C00000"/>
                </a:solidFill>
                <a:cs typeface="Arial" panose="020B0604020202020204" pitchFamily="34" charset="0"/>
              </a:rPr>
              <a:t>chains into the interior of the molecule, thus creating hydrophobic core and hydrophilic surface</a:t>
            </a:r>
            <a:endParaRPr lang="en-US" sz="1600" dirty="0">
              <a:solidFill>
                <a:srgbClr val="0000FF"/>
              </a:solidFill>
              <a:cs typeface="Arial" panose="020B0604020202020204" pitchFamily="34" charset="0"/>
            </a:endParaRPr>
          </a:p>
          <a:p>
            <a:pPr eaLnBrk="1" hangingPunct="1">
              <a:buFont typeface="Wingdings" panose="05000000000000000000" pitchFamily="2" charset="2"/>
              <a:buChar char="Ø"/>
              <a:defRPr/>
            </a:pPr>
            <a:r>
              <a:rPr lang="en-US" sz="1600" dirty="0">
                <a:solidFill>
                  <a:srgbClr val="0000FF"/>
                </a:solidFill>
                <a:cs typeface="Arial" panose="020B0604020202020204" pitchFamily="34" charset="0"/>
              </a:rPr>
              <a:t> The main chain is highly polar: one hydrogen bond donar, NH and one hydrogen bond acceptor, C’=O for each peptide unit : Main chain polar groups can be neutralised  via H-bonds</a:t>
            </a:r>
            <a:endParaRPr lang="en-US" sz="1600" dirty="0">
              <a:solidFill>
                <a:srgbClr val="0000FF"/>
              </a:solidFill>
              <a:cs typeface="Arial" panose="020B0604020202020204" pitchFamily="34" charset="0"/>
            </a:endParaRPr>
          </a:p>
          <a:p>
            <a:pPr eaLnBrk="1" hangingPunct="1">
              <a:buFont typeface="Wingdings" panose="05000000000000000000" pitchFamily="2" charset="2"/>
              <a:buChar char="Ø"/>
              <a:defRPr/>
            </a:pPr>
            <a:r>
              <a:rPr lang="en-US" sz="1600" dirty="0">
                <a:cs typeface="Arial" panose="020B0604020202020204" pitchFamily="34" charset="0"/>
              </a:rPr>
              <a:t> </a:t>
            </a:r>
            <a:r>
              <a:rPr lang="en-US" sz="1600" dirty="0">
                <a:solidFill>
                  <a:srgbClr val="006600"/>
                </a:solidFill>
                <a:cs typeface="Arial" panose="020B0604020202020204" pitchFamily="34" charset="0"/>
              </a:rPr>
              <a:t>The problem can be solved by the formation of two types of secondary structure : α helices and β sheets ⇒ Both types are characterised by hydrogen bonding between main chain NH and C’=O groups</a:t>
            </a:r>
            <a:endParaRPr lang="en-US" sz="1600" dirty="0">
              <a:solidFill>
                <a:srgbClr val="006600"/>
              </a:solidFill>
              <a:cs typeface="Arial" panose="020B0604020202020204" pitchFamily="34" charset="0"/>
            </a:endParaRPr>
          </a:p>
          <a:p>
            <a:pPr eaLnBrk="1" hangingPunct="1">
              <a:buFont typeface="Wingdings" panose="05000000000000000000" pitchFamily="2" charset="2"/>
              <a:buChar char="Ø"/>
              <a:defRPr/>
            </a:pPr>
            <a:r>
              <a:rPr lang="en-US" sz="1600" dirty="0">
                <a:solidFill>
                  <a:srgbClr val="7030A0"/>
                </a:solidFill>
                <a:cs typeface="Arial" panose="020B0604020202020204" pitchFamily="34" charset="0"/>
              </a:rPr>
              <a:t> The secondary structure elements, formed in this way and held together by the hydrophobic core, provide a rigid stable frame work</a:t>
            </a:r>
            <a:endParaRPr lang="en-US" sz="1600" dirty="0">
              <a:solidFill>
                <a:srgbClr val="7030A0"/>
              </a:solidFill>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l="7686" t="15625" r="53331" b="6250"/>
          <a:stretch>
            <a:fillRect/>
          </a:stretch>
        </p:blipFill>
        <p:spPr bwMode="auto">
          <a:xfrm>
            <a:off x="1639889" y="1071564"/>
            <a:ext cx="3741737"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2"/>
          <p:cNvSpPr txBox="1">
            <a:spLocks noChangeArrowheads="1"/>
          </p:cNvSpPr>
          <p:nvPr/>
        </p:nvSpPr>
        <p:spPr bwMode="auto">
          <a:xfrm>
            <a:off x="1584160" y="5142747"/>
            <a:ext cx="20716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l-GR" altLang="en-US" sz="1400" dirty="0">
                <a:solidFill>
                  <a:srgbClr val="7030A0"/>
                </a:solidFill>
                <a:latin typeface="Arial" panose="020B0604020202020204" pitchFamily="34" charset="0"/>
              </a:rPr>
              <a:t>α</a:t>
            </a:r>
            <a:r>
              <a:rPr lang="en-US" altLang="en-US" sz="1400" dirty="0">
                <a:solidFill>
                  <a:srgbClr val="7030A0"/>
                </a:solidFill>
                <a:latin typeface="Arial" panose="020B0604020202020204" pitchFamily="34" charset="0"/>
              </a:rPr>
              <a:t> helix</a:t>
            </a:r>
            <a:endParaRPr lang="en-US" altLang="en-US" sz="1400" dirty="0">
              <a:solidFill>
                <a:srgbClr val="7030A0"/>
              </a:solidFill>
              <a:latin typeface="Arial" panose="020B0604020202020204" pitchFamily="34" charset="0"/>
            </a:endParaRPr>
          </a:p>
          <a:p>
            <a:pPr eaLnBrk="1" hangingPunct="1">
              <a:spcBef>
                <a:spcPct val="0"/>
              </a:spcBef>
              <a:buFont typeface="Wingdings" panose="05000000000000000000" pitchFamily="2" charset="2"/>
              <a:buChar char="§"/>
            </a:pPr>
            <a:r>
              <a:rPr lang="en-US" altLang="en-US" sz="1400" dirty="0">
                <a:solidFill>
                  <a:srgbClr val="7030A0"/>
                </a:solidFill>
                <a:latin typeface="Arial" panose="020B0604020202020204" pitchFamily="34" charset="0"/>
              </a:rPr>
              <a:t> 1.5 </a:t>
            </a:r>
            <a:r>
              <a:rPr lang="en-US" altLang="en-US" sz="1400" dirty="0">
                <a:solidFill>
                  <a:srgbClr val="7030A0"/>
                </a:solidFill>
                <a:latin typeface="Cambria Math" panose="02040503050406030204" pitchFamily="18" charset="0"/>
              </a:rPr>
              <a:t>Å rise per residue</a:t>
            </a:r>
            <a:endParaRPr lang="en-US" altLang="en-US" sz="1400" dirty="0">
              <a:solidFill>
                <a:srgbClr val="7030A0"/>
              </a:solidFill>
              <a:latin typeface="Cambria Math" panose="02040503050406030204" pitchFamily="18" charset="0"/>
            </a:endParaRPr>
          </a:p>
          <a:p>
            <a:pPr eaLnBrk="1" hangingPunct="1">
              <a:spcBef>
                <a:spcPct val="0"/>
              </a:spcBef>
              <a:buFont typeface="Wingdings" panose="05000000000000000000" pitchFamily="2" charset="2"/>
              <a:buChar char="§"/>
            </a:pPr>
            <a:r>
              <a:rPr lang="en-US" altLang="en-US" sz="1400" dirty="0">
                <a:solidFill>
                  <a:srgbClr val="7030A0"/>
                </a:solidFill>
                <a:latin typeface="Cambria Math" panose="02040503050406030204" pitchFamily="18" charset="0"/>
              </a:rPr>
              <a:t> Length of helix:  4/5 to 40 residues</a:t>
            </a:r>
            <a:endParaRPr lang="en-US" altLang="en-US" sz="1400" dirty="0">
              <a:solidFill>
                <a:srgbClr val="7030A0"/>
              </a:solidFill>
              <a:latin typeface="Arial" panose="020B0604020202020204" pitchFamily="34" charset="0"/>
            </a:endParaRPr>
          </a:p>
        </p:txBody>
      </p:sp>
      <p:sp>
        <p:nvSpPr>
          <p:cNvPr id="5124" name="TextBox 3"/>
          <p:cNvSpPr txBox="1">
            <a:spLocks noChangeArrowheads="1"/>
          </p:cNvSpPr>
          <p:nvPr/>
        </p:nvSpPr>
        <p:spPr bwMode="auto">
          <a:xfrm>
            <a:off x="1497748" y="190754"/>
            <a:ext cx="9523178" cy="830997"/>
          </a:xfrm>
          <a:prstGeom prst="rect">
            <a:avLst/>
          </a:prstGeom>
          <a:noFill/>
          <a:ln w="9525">
            <a:noFill/>
            <a:miter lim="800000"/>
          </a:ln>
        </p:spPr>
        <p:txBody>
          <a:bodyPr wrap="square">
            <a:spAutoFit/>
          </a:bodyPr>
          <a:lstStyle/>
          <a:p>
            <a:pPr eaLnBrk="1" hangingPunct="1">
              <a:buFont typeface="Wingdings" panose="05000000000000000000" pitchFamily="2" charset="2"/>
              <a:buChar char="§"/>
              <a:defRPr/>
            </a:pPr>
            <a:r>
              <a:rPr lang="en-US" sz="1600" dirty="0">
                <a:solidFill>
                  <a:srgbClr val="C00000"/>
                </a:solidFill>
                <a:cs typeface="Arial" panose="020B0604020202020204" pitchFamily="34" charset="0"/>
              </a:rPr>
              <a:t> </a:t>
            </a:r>
            <a:r>
              <a:rPr lang="el-GR" sz="1600" dirty="0">
                <a:solidFill>
                  <a:srgbClr val="C00000"/>
                </a:solidFill>
                <a:cs typeface="Arial" panose="020B0604020202020204" pitchFamily="34" charset="0"/>
              </a:rPr>
              <a:t>α</a:t>
            </a:r>
            <a:r>
              <a:rPr lang="en-US" sz="1600" dirty="0">
                <a:solidFill>
                  <a:srgbClr val="C00000"/>
                </a:solidFill>
                <a:cs typeface="Arial" panose="020B0604020202020204" pitchFamily="34" charset="0"/>
              </a:rPr>
              <a:t> helix has 3.6 residue per turn with H-bond between C’=O of residue n and NH of residue n+4</a:t>
            </a:r>
            <a:endParaRPr lang="en-US" sz="1600" dirty="0">
              <a:solidFill>
                <a:srgbClr val="C00000"/>
              </a:solidFill>
              <a:cs typeface="Arial" panose="020B0604020202020204" pitchFamily="34" charset="0"/>
            </a:endParaRPr>
          </a:p>
          <a:p>
            <a:pPr eaLnBrk="1" hangingPunct="1">
              <a:buFont typeface="Wingdings" panose="05000000000000000000" pitchFamily="2" charset="2"/>
              <a:buChar char="§"/>
              <a:defRPr/>
            </a:pPr>
            <a:r>
              <a:rPr lang="en-US" sz="1600" dirty="0">
                <a:solidFill>
                  <a:srgbClr val="0000FF"/>
                </a:solidFill>
                <a:cs typeface="Arial" panose="020B0604020202020204" pitchFamily="34" charset="0"/>
              </a:rPr>
              <a:t> Main chain NH and C’=O groups are joined with H-bond except first NH group at N-terminus and C’=O group at C-terminus ⇒ </a:t>
            </a:r>
            <a:r>
              <a:rPr lang="el-GR" sz="1600" dirty="0">
                <a:solidFill>
                  <a:srgbClr val="0000FF"/>
                </a:solidFill>
                <a:cs typeface="Arial" panose="020B0604020202020204" pitchFamily="34" charset="0"/>
              </a:rPr>
              <a:t>α</a:t>
            </a:r>
            <a:r>
              <a:rPr lang="en-US" sz="1600" dirty="0">
                <a:solidFill>
                  <a:srgbClr val="0000FF"/>
                </a:solidFill>
                <a:cs typeface="Arial" panose="020B0604020202020204" pitchFamily="34" charset="0"/>
              </a:rPr>
              <a:t> helix has a dipole moment with magnitude about 0.5–0.7 unit charge at each end of the helix</a:t>
            </a:r>
            <a:endParaRPr lang="en-US" sz="1600" dirty="0">
              <a:solidFill>
                <a:srgbClr val="0000FF"/>
              </a:solidFill>
              <a:cs typeface="Arial" panose="020B0604020202020204" pitchFamily="34" charset="0"/>
            </a:endParaRPr>
          </a:p>
        </p:txBody>
      </p:sp>
      <p:grpSp>
        <p:nvGrpSpPr>
          <p:cNvPr id="5125" name="Group 12"/>
          <p:cNvGrpSpPr/>
          <p:nvPr/>
        </p:nvGrpSpPr>
        <p:grpSpPr bwMode="auto">
          <a:xfrm>
            <a:off x="5238751" y="933000"/>
            <a:ext cx="6311565" cy="4770179"/>
            <a:chOff x="3714745" y="933438"/>
            <a:chExt cx="5332535" cy="4769764"/>
          </a:xfrm>
        </p:grpSpPr>
        <p:pic>
          <p:nvPicPr>
            <p:cNvPr id="5128" name="Picture 2"/>
            <p:cNvPicPr>
              <a:picLocks noChangeAspect="1" noChangeArrowheads="1"/>
            </p:cNvPicPr>
            <p:nvPr/>
          </p:nvPicPr>
          <p:blipFill>
            <a:blip r:embed="rId2">
              <a:extLst>
                <a:ext uri="{28A0092B-C50C-407E-A947-70E740481C1C}">
                  <a14:useLocalDpi xmlns:a14="http://schemas.microsoft.com/office/drawing/2010/main" val="0"/>
                </a:ext>
              </a:extLst>
            </a:blip>
            <a:srcRect l="17569" t="20508" r="18741" b="10156"/>
            <a:stretch>
              <a:fillRect/>
            </a:stretch>
          </p:blipFill>
          <p:spPr bwMode="auto">
            <a:xfrm>
              <a:off x="3832306" y="1420216"/>
              <a:ext cx="5214974" cy="428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Box 8"/>
            <p:cNvSpPr txBox="1">
              <a:spLocks noChangeArrowheads="1"/>
            </p:cNvSpPr>
            <p:nvPr/>
          </p:nvSpPr>
          <p:spPr bwMode="auto">
            <a:xfrm>
              <a:off x="3714745" y="933438"/>
              <a:ext cx="3475750" cy="523174"/>
            </a:xfrm>
            <a:prstGeom prst="rect">
              <a:avLst/>
            </a:prstGeom>
            <a:noFill/>
            <a:ln w="9525">
              <a:noFill/>
              <a:miter lim="800000"/>
            </a:ln>
          </p:spPr>
          <p:txBody>
            <a:bodyPr wrap="none">
              <a:spAutoFit/>
            </a:bodyPr>
            <a:lstStyle/>
            <a:p>
              <a:pPr eaLnBrk="1" hangingPunct="1">
                <a:buFont typeface="Wingdings" panose="05000000000000000000" pitchFamily="2" charset="2"/>
                <a:buChar char="§"/>
                <a:defRPr/>
              </a:pPr>
              <a:r>
                <a:rPr lang="en-US" sz="1400" dirty="0">
                  <a:cs typeface="Arial" panose="020B0604020202020204" pitchFamily="34" charset="0"/>
                </a:rPr>
                <a:t> -vely charged ligands, </a:t>
              </a:r>
              <a:r>
                <a:rPr lang="en-US" sz="1400" i="1" dirty="0">
                  <a:cs typeface="Arial" panose="020B0604020202020204" pitchFamily="34" charset="0"/>
                </a:rPr>
                <a:t>e.g.</a:t>
              </a:r>
              <a:r>
                <a:rPr lang="en-US" sz="1400" dirty="0">
                  <a:cs typeface="Arial" panose="020B0604020202020204" pitchFamily="34" charset="0"/>
                </a:rPr>
                <a:t>, PO</a:t>
              </a:r>
              <a:r>
                <a:rPr lang="en-US" sz="1400" baseline="-25000" dirty="0">
                  <a:cs typeface="Arial" panose="020B0604020202020204" pitchFamily="34" charset="0"/>
                </a:rPr>
                <a:t>4</a:t>
              </a:r>
              <a:r>
                <a:rPr lang="en-US" sz="1400" baseline="30000" dirty="0">
                  <a:cs typeface="Arial" panose="020B0604020202020204" pitchFamily="34" charset="0"/>
                </a:rPr>
                <a:t>3- </a:t>
              </a:r>
              <a:r>
                <a:rPr lang="en-US" sz="1400" dirty="0">
                  <a:cs typeface="Arial" panose="020B0604020202020204" pitchFamily="34" charset="0"/>
                </a:rPr>
                <a:t>,</a:t>
              </a:r>
              <a:r>
                <a:rPr lang="en-US" sz="1400" baseline="-25000" dirty="0">
                  <a:cs typeface="Arial" panose="020B0604020202020204" pitchFamily="34" charset="0"/>
                </a:rPr>
                <a:t> </a:t>
              </a:r>
              <a:r>
                <a:rPr lang="en-US" sz="1400" dirty="0">
                  <a:cs typeface="Arial" panose="020B0604020202020204" pitchFamily="34" charset="0"/>
                </a:rPr>
                <a:t>bind at N-terminus</a:t>
              </a:r>
              <a:endParaRPr lang="en-US" sz="1400" dirty="0">
                <a:cs typeface="Arial" panose="020B0604020202020204" pitchFamily="34" charset="0"/>
              </a:endParaRPr>
            </a:p>
            <a:p>
              <a:pPr eaLnBrk="1" hangingPunct="1">
                <a:buFont typeface="Wingdings" panose="05000000000000000000" pitchFamily="2" charset="2"/>
                <a:buChar char="§"/>
                <a:defRPr/>
              </a:pPr>
              <a:r>
                <a:rPr lang="en-US" sz="1400" dirty="0">
                  <a:cs typeface="Arial" panose="020B0604020202020204" pitchFamily="34" charset="0"/>
                </a:rPr>
                <a:t> +</a:t>
              </a:r>
              <a:r>
                <a:rPr lang="en-US" sz="1400" dirty="0" err="1">
                  <a:cs typeface="Arial" panose="020B0604020202020204" pitchFamily="34" charset="0"/>
                </a:rPr>
                <a:t>vely</a:t>
              </a:r>
              <a:r>
                <a:rPr lang="en-US" sz="1400" dirty="0">
                  <a:cs typeface="Arial" panose="020B0604020202020204" pitchFamily="34" charset="0"/>
                </a:rPr>
                <a:t> charged ligands bind at C-terminus</a:t>
              </a:r>
              <a:endParaRPr lang="en-US" sz="1400" baseline="30000" dirty="0">
                <a:cs typeface="Arial" panose="020B0604020202020204" pitchFamily="34" charset="0"/>
              </a:endParaRPr>
            </a:p>
          </p:txBody>
        </p:sp>
      </p:grpSp>
      <p:sp>
        <p:nvSpPr>
          <p:cNvPr id="10" name="TextBox 9"/>
          <p:cNvSpPr txBox="1"/>
          <p:nvPr/>
        </p:nvSpPr>
        <p:spPr>
          <a:xfrm>
            <a:off x="5238751" y="6244760"/>
            <a:ext cx="5192628" cy="523220"/>
          </a:xfrm>
          <a:prstGeom prst="rect">
            <a:avLst/>
          </a:prstGeom>
          <a:noFill/>
        </p:spPr>
        <p:txBody>
          <a:bodyPr wrap="square">
            <a:spAutoFit/>
          </a:bodyPr>
          <a:lstStyle/>
          <a:p>
            <a:pPr eaLnBrk="1" hangingPunct="1">
              <a:defRPr/>
            </a:pPr>
            <a:r>
              <a:rPr lang="el-GR" sz="1400" dirty="0">
                <a:solidFill>
                  <a:srgbClr val="0070C0"/>
                </a:solidFill>
                <a:cs typeface="Arial" panose="020B0604020202020204" pitchFamily="34" charset="0"/>
              </a:rPr>
              <a:t>π</a:t>
            </a:r>
            <a:r>
              <a:rPr lang="en-US" sz="1400" dirty="0">
                <a:solidFill>
                  <a:srgbClr val="0070C0"/>
                </a:solidFill>
                <a:cs typeface="Arial" panose="020B0604020202020204" pitchFamily="34" charset="0"/>
              </a:rPr>
              <a:t> helix: H-bond to residues n+5 ⇒ more loosely coiled than </a:t>
            </a:r>
            <a:r>
              <a:rPr lang="el-GR" sz="1400" dirty="0">
                <a:solidFill>
                  <a:srgbClr val="0070C0"/>
                </a:solidFill>
                <a:cs typeface="Arial" panose="020B0604020202020204" pitchFamily="34" charset="0"/>
              </a:rPr>
              <a:t>α</a:t>
            </a:r>
            <a:r>
              <a:rPr lang="en-US" sz="1400" dirty="0">
                <a:solidFill>
                  <a:srgbClr val="0070C0"/>
                </a:solidFill>
                <a:cs typeface="Arial" panose="020B0604020202020204" pitchFamily="34" charset="0"/>
              </a:rPr>
              <a:t> helix</a:t>
            </a:r>
            <a:endParaRPr lang="en-US" sz="1400" dirty="0">
              <a:solidFill>
                <a:srgbClr val="0070C0"/>
              </a:solidFill>
              <a:cs typeface="Arial" panose="020B0604020202020204" pitchFamily="34" charset="0"/>
            </a:endParaRPr>
          </a:p>
          <a:p>
            <a:pPr eaLnBrk="1" hangingPunct="1">
              <a:defRPr/>
            </a:pPr>
            <a:r>
              <a:rPr lang="en-US" sz="1400" dirty="0">
                <a:solidFill>
                  <a:srgbClr val="0070C0"/>
                </a:solidFill>
                <a:cs typeface="Arial" panose="020B0604020202020204" pitchFamily="34" charset="0"/>
              </a:rPr>
              <a:t>3</a:t>
            </a:r>
            <a:r>
              <a:rPr lang="en-US" sz="1400" baseline="-25000" dirty="0">
                <a:solidFill>
                  <a:srgbClr val="0070C0"/>
                </a:solidFill>
                <a:cs typeface="Arial" panose="020B0604020202020204" pitchFamily="34" charset="0"/>
              </a:rPr>
              <a:t>10</a:t>
            </a:r>
            <a:r>
              <a:rPr lang="en-US" sz="1400" dirty="0">
                <a:solidFill>
                  <a:srgbClr val="0070C0"/>
                </a:solidFill>
                <a:cs typeface="Arial" panose="020B0604020202020204" pitchFamily="34" charset="0"/>
              </a:rPr>
              <a:t> helix: H-bond to residues n+3 ⇒ more tightly coiled than </a:t>
            </a:r>
            <a:r>
              <a:rPr lang="el-GR" sz="1400" dirty="0">
                <a:solidFill>
                  <a:srgbClr val="0070C0"/>
                </a:solidFill>
                <a:cs typeface="Arial" panose="020B0604020202020204" pitchFamily="34" charset="0"/>
              </a:rPr>
              <a:t>α</a:t>
            </a:r>
            <a:r>
              <a:rPr lang="en-US" sz="1400" dirty="0">
                <a:solidFill>
                  <a:srgbClr val="0070C0"/>
                </a:solidFill>
                <a:cs typeface="Arial" panose="020B0604020202020204" pitchFamily="34" charset="0"/>
              </a:rPr>
              <a:t> helix</a:t>
            </a:r>
            <a:endParaRPr lang="en-US" sz="1400" dirty="0">
              <a:solidFill>
                <a:srgbClr val="0070C0"/>
              </a:solidFill>
              <a:cs typeface="Arial" panose="020B0604020202020204" pitchFamily="34" charset="0"/>
            </a:endParaRPr>
          </a:p>
        </p:txBody>
      </p:sp>
      <p:sp>
        <p:nvSpPr>
          <p:cNvPr id="5127" name="TextBox 11"/>
          <p:cNvSpPr txBox="1">
            <a:spLocks noChangeArrowheads="1"/>
          </p:cNvSpPr>
          <p:nvPr/>
        </p:nvSpPr>
        <p:spPr bwMode="auto">
          <a:xfrm>
            <a:off x="5238751" y="4979293"/>
            <a:ext cx="4446670" cy="1384995"/>
          </a:xfrm>
          <a:prstGeom prst="rect">
            <a:avLst/>
          </a:prstGeom>
          <a:noFill/>
          <a:ln w="9525">
            <a:noFill/>
            <a:miter lim="800000"/>
          </a:ln>
        </p:spPr>
        <p:txBody>
          <a:bodyPr wrap="square">
            <a:spAutoFit/>
          </a:bodyPr>
          <a:lstStyle/>
          <a:p>
            <a:pPr eaLnBrk="1" hangingPunct="1">
              <a:defRPr/>
            </a:pPr>
            <a:r>
              <a:rPr lang="el-GR" sz="1400" dirty="0">
                <a:solidFill>
                  <a:srgbClr val="006600"/>
                </a:solidFill>
                <a:cs typeface="Arial" panose="020B0604020202020204" pitchFamily="34" charset="0"/>
              </a:rPr>
              <a:t>α</a:t>
            </a:r>
            <a:r>
              <a:rPr lang="en-US" sz="1400" dirty="0">
                <a:solidFill>
                  <a:srgbClr val="006600"/>
                </a:solidFill>
                <a:cs typeface="Arial" panose="020B0604020202020204" pitchFamily="34" charset="0"/>
              </a:rPr>
              <a:t> helix can be right or left handed depending on the screw direction of the chain. In proteins it is always right handed. Left handed </a:t>
            </a:r>
            <a:r>
              <a:rPr lang="el-GR" sz="1400" dirty="0">
                <a:solidFill>
                  <a:srgbClr val="006600"/>
                </a:solidFill>
                <a:cs typeface="Arial" panose="020B0604020202020204" pitchFamily="34" charset="0"/>
              </a:rPr>
              <a:t>α</a:t>
            </a:r>
            <a:r>
              <a:rPr lang="en-US" sz="1400" dirty="0">
                <a:solidFill>
                  <a:srgbClr val="006600"/>
                </a:solidFill>
                <a:cs typeface="Arial" panose="020B0604020202020204" pitchFamily="34" charset="0"/>
              </a:rPr>
              <a:t> helix is not allowed for L-amino acids due to close approach of the side chains and CO group.</a:t>
            </a:r>
            <a:endParaRPr lang="en-US" sz="1400" dirty="0">
              <a:solidFill>
                <a:srgbClr val="006600"/>
              </a:solidFill>
              <a:cs typeface="Arial" panose="020B0604020202020204" pitchFamily="34" charset="0"/>
            </a:endParaRPr>
          </a:p>
          <a:p>
            <a:pPr eaLnBrk="1" hangingPunct="1">
              <a:defRPr/>
            </a:pPr>
            <a:r>
              <a:rPr lang="el-GR" sz="1400" dirty="0">
                <a:solidFill>
                  <a:srgbClr val="006600"/>
                </a:solidFill>
                <a:cs typeface="Arial" panose="020B0604020202020204" pitchFamily="34" charset="0"/>
              </a:rPr>
              <a:t>α</a:t>
            </a:r>
            <a:r>
              <a:rPr lang="en-US" sz="1400" dirty="0">
                <a:solidFill>
                  <a:srgbClr val="006600"/>
                </a:solidFill>
                <a:cs typeface="Arial" panose="020B0604020202020204" pitchFamily="34" charset="0"/>
              </a:rPr>
              <a:t> helices are almost always at the surface of proteins</a:t>
            </a:r>
            <a:endParaRPr lang="en-US" sz="1400" dirty="0">
              <a:solidFill>
                <a:srgbClr val="006600"/>
              </a:solidFill>
              <a:cs typeface="Arial" panose="020B0604020202020204" pitchFamily="34" charset="0"/>
            </a:endParaRPr>
          </a:p>
          <a:p>
            <a:pPr eaLnBrk="1" hangingPunct="1">
              <a:defRPr/>
            </a:pPr>
            <a:r>
              <a:rPr lang="en-US" sz="1400" dirty="0">
                <a:solidFill>
                  <a:srgbClr val="0070C0"/>
                </a:solidFill>
                <a:cs typeface="Arial" panose="020B0604020202020204" pitchFamily="34" charset="0"/>
              </a:rPr>
              <a:t>It also occurs occasionally with 3 to 5 residues</a:t>
            </a:r>
            <a:endParaRPr lang="en-US" sz="1400" dirty="0">
              <a:solidFill>
                <a:srgbClr val="0070C0"/>
              </a:solidFill>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l="43924" t="17578" r="27525" b="29688"/>
          <a:stretch>
            <a:fillRect/>
          </a:stretch>
        </p:blipFill>
        <p:spPr bwMode="auto">
          <a:xfrm>
            <a:off x="1570039" y="74613"/>
            <a:ext cx="4954587"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4"/>
          <p:cNvSpPr txBox="1">
            <a:spLocks noChangeArrowheads="1"/>
          </p:cNvSpPr>
          <p:nvPr/>
        </p:nvSpPr>
        <p:spPr bwMode="auto">
          <a:xfrm>
            <a:off x="2952750" y="4714875"/>
            <a:ext cx="2006600" cy="369888"/>
          </a:xfrm>
          <a:prstGeom prst="rect">
            <a:avLst/>
          </a:prstGeom>
          <a:noFill/>
          <a:ln w="9525">
            <a:noFill/>
            <a:miter lim="800000"/>
          </a:ln>
        </p:spPr>
        <p:txBody>
          <a:bodyPr wrap="none">
            <a:spAutoFit/>
          </a:bodyPr>
          <a:lstStyle/>
          <a:p>
            <a:pPr eaLnBrk="1" hangingPunct="1">
              <a:defRPr/>
            </a:pPr>
            <a:r>
              <a:rPr lang="en-US" dirty="0">
                <a:solidFill>
                  <a:srgbClr val="0000FF"/>
                </a:solidFill>
                <a:cs typeface="Arial" panose="020B0604020202020204" pitchFamily="34" charset="0"/>
              </a:rPr>
              <a:t>Antiparallel </a:t>
            </a:r>
            <a:r>
              <a:rPr lang="el-GR" dirty="0">
                <a:solidFill>
                  <a:srgbClr val="0000FF"/>
                </a:solidFill>
                <a:cs typeface="Arial" panose="020B0604020202020204" pitchFamily="34" charset="0"/>
              </a:rPr>
              <a:t>β</a:t>
            </a:r>
            <a:r>
              <a:rPr lang="en-US" dirty="0">
                <a:solidFill>
                  <a:srgbClr val="0000FF"/>
                </a:solidFill>
                <a:cs typeface="Arial" panose="020B0604020202020204" pitchFamily="34" charset="0"/>
              </a:rPr>
              <a:t> sheet</a:t>
            </a:r>
            <a:endParaRPr lang="en-US" dirty="0">
              <a:solidFill>
                <a:srgbClr val="0000FF"/>
              </a:solidFill>
              <a:cs typeface="Arial" panose="020B0604020202020204" pitchFamily="34" charset="0"/>
            </a:endParaRPr>
          </a:p>
        </p:txBody>
      </p:sp>
      <p:sp>
        <p:nvSpPr>
          <p:cNvPr id="6148" name="TextBox 6"/>
          <p:cNvSpPr txBox="1">
            <a:spLocks noChangeArrowheads="1"/>
          </p:cNvSpPr>
          <p:nvPr/>
        </p:nvSpPr>
        <p:spPr bwMode="auto">
          <a:xfrm>
            <a:off x="6453189" y="2928939"/>
            <a:ext cx="954087" cy="369887"/>
          </a:xfrm>
          <a:prstGeom prst="rect">
            <a:avLst/>
          </a:prstGeom>
          <a:noFill/>
          <a:ln w="9525">
            <a:noFill/>
            <a:miter lim="800000"/>
          </a:ln>
        </p:spPr>
        <p:txBody>
          <a:bodyPr wrap="none">
            <a:spAutoFit/>
          </a:bodyPr>
          <a:lstStyle/>
          <a:p>
            <a:pPr eaLnBrk="1" hangingPunct="1">
              <a:defRPr/>
            </a:pPr>
            <a:r>
              <a:rPr lang="el-GR" dirty="0">
                <a:solidFill>
                  <a:srgbClr val="0000FF"/>
                </a:solidFill>
                <a:cs typeface="Arial" panose="020B0604020202020204" pitchFamily="34" charset="0"/>
              </a:rPr>
              <a:t>β</a:t>
            </a:r>
            <a:r>
              <a:rPr lang="en-US" dirty="0">
                <a:solidFill>
                  <a:srgbClr val="0000FF"/>
                </a:solidFill>
                <a:cs typeface="Arial" panose="020B0604020202020204" pitchFamily="34" charset="0"/>
              </a:rPr>
              <a:t> strand</a:t>
            </a:r>
            <a:endParaRPr lang="en-US" dirty="0">
              <a:solidFill>
                <a:srgbClr val="0000FF"/>
              </a:solidFill>
              <a:cs typeface="Arial" panose="020B0604020202020204" pitchFamily="34" charset="0"/>
            </a:endParaRPr>
          </a:p>
        </p:txBody>
      </p:sp>
      <p:sp>
        <p:nvSpPr>
          <p:cNvPr id="6149" name="TextBox 7"/>
          <p:cNvSpPr txBox="1">
            <a:spLocks noChangeArrowheads="1"/>
          </p:cNvSpPr>
          <p:nvPr/>
        </p:nvSpPr>
        <p:spPr bwMode="auto">
          <a:xfrm>
            <a:off x="7596188" y="285750"/>
            <a:ext cx="3071812" cy="3416300"/>
          </a:xfrm>
          <a:prstGeom prst="rect">
            <a:avLst/>
          </a:prstGeom>
          <a:noFill/>
          <a:ln w="9525">
            <a:noFill/>
            <a:miter lim="800000"/>
          </a:ln>
        </p:spPr>
        <p:txBody>
          <a:bodyPr>
            <a:spAutoFit/>
          </a:bodyPr>
          <a:lstStyle/>
          <a:p>
            <a:pPr eaLnBrk="1" hangingPunct="1">
              <a:buFont typeface="Wingdings" panose="05000000000000000000" pitchFamily="2" charset="2"/>
              <a:buChar char="§"/>
              <a:defRPr/>
            </a:pPr>
            <a:r>
              <a:rPr lang="en-US" dirty="0">
                <a:cs typeface="Arial" panose="020B0604020202020204" pitchFamily="34" charset="0"/>
              </a:rPr>
              <a:t> </a:t>
            </a:r>
            <a:r>
              <a:rPr lang="el-GR" dirty="0">
                <a:solidFill>
                  <a:srgbClr val="0070C0"/>
                </a:solidFill>
                <a:cs typeface="Arial" panose="020B0604020202020204" pitchFamily="34" charset="0"/>
              </a:rPr>
              <a:t>β</a:t>
            </a:r>
            <a:r>
              <a:rPr lang="en-US" dirty="0">
                <a:solidFill>
                  <a:srgbClr val="0070C0"/>
                </a:solidFill>
                <a:cs typeface="Arial" panose="020B0604020202020204" pitchFamily="34" charset="0"/>
              </a:rPr>
              <a:t> sheet is built up from a combination of several regions of the polypeptide chain (in contrast to </a:t>
            </a:r>
            <a:r>
              <a:rPr lang="el-GR" dirty="0">
                <a:solidFill>
                  <a:srgbClr val="0070C0"/>
                </a:solidFill>
                <a:cs typeface="Arial" panose="020B0604020202020204" pitchFamily="34" charset="0"/>
              </a:rPr>
              <a:t>α</a:t>
            </a:r>
            <a:r>
              <a:rPr lang="en-US" dirty="0">
                <a:solidFill>
                  <a:srgbClr val="0070C0"/>
                </a:solidFill>
                <a:cs typeface="Arial" panose="020B0604020202020204" pitchFamily="34" charset="0"/>
              </a:rPr>
              <a:t> helix, built up from one continuous region)</a:t>
            </a:r>
            <a:endParaRPr lang="en-US" dirty="0">
              <a:solidFill>
                <a:srgbClr val="0070C0"/>
              </a:solidFill>
              <a:cs typeface="Arial" panose="020B0604020202020204" pitchFamily="34" charset="0"/>
            </a:endParaRPr>
          </a:p>
          <a:p>
            <a:pPr eaLnBrk="1" hangingPunct="1">
              <a:buFont typeface="Wingdings" panose="05000000000000000000" pitchFamily="2" charset="2"/>
              <a:buChar char="§"/>
              <a:defRPr/>
            </a:pPr>
            <a:r>
              <a:rPr lang="en-US" dirty="0">
                <a:solidFill>
                  <a:srgbClr val="006600"/>
                </a:solidFill>
                <a:cs typeface="Arial" panose="020B0604020202020204" pitchFamily="34" charset="0"/>
              </a:rPr>
              <a:t> </a:t>
            </a:r>
            <a:r>
              <a:rPr lang="el-GR" dirty="0">
                <a:solidFill>
                  <a:srgbClr val="006600"/>
                </a:solidFill>
                <a:cs typeface="Arial" panose="020B0604020202020204" pitchFamily="34" charset="0"/>
              </a:rPr>
              <a:t>β</a:t>
            </a:r>
            <a:r>
              <a:rPr lang="en-US" dirty="0">
                <a:solidFill>
                  <a:srgbClr val="006600"/>
                </a:solidFill>
                <a:cs typeface="Arial" panose="020B0604020202020204" pitchFamily="34" charset="0"/>
              </a:rPr>
              <a:t> strands are usually 5 to 10 residue long</a:t>
            </a:r>
            <a:endParaRPr lang="en-US" dirty="0">
              <a:solidFill>
                <a:srgbClr val="006600"/>
              </a:solidFill>
              <a:cs typeface="Arial" panose="020B0604020202020204" pitchFamily="34" charset="0"/>
            </a:endParaRPr>
          </a:p>
          <a:p>
            <a:pPr eaLnBrk="1" hangingPunct="1">
              <a:buFont typeface="Wingdings" panose="05000000000000000000" pitchFamily="2" charset="2"/>
              <a:buChar char="§"/>
              <a:defRPr/>
            </a:pPr>
            <a:r>
              <a:rPr lang="en-US" dirty="0">
                <a:solidFill>
                  <a:srgbClr val="C00000"/>
                </a:solidFill>
                <a:cs typeface="Arial" panose="020B0604020202020204" pitchFamily="34" charset="0"/>
              </a:rPr>
              <a:t> </a:t>
            </a:r>
            <a:r>
              <a:rPr lang="el-GR" dirty="0">
                <a:solidFill>
                  <a:srgbClr val="C00000"/>
                </a:solidFill>
                <a:cs typeface="Arial" panose="020B0604020202020204" pitchFamily="34" charset="0"/>
              </a:rPr>
              <a:t>β</a:t>
            </a:r>
            <a:r>
              <a:rPr lang="en-US" dirty="0">
                <a:solidFill>
                  <a:srgbClr val="C00000"/>
                </a:solidFill>
                <a:cs typeface="Arial" panose="020B0604020202020204" pitchFamily="34" charset="0"/>
              </a:rPr>
              <a:t> strands are adjacent in the </a:t>
            </a:r>
            <a:r>
              <a:rPr lang="el-GR" dirty="0">
                <a:solidFill>
                  <a:srgbClr val="C00000"/>
                </a:solidFill>
                <a:cs typeface="Arial" panose="020B0604020202020204" pitchFamily="34" charset="0"/>
              </a:rPr>
              <a:t>β</a:t>
            </a:r>
            <a:r>
              <a:rPr lang="en-US" dirty="0">
                <a:solidFill>
                  <a:srgbClr val="C00000"/>
                </a:solidFill>
                <a:cs typeface="Arial" panose="020B0604020202020204" pitchFamily="34" charset="0"/>
              </a:rPr>
              <a:t> sheets where H-bonds form between C’=O group of one </a:t>
            </a:r>
            <a:r>
              <a:rPr lang="el-GR" dirty="0">
                <a:solidFill>
                  <a:srgbClr val="C00000"/>
                </a:solidFill>
                <a:cs typeface="Arial" panose="020B0604020202020204" pitchFamily="34" charset="0"/>
              </a:rPr>
              <a:t>β</a:t>
            </a:r>
            <a:r>
              <a:rPr lang="en-US" dirty="0">
                <a:solidFill>
                  <a:srgbClr val="C00000"/>
                </a:solidFill>
                <a:cs typeface="Arial" panose="020B0604020202020204" pitchFamily="34" charset="0"/>
              </a:rPr>
              <a:t> strand and NH group of adjacent </a:t>
            </a:r>
            <a:r>
              <a:rPr lang="el-GR" dirty="0">
                <a:solidFill>
                  <a:srgbClr val="C00000"/>
                </a:solidFill>
                <a:cs typeface="Arial" panose="020B0604020202020204" pitchFamily="34" charset="0"/>
              </a:rPr>
              <a:t>β</a:t>
            </a:r>
            <a:r>
              <a:rPr lang="en-US" dirty="0">
                <a:solidFill>
                  <a:srgbClr val="C00000"/>
                </a:solidFill>
                <a:cs typeface="Arial" panose="020B0604020202020204" pitchFamily="34" charset="0"/>
              </a:rPr>
              <a:t> strand</a:t>
            </a:r>
            <a:endParaRPr lang="en-US" dirty="0">
              <a:solidFill>
                <a:srgbClr val="C00000"/>
              </a:solidFill>
              <a:cs typeface="Arial" panose="020B0604020202020204" pitchFamily="34" charset="0"/>
            </a:endParaRPr>
          </a:p>
        </p:txBody>
      </p:sp>
      <p:sp>
        <p:nvSpPr>
          <p:cNvPr id="6150" name="TextBox 9"/>
          <p:cNvSpPr txBox="1">
            <a:spLocks noChangeArrowheads="1"/>
          </p:cNvSpPr>
          <p:nvPr/>
        </p:nvSpPr>
        <p:spPr bwMode="auto">
          <a:xfrm>
            <a:off x="6667500" y="3643314"/>
            <a:ext cx="4000500" cy="3140075"/>
          </a:xfrm>
          <a:prstGeom prst="rect">
            <a:avLst/>
          </a:prstGeom>
          <a:noFill/>
          <a:ln w="9525">
            <a:noFill/>
            <a:miter lim="800000"/>
          </a:ln>
        </p:spPr>
        <p:txBody>
          <a:bodyPr>
            <a:spAutoFit/>
          </a:bodyPr>
          <a:lstStyle/>
          <a:p>
            <a:pPr eaLnBrk="1" hangingPunct="1">
              <a:buFont typeface="Wingdings" panose="05000000000000000000" pitchFamily="2" charset="2"/>
              <a:buChar char="Ø"/>
              <a:defRPr/>
            </a:pPr>
            <a:r>
              <a:rPr lang="en-US" dirty="0">
                <a:solidFill>
                  <a:srgbClr val="0000FF"/>
                </a:solidFill>
                <a:cs typeface="Arial" panose="020B0604020202020204" pitchFamily="34" charset="0"/>
              </a:rPr>
              <a:t> Antiparallel </a:t>
            </a:r>
            <a:r>
              <a:rPr lang="el-GR" dirty="0">
                <a:solidFill>
                  <a:srgbClr val="0000FF"/>
                </a:solidFill>
                <a:cs typeface="Arial" panose="020B0604020202020204" pitchFamily="34" charset="0"/>
              </a:rPr>
              <a:t>β</a:t>
            </a:r>
            <a:r>
              <a:rPr lang="en-US" dirty="0">
                <a:solidFill>
                  <a:srgbClr val="0000FF"/>
                </a:solidFill>
                <a:cs typeface="Arial" panose="020B0604020202020204" pitchFamily="34" charset="0"/>
              </a:rPr>
              <a:t> sheet: Amino acids in the successive strands run in alternating directions, amino terminal to carboxy terminal followed by carboxy terminal to amino terminal and so on</a:t>
            </a:r>
            <a:endParaRPr lang="en-US" dirty="0">
              <a:solidFill>
                <a:srgbClr val="0000FF"/>
              </a:solidFill>
              <a:cs typeface="Arial" panose="020B0604020202020204" pitchFamily="34" charset="0"/>
            </a:endParaRPr>
          </a:p>
          <a:p>
            <a:pPr eaLnBrk="1" hangingPunct="1">
              <a:buFont typeface="Wingdings" panose="05000000000000000000" pitchFamily="2" charset="2"/>
              <a:buChar char="Ø"/>
              <a:defRPr/>
            </a:pPr>
            <a:r>
              <a:rPr lang="en-US" dirty="0">
                <a:solidFill>
                  <a:srgbClr val="006600"/>
                </a:solidFill>
                <a:cs typeface="Arial" panose="020B0604020202020204" pitchFamily="34" charset="0"/>
              </a:rPr>
              <a:t> Antiparallel </a:t>
            </a:r>
            <a:r>
              <a:rPr lang="el-GR" dirty="0">
                <a:solidFill>
                  <a:srgbClr val="006600"/>
                </a:solidFill>
                <a:cs typeface="Arial" panose="020B0604020202020204" pitchFamily="34" charset="0"/>
              </a:rPr>
              <a:t>β</a:t>
            </a:r>
            <a:r>
              <a:rPr lang="en-US" dirty="0">
                <a:solidFill>
                  <a:srgbClr val="006600"/>
                </a:solidFill>
                <a:cs typeface="Arial" panose="020B0604020202020204" pitchFamily="34" charset="0"/>
              </a:rPr>
              <a:t> sheet has narrowly spaced H-bond pairs that alternate with widely spaced pairs</a:t>
            </a:r>
            <a:endParaRPr lang="en-US" dirty="0">
              <a:solidFill>
                <a:srgbClr val="006600"/>
              </a:solidFill>
              <a:cs typeface="Arial" panose="020B0604020202020204" pitchFamily="34" charset="0"/>
            </a:endParaRPr>
          </a:p>
          <a:p>
            <a:pPr eaLnBrk="1" hangingPunct="1">
              <a:buFont typeface="Wingdings" panose="05000000000000000000" pitchFamily="2" charset="2"/>
              <a:buChar char="Ø"/>
              <a:defRPr/>
            </a:pPr>
            <a:r>
              <a:rPr lang="en-US" dirty="0">
                <a:solidFill>
                  <a:srgbClr val="7030A0"/>
                </a:solidFill>
                <a:cs typeface="Arial" panose="020B0604020202020204" pitchFamily="34" charset="0"/>
              </a:rPr>
              <a:t> Except two flanking </a:t>
            </a:r>
            <a:r>
              <a:rPr lang="el-GR" dirty="0">
                <a:solidFill>
                  <a:srgbClr val="7030A0"/>
                </a:solidFill>
                <a:cs typeface="Arial" panose="020B0604020202020204" pitchFamily="34" charset="0"/>
              </a:rPr>
              <a:t>β</a:t>
            </a:r>
            <a:r>
              <a:rPr lang="en-US" dirty="0">
                <a:solidFill>
                  <a:srgbClr val="7030A0"/>
                </a:solidFill>
                <a:cs typeface="Arial" panose="020B0604020202020204" pitchFamily="34" charset="0"/>
              </a:rPr>
              <a:t> strands of </a:t>
            </a:r>
            <a:r>
              <a:rPr lang="el-GR" dirty="0">
                <a:solidFill>
                  <a:srgbClr val="7030A0"/>
                </a:solidFill>
                <a:cs typeface="Arial" panose="020B0604020202020204" pitchFamily="34" charset="0"/>
              </a:rPr>
              <a:t>β</a:t>
            </a:r>
            <a:r>
              <a:rPr lang="en-US" dirty="0">
                <a:solidFill>
                  <a:srgbClr val="7030A0"/>
                </a:solidFill>
                <a:cs typeface="Arial" panose="020B0604020202020204" pitchFamily="34" charset="0"/>
              </a:rPr>
              <a:t> sheet, all possible main chain H-bonds are formed across constituent </a:t>
            </a:r>
            <a:r>
              <a:rPr lang="el-GR" dirty="0">
                <a:solidFill>
                  <a:srgbClr val="7030A0"/>
                </a:solidFill>
                <a:cs typeface="Arial" panose="020B0604020202020204" pitchFamily="34" charset="0"/>
              </a:rPr>
              <a:t>β</a:t>
            </a:r>
            <a:r>
              <a:rPr lang="en-US" dirty="0">
                <a:solidFill>
                  <a:srgbClr val="7030A0"/>
                </a:solidFill>
                <a:cs typeface="Arial" panose="020B0604020202020204" pitchFamily="34" charset="0"/>
              </a:rPr>
              <a:t> strands</a:t>
            </a:r>
            <a:endParaRPr lang="en-US" dirty="0">
              <a:solidFill>
                <a:srgbClr val="7030A0"/>
              </a:solidFill>
              <a:cs typeface="Arial" panose="020B0604020202020204" pitchFamily="34" charset="0"/>
            </a:endParaRPr>
          </a:p>
        </p:txBody>
      </p:sp>
      <p:grpSp>
        <p:nvGrpSpPr>
          <p:cNvPr id="6151" name="Group 14"/>
          <p:cNvGrpSpPr/>
          <p:nvPr/>
        </p:nvGrpSpPr>
        <p:grpSpPr bwMode="auto">
          <a:xfrm>
            <a:off x="1524001" y="5000626"/>
            <a:ext cx="5172075" cy="1763713"/>
            <a:chOff x="0" y="5000636"/>
            <a:chExt cx="5171400" cy="1763080"/>
          </a:xfrm>
        </p:grpSpPr>
        <p:pic>
          <p:nvPicPr>
            <p:cNvPr id="6155" name="Picture 2"/>
            <p:cNvPicPr>
              <a:picLocks noChangeAspect="1" noChangeArrowheads="1"/>
            </p:cNvPicPr>
            <p:nvPr/>
          </p:nvPicPr>
          <p:blipFill>
            <a:blip r:embed="rId1">
              <a:extLst>
                <a:ext uri="{28A0092B-C50C-407E-A947-70E740481C1C}">
                  <a14:useLocalDpi xmlns:a14="http://schemas.microsoft.com/office/drawing/2010/main" val="0"/>
                </a:ext>
              </a:extLst>
            </a:blip>
            <a:srcRect l="56003" t="75195" r="26976" b="9180"/>
            <a:stretch>
              <a:fillRect/>
            </a:stretch>
          </p:blipFill>
          <p:spPr bwMode="auto">
            <a:xfrm>
              <a:off x="142844" y="5000636"/>
              <a:ext cx="2214578" cy="114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TextBox 8"/>
            <p:cNvSpPr txBox="1">
              <a:spLocks noChangeArrowheads="1"/>
            </p:cNvSpPr>
            <p:nvPr/>
          </p:nvSpPr>
          <p:spPr bwMode="auto">
            <a:xfrm>
              <a:off x="2253956" y="5286283"/>
              <a:ext cx="2917444" cy="1477433"/>
            </a:xfrm>
            <a:prstGeom prst="rect">
              <a:avLst/>
            </a:prstGeom>
            <a:noFill/>
            <a:ln w="9525">
              <a:noFill/>
              <a:miter lim="800000"/>
            </a:ln>
          </p:spPr>
          <p:txBody>
            <a:bodyPr>
              <a:spAutoFit/>
            </a:bodyPr>
            <a:lstStyle/>
            <a:p>
              <a:pPr eaLnBrk="1" hangingPunct="1">
                <a:defRPr/>
              </a:pPr>
              <a:r>
                <a:rPr lang="el-GR" dirty="0">
                  <a:solidFill>
                    <a:srgbClr val="0070C0"/>
                  </a:solidFill>
                  <a:cs typeface="Arial" panose="020B0604020202020204" pitchFamily="34" charset="0"/>
                </a:rPr>
                <a:t>β</a:t>
              </a:r>
              <a:r>
                <a:rPr lang="en-US" dirty="0">
                  <a:solidFill>
                    <a:srgbClr val="0070C0"/>
                  </a:solidFill>
                  <a:cs typeface="Arial" panose="020B0604020202020204" pitchFamily="34" charset="0"/>
                </a:rPr>
                <a:t> sheets formed from several </a:t>
              </a:r>
              <a:r>
                <a:rPr lang="el-GR" dirty="0">
                  <a:solidFill>
                    <a:srgbClr val="0070C0"/>
                  </a:solidFill>
                  <a:cs typeface="Arial" panose="020B0604020202020204" pitchFamily="34" charset="0"/>
                </a:rPr>
                <a:t>β</a:t>
              </a:r>
              <a:r>
                <a:rPr lang="en-US" dirty="0">
                  <a:solidFill>
                    <a:srgbClr val="0070C0"/>
                  </a:solidFill>
                  <a:cs typeface="Arial" panose="020B0604020202020204" pitchFamily="34" charset="0"/>
                </a:rPr>
                <a:t> strands are pleated with C</a:t>
              </a:r>
              <a:r>
                <a:rPr lang="el-GR" baseline="-25000" dirty="0">
                  <a:solidFill>
                    <a:srgbClr val="0070C0"/>
                  </a:solidFill>
                  <a:cs typeface="Arial" panose="020B0604020202020204" pitchFamily="34" charset="0"/>
                </a:rPr>
                <a:t>α</a:t>
              </a:r>
              <a:r>
                <a:rPr lang="en-US" dirty="0">
                  <a:solidFill>
                    <a:srgbClr val="0070C0"/>
                  </a:solidFill>
                  <a:cs typeface="Arial" panose="020B0604020202020204" pitchFamily="34" charset="0"/>
                </a:rPr>
                <a:t> atoms successively a little above and below the plane of </a:t>
              </a:r>
              <a:r>
                <a:rPr lang="el-GR" dirty="0">
                  <a:solidFill>
                    <a:srgbClr val="0070C0"/>
                  </a:solidFill>
                  <a:cs typeface="Arial" panose="020B0604020202020204" pitchFamily="34" charset="0"/>
                </a:rPr>
                <a:t>β</a:t>
              </a:r>
              <a:r>
                <a:rPr lang="en-US" dirty="0">
                  <a:solidFill>
                    <a:srgbClr val="0070C0"/>
                  </a:solidFill>
                  <a:cs typeface="Arial" panose="020B0604020202020204" pitchFamily="34" charset="0"/>
                </a:rPr>
                <a:t> sheet</a:t>
              </a:r>
              <a:endParaRPr lang="en-US" dirty="0">
                <a:solidFill>
                  <a:srgbClr val="0070C0"/>
                </a:solidFill>
                <a:cs typeface="Arial" panose="020B0604020202020204" pitchFamily="34" charset="0"/>
              </a:endParaRPr>
            </a:p>
          </p:txBody>
        </p:sp>
        <p:sp>
          <p:nvSpPr>
            <p:cNvPr id="6157" name="TextBox 10"/>
            <p:cNvSpPr txBox="1">
              <a:spLocks noChangeArrowheads="1"/>
            </p:cNvSpPr>
            <p:nvPr/>
          </p:nvSpPr>
          <p:spPr bwMode="auto">
            <a:xfrm>
              <a:off x="0" y="6000402"/>
              <a:ext cx="2171417" cy="647468"/>
            </a:xfrm>
            <a:prstGeom prst="rect">
              <a:avLst/>
            </a:prstGeom>
            <a:noFill/>
            <a:ln w="9525">
              <a:noFill/>
              <a:miter lim="800000"/>
            </a:ln>
          </p:spPr>
          <p:txBody>
            <a:bodyPr wrap="none">
              <a:spAutoFit/>
            </a:bodyPr>
            <a:lstStyle/>
            <a:p>
              <a:pPr algn="ctr" eaLnBrk="1" hangingPunct="1">
                <a:defRPr/>
              </a:pPr>
              <a:r>
                <a:rPr lang="en-US" dirty="0">
                  <a:solidFill>
                    <a:srgbClr val="0000FF"/>
                  </a:solidFill>
                  <a:cs typeface="Arial" panose="020B0604020202020204" pitchFamily="34" charset="0"/>
                </a:rPr>
                <a:t>Pleat of a antiparallel</a:t>
              </a:r>
              <a:endParaRPr lang="en-US" dirty="0">
                <a:solidFill>
                  <a:srgbClr val="0000FF"/>
                </a:solidFill>
                <a:cs typeface="Arial" panose="020B0604020202020204" pitchFamily="34" charset="0"/>
              </a:endParaRPr>
            </a:p>
            <a:p>
              <a:pPr algn="ctr" eaLnBrk="1" hangingPunct="1">
                <a:defRPr/>
              </a:pPr>
              <a:r>
                <a:rPr lang="el-GR" dirty="0">
                  <a:solidFill>
                    <a:srgbClr val="0000FF"/>
                  </a:solidFill>
                  <a:cs typeface="Arial" panose="020B0604020202020204" pitchFamily="34" charset="0"/>
                </a:rPr>
                <a:t>β</a:t>
              </a:r>
              <a:r>
                <a:rPr lang="en-US" dirty="0">
                  <a:solidFill>
                    <a:srgbClr val="0000FF"/>
                  </a:solidFill>
                  <a:cs typeface="Arial" panose="020B0604020202020204" pitchFamily="34" charset="0"/>
                </a:rPr>
                <a:t> sheet</a:t>
              </a:r>
              <a:endParaRPr lang="en-US" dirty="0">
                <a:solidFill>
                  <a:srgbClr val="0000FF"/>
                </a:solidFill>
                <a:cs typeface="Arial" panose="020B0604020202020204" pitchFamily="34" charset="0"/>
              </a:endParaRPr>
            </a:p>
          </p:txBody>
        </p:sp>
      </p:grpSp>
      <p:grpSp>
        <p:nvGrpSpPr>
          <p:cNvPr id="6152" name="Group 11"/>
          <p:cNvGrpSpPr/>
          <p:nvPr/>
        </p:nvGrpSpPr>
        <p:grpSpPr bwMode="auto">
          <a:xfrm>
            <a:off x="6381751" y="142876"/>
            <a:ext cx="1000125" cy="2786063"/>
            <a:chOff x="3571868" y="1071546"/>
            <a:chExt cx="1214446" cy="2786082"/>
          </a:xfrm>
        </p:grpSpPr>
        <p:pic>
          <p:nvPicPr>
            <p:cNvPr id="6153" name="Picture 2"/>
            <p:cNvPicPr>
              <a:picLocks noChangeAspect="1" noChangeArrowheads="1"/>
            </p:cNvPicPr>
            <p:nvPr/>
          </p:nvPicPr>
          <p:blipFill>
            <a:blip r:embed="rId2">
              <a:extLst>
                <a:ext uri="{28A0092B-C50C-407E-A947-70E740481C1C}">
                  <a14:useLocalDpi xmlns:a14="http://schemas.microsoft.com/office/drawing/2010/main" val="0"/>
                </a:ext>
              </a:extLst>
            </a:blip>
            <a:srcRect l="18668" t="56641" r="75842" b="5273"/>
            <a:stretch>
              <a:fillRect/>
            </a:stretch>
          </p:blipFill>
          <p:spPr bwMode="auto">
            <a:xfrm>
              <a:off x="4071934" y="1071546"/>
              <a:ext cx="714380" cy="278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3"/>
            <p:cNvPicPr>
              <a:picLocks noChangeAspect="1" noChangeArrowheads="1"/>
            </p:cNvPicPr>
            <p:nvPr/>
          </p:nvPicPr>
          <p:blipFill>
            <a:blip r:embed="rId2">
              <a:extLst>
                <a:ext uri="{28A0092B-C50C-407E-A947-70E740481C1C}">
                  <a14:useLocalDpi xmlns:a14="http://schemas.microsoft.com/office/drawing/2010/main" val="0"/>
                </a:ext>
              </a:extLst>
            </a:blip>
            <a:srcRect l="27452" t="17578" r="69254" b="51172"/>
            <a:stretch>
              <a:fillRect/>
            </a:stretch>
          </p:blipFill>
          <p:spPr bwMode="auto">
            <a:xfrm>
              <a:off x="3571868" y="1285860"/>
              <a:ext cx="428628" cy="228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l="23608" t="23438" r="41252" b="13086"/>
          <a:stretch>
            <a:fillRect/>
          </a:stretch>
        </p:blipFill>
        <p:spPr bwMode="auto">
          <a:xfrm>
            <a:off x="1625600" y="115888"/>
            <a:ext cx="45418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6"/>
          <p:cNvSpPr txBox="1">
            <a:spLocks noChangeArrowheads="1"/>
          </p:cNvSpPr>
          <p:nvPr/>
        </p:nvSpPr>
        <p:spPr bwMode="auto">
          <a:xfrm>
            <a:off x="1552576" y="4445000"/>
            <a:ext cx="55771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dirty="0">
                <a:solidFill>
                  <a:srgbClr val="0000FF"/>
                </a:solidFill>
                <a:latin typeface="Arial" panose="020B0604020202020204" pitchFamily="34" charset="0"/>
              </a:rPr>
              <a:t>Parallel </a:t>
            </a:r>
            <a:r>
              <a:rPr lang="el-GR" altLang="en-US" sz="1600" dirty="0">
                <a:solidFill>
                  <a:srgbClr val="0000FF"/>
                </a:solidFill>
                <a:latin typeface="Arial" panose="020B0604020202020204" pitchFamily="34" charset="0"/>
              </a:rPr>
              <a:t>β</a:t>
            </a:r>
            <a:r>
              <a:rPr lang="en-US" altLang="en-US" sz="1600" dirty="0">
                <a:solidFill>
                  <a:srgbClr val="0000FF"/>
                </a:solidFill>
                <a:latin typeface="Arial" panose="020B0604020202020204" pitchFamily="34" charset="0"/>
              </a:rPr>
              <a:t> sheet</a:t>
            </a:r>
            <a:endParaRPr lang="en-US" altLang="en-US" sz="1600" dirty="0">
              <a:solidFill>
                <a:srgbClr val="0000FF"/>
              </a:solidFill>
              <a:latin typeface="Arial" panose="020B0604020202020204" pitchFamily="34" charset="0"/>
            </a:endParaRPr>
          </a:p>
          <a:p>
            <a:pPr eaLnBrk="1" hangingPunct="1">
              <a:spcBef>
                <a:spcPct val="0"/>
              </a:spcBef>
              <a:buFont typeface="Wingdings" panose="05000000000000000000" pitchFamily="2" charset="2"/>
              <a:buChar char="Ø"/>
            </a:pPr>
            <a:r>
              <a:rPr lang="en-US" altLang="en-US" sz="1600" dirty="0">
                <a:solidFill>
                  <a:srgbClr val="C00000"/>
                </a:solidFill>
                <a:latin typeface="Arial" panose="020B0604020202020204" pitchFamily="34" charset="0"/>
              </a:rPr>
              <a:t>Amino acids in all strands run in same directions</a:t>
            </a:r>
            <a:endParaRPr lang="en-US" altLang="en-US" sz="1600" dirty="0">
              <a:solidFill>
                <a:srgbClr val="C00000"/>
              </a:solidFill>
              <a:latin typeface="Arial" panose="020B0604020202020204" pitchFamily="34" charset="0"/>
            </a:endParaRPr>
          </a:p>
          <a:p>
            <a:pPr eaLnBrk="1" hangingPunct="1">
              <a:spcBef>
                <a:spcPct val="0"/>
              </a:spcBef>
              <a:buFont typeface="Wingdings" panose="05000000000000000000" pitchFamily="2" charset="2"/>
              <a:buChar char="Ø"/>
            </a:pPr>
            <a:r>
              <a:rPr lang="en-US" altLang="en-US" sz="1600" dirty="0">
                <a:solidFill>
                  <a:srgbClr val="0070C0"/>
                </a:solidFill>
                <a:latin typeface="Arial" panose="020B0604020202020204" pitchFamily="34" charset="0"/>
              </a:rPr>
              <a:t> Evenly spaced H-bonds that bridge </a:t>
            </a:r>
            <a:r>
              <a:rPr lang="el-GR" altLang="en-US" sz="1600" dirty="0">
                <a:solidFill>
                  <a:srgbClr val="0070C0"/>
                </a:solidFill>
                <a:latin typeface="Arial" panose="020B0604020202020204" pitchFamily="34" charset="0"/>
              </a:rPr>
              <a:t>β</a:t>
            </a:r>
            <a:r>
              <a:rPr lang="en-US" altLang="en-US" sz="1600" dirty="0">
                <a:solidFill>
                  <a:srgbClr val="0070C0"/>
                </a:solidFill>
                <a:latin typeface="Arial" panose="020B0604020202020204" pitchFamily="34" charset="0"/>
              </a:rPr>
              <a:t> strands at an angle</a:t>
            </a:r>
            <a:endParaRPr lang="en-US" altLang="en-US" sz="1600" dirty="0">
              <a:solidFill>
                <a:srgbClr val="0070C0"/>
              </a:solidFill>
              <a:latin typeface="Arial" panose="020B0604020202020204" pitchFamily="34" charset="0"/>
            </a:endParaRPr>
          </a:p>
        </p:txBody>
      </p:sp>
      <p:grpSp>
        <p:nvGrpSpPr>
          <p:cNvPr id="7172" name="Group 9"/>
          <p:cNvGrpSpPr/>
          <p:nvPr/>
        </p:nvGrpSpPr>
        <p:grpSpPr bwMode="auto">
          <a:xfrm>
            <a:off x="1738314" y="5311775"/>
            <a:ext cx="5286375" cy="1500188"/>
            <a:chOff x="214282" y="5311230"/>
            <a:chExt cx="5286412" cy="1500174"/>
          </a:xfrm>
        </p:grpSpPr>
        <p:pic>
          <p:nvPicPr>
            <p:cNvPr id="7178" name="Picture 2"/>
            <p:cNvPicPr>
              <a:picLocks noChangeAspect="1" noChangeArrowheads="1"/>
            </p:cNvPicPr>
            <p:nvPr/>
          </p:nvPicPr>
          <p:blipFill>
            <a:blip r:embed="rId1">
              <a:extLst>
                <a:ext uri="{28A0092B-C50C-407E-A947-70E740481C1C}">
                  <a14:useLocalDpi xmlns:a14="http://schemas.microsoft.com/office/drawing/2010/main" val="0"/>
                </a:ext>
              </a:extLst>
            </a:blip>
            <a:srcRect l="59297" t="73242" r="19290" b="6250"/>
            <a:stretch>
              <a:fillRect/>
            </a:stretch>
          </p:blipFill>
          <p:spPr bwMode="auto">
            <a:xfrm>
              <a:off x="214282" y="5311230"/>
              <a:ext cx="2786082" cy="150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TextBox 7"/>
            <p:cNvSpPr txBox="1">
              <a:spLocks noChangeArrowheads="1"/>
            </p:cNvSpPr>
            <p:nvPr/>
          </p:nvSpPr>
          <p:spPr bwMode="auto">
            <a:xfrm>
              <a:off x="2857487" y="5857892"/>
              <a:ext cx="2643207" cy="3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dirty="0">
                  <a:solidFill>
                    <a:srgbClr val="7030A0"/>
                  </a:solidFill>
                  <a:latin typeface="Arial" panose="020B0604020202020204" pitchFamily="34" charset="0"/>
                </a:rPr>
                <a:t>Pleat of a parallel </a:t>
              </a:r>
              <a:r>
                <a:rPr lang="el-GR" altLang="en-US" sz="1600" dirty="0">
                  <a:solidFill>
                    <a:srgbClr val="7030A0"/>
                  </a:solidFill>
                  <a:latin typeface="Arial" panose="020B0604020202020204" pitchFamily="34" charset="0"/>
                </a:rPr>
                <a:t>β</a:t>
              </a:r>
              <a:r>
                <a:rPr lang="en-US" altLang="en-US" sz="1600" dirty="0">
                  <a:solidFill>
                    <a:srgbClr val="7030A0"/>
                  </a:solidFill>
                  <a:latin typeface="Arial" panose="020B0604020202020204" pitchFamily="34" charset="0"/>
                </a:rPr>
                <a:t> sheet</a:t>
              </a:r>
              <a:endParaRPr lang="en-US" altLang="en-US" sz="1600" dirty="0">
                <a:solidFill>
                  <a:srgbClr val="7030A0"/>
                </a:solidFill>
                <a:latin typeface="Arial" panose="020B0604020202020204" pitchFamily="34" charset="0"/>
              </a:endParaRPr>
            </a:p>
          </p:txBody>
        </p:sp>
      </p:grpSp>
      <p:grpSp>
        <p:nvGrpSpPr>
          <p:cNvPr id="7173" name="Group 12"/>
          <p:cNvGrpSpPr/>
          <p:nvPr/>
        </p:nvGrpSpPr>
        <p:grpSpPr bwMode="auto">
          <a:xfrm>
            <a:off x="6151564" y="115888"/>
            <a:ext cx="4541838" cy="6685814"/>
            <a:chOff x="4628271" y="0"/>
            <a:chExt cx="4522389" cy="6800523"/>
          </a:xfrm>
        </p:grpSpPr>
        <p:pic>
          <p:nvPicPr>
            <p:cNvPr id="7174" name="Picture 2"/>
            <p:cNvPicPr>
              <a:picLocks noChangeAspect="1" noChangeArrowheads="1"/>
            </p:cNvPicPr>
            <p:nvPr/>
          </p:nvPicPr>
          <p:blipFill>
            <a:blip r:embed="rId2">
              <a:extLst>
                <a:ext uri="{28A0092B-C50C-407E-A947-70E740481C1C}">
                  <a14:useLocalDpi xmlns:a14="http://schemas.microsoft.com/office/drawing/2010/main" val="0"/>
                </a:ext>
              </a:extLst>
            </a:blip>
            <a:srcRect l="32394" t="46875" r="35213" b="5273"/>
            <a:stretch>
              <a:fillRect/>
            </a:stretch>
          </p:blipFill>
          <p:spPr bwMode="auto">
            <a:xfrm>
              <a:off x="4628271" y="0"/>
              <a:ext cx="4522389" cy="407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5"/>
            <p:cNvPicPr>
              <a:picLocks noChangeAspect="1" noChangeArrowheads="1"/>
            </p:cNvPicPr>
            <p:nvPr/>
          </p:nvPicPr>
          <p:blipFill>
            <a:blip r:embed="rId2">
              <a:extLst>
                <a:ext uri="{28A0092B-C50C-407E-A947-70E740481C1C}">
                  <a14:useLocalDpi xmlns:a14="http://schemas.microsoft.com/office/drawing/2010/main" val="0"/>
                </a:ext>
              </a:extLst>
            </a:blip>
            <a:srcRect l="32394" t="17578" r="51685" b="53125"/>
            <a:stretch>
              <a:fillRect/>
            </a:stretch>
          </p:blipFill>
          <p:spPr bwMode="auto">
            <a:xfrm>
              <a:off x="6286512" y="4429132"/>
              <a:ext cx="2071702" cy="214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TextBox 10"/>
            <p:cNvSpPr txBox="1">
              <a:spLocks noChangeArrowheads="1"/>
            </p:cNvSpPr>
            <p:nvPr/>
          </p:nvSpPr>
          <p:spPr bwMode="auto">
            <a:xfrm>
              <a:off x="4787446" y="3999372"/>
              <a:ext cx="4286280" cy="53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l-GR" altLang="en-US" sz="1400" dirty="0">
                  <a:solidFill>
                    <a:srgbClr val="7030A0"/>
                  </a:solidFill>
                  <a:latin typeface="Arial" panose="020B0604020202020204" pitchFamily="34" charset="0"/>
                </a:rPr>
                <a:t>β</a:t>
              </a:r>
              <a:r>
                <a:rPr lang="en-US" altLang="en-US" sz="1400" dirty="0">
                  <a:solidFill>
                    <a:srgbClr val="7030A0"/>
                  </a:solidFill>
                  <a:latin typeface="Arial" panose="020B0604020202020204" pitchFamily="34" charset="0"/>
                </a:rPr>
                <a:t> strands can combine into mixed </a:t>
              </a:r>
              <a:r>
                <a:rPr lang="el-GR" altLang="en-US" sz="1400" dirty="0">
                  <a:solidFill>
                    <a:srgbClr val="7030A0"/>
                  </a:solidFill>
                  <a:latin typeface="Arial" panose="020B0604020202020204" pitchFamily="34" charset="0"/>
                </a:rPr>
                <a:t>β</a:t>
              </a:r>
              <a:r>
                <a:rPr lang="en-US" altLang="en-US" sz="1400" dirty="0">
                  <a:solidFill>
                    <a:srgbClr val="7030A0"/>
                  </a:solidFill>
                  <a:latin typeface="Arial" panose="020B0604020202020204" pitchFamily="34" charset="0"/>
                </a:rPr>
                <a:t> sheets with some </a:t>
              </a:r>
              <a:r>
                <a:rPr lang="el-GR" altLang="en-US" sz="1400" dirty="0">
                  <a:solidFill>
                    <a:srgbClr val="7030A0"/>
                  </a:solidFill>
                  <a:latin typeface="Arial" panose="020B0604020202020204" pitchFamily="34" charset="0"/>
                </a:rPr>
                <a:t>β</a:t>
              </a:r>
              <a:r>
                <a:rPr lang="en-US" altLang="en-US" sz="1400" dirty="0">
                  <a:solidFill>
                    <a:srgbClr val="7030A0"/>
                  </a:solidFill>
                  <a:latin typeface="Arial" panose="020B0604020202020204" pitchFamily="34" charset="0"/>
                </a:rPr>
                <a:t> strand pairs parallel and some antiparallel</a:t>
              </a:r>
              <a:endParaRPr lang="en-US" altLang="en-US" sz="1400" dirty="0">
                <a:solidFill>
                  <a:srgbClr val="7030A0"/>
                </a:solidFill>
                <a:latin typeface="Arial" panose="020B0604020202020204" pitchFamily="34" charset="0"/>
              </a:endParaRPr>
            </a:p>
          </p:txBody>
        </p:sp>
        <p:sp>
          <p:nvSpPr>
            <p:cNvPr id="7177" name="TextBox 11"/>
            <p:cNvSpPr txBox="1">
              <a:spLocks noChangeArrowheads="1"/>
            </p:cNvSpPr>
            <p:nvPr/>
          </p:nvSpPr>
          <p:spPr bwMode="auto">
            <a:xfrm>
              <a:off x="5786446" y="6456160"/>
              <a:ext cx="2908484" cy="34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dirty="0">
                  <a:solidFill>
                    <a:srgbClr val="0000FF"/>
                  </a:solidFill>
                  <a:latin typeface="Arial" panose="020B0604020202020204" pitchFamily="34" charset="0"/>
                </a:rPr>
                <a:t>Protein thioredoxin from </a:t>
              </a:r>
              <a:r>
                <a:rPr lang="en-US" altLang="en-US" sz="1600" i="1" dirty="0">
                  <a:solidFill>
                    <a:srgbClr val="0000FF"/>
                  </a:solidFill>
                  <a:latin typeface="Arial" panose="020B0604020202020204" pitchFamily="34" charset="0"/>
                </a:rPr>
                <a:t>E.coli</a:t>
              </a:r>
              <a:endParaRPr lang="en-US" altLang="en-US" sz="1600" i="1" dirty="0">
                <a:solidFill>
                  <a:srgbClr val="0000FF"/>
                </a:solidFill>
                <a:latin typeface="Arial" panose="020B0604020202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8"/>
          <p:cNvGrpSpPr/>
          <p:nvPr/>
        </p:nvGrpSpPr>
        <p:grpSpPr bwMode="auto">
          <a:xfrm>
            <a:off x="1651000" y="155575"/>
            <a:ext cx="9017000" cy="6648450"/>
            <a:chOff x="127000" y="155575"/>
            <a:chExt cx="9017000" cy="6648450"/>
          </a:xfrm>
        </p:grpSpPr>
        <p:sp>
          <p:nvSpPr>
            <p:cNvPr id="8195" name="TextBox 2"/>
            <p:cNvSpPr txBox="1">
              <a:spLocks noChangeArrowheads="1"/>
            </p:cNvSpPr>
            <p:nvPr/>
          </p:nvSpPr>
          <p:spPr bwMode="auto">
            <a:xfrm>
              <a:off x="171450" y="155575"/>
              <a:ext cx="89296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solidFill>
                    <a:srgbClr val="0000FF"/>
                  </a:solidFill>
                </a:rPr>
                <a:t>In protein structure the secondary </a:t>
              </a:r>
              <a:r>
                <a:rPr lang="en-US" altLang="en-US" sz="1800" dirty="0" err="1">
                  <a:solidFill>
                    <a:srgbClr val="0000FF"/>
                  </a:solidFill>
                </a:rPr>
                <a:t>strucral</a:t>
              </a:r>
              <a:r>
                <a:rPr lang="en-US" altLang="en-US" sz="1800" dirty="0">
                  <a:solidFill>
                    <a:srgbClr val="0000FF"/>
                  </a:solidFill>
                </a:rPr>
                <a:t> elements </a:t>
              </a:r>
              <a:r>
                <a:rPr lang="el-GR" altLang="en-US" sz="1800" dirty="0">
                  <a:solidFill>
                    <a:srgbClr val="0000FF"/>
                  </a:solidFill>
                </a:rPr>
                <a:t>α</a:t>
              </a:r>
              <a:r>
                <a:rPr lang="en-US" altLang="en-US" sz="1800" dirty="0">
                  <a:solidFill>
                    <a:srgbClr val="0000FF"/>
                  </a:solidFill>
                </a:rPr>
                <a:t> helices and </a:t>
              </a:r>
              <a:r>
                <a:rPr lang="el-GR" altLang="en-US" sz="1800" dirty="0">
                  <a:solidFill>
                    <a:srgbClr val="0000FF"/>
                  </a:solidFill>
                </a:rPr>
                <a:t>β</a:t>
              </a:r>
              <a:r>
                <a:rPr lang="en-US" altLang="en-US" sz="1800" dirty="0">
                  <a:solidFill>
                    <a:srgbClr val="0000FF"/>
                  </a:solidFill>
                </a:rPr>
                <a:t> strands are connected by loop regions of various lengths and irregular shapes. The loops are at the surface of the molecule and are rich in polar hydrophilic residues. The main chain C’=O and NH groups are exposed to the solvents and form H-bonds with water. </a:t>
              </a:r>
              <a:endParaRPr lang="en-US" altLang="en-US" sz="1800" dirty="0">
                <a:solidFill>
                  <a:srgbClr val="0000FF"/>
                </a:solidFill>
              </a:endParaRPr>
            </a:p>
          </p:txBody>
        </p:sp>
        <p:sp>
          <p:nvSpPr>
            <p:cNvPr id="8196" name="TextBox 3"/>
            <p:cNvSpPr txBox="1">
              <a:spLocks noChangeArrowheads="1"/>
            </p:cNvSpPr>
            <p:nvPr/>
          </p:nvSpPr>
          <p:spPr bwMode="auto">
            <a:xfrm>
              <a:off x="127000" y="5326063"/>
              <a:ext cx="892968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solidFill>
                    <a:srgbClr val="006600"/>
                  </a:solidFill>
                </a:rPr>
                <a:t>Loops that connect two adjacent </a:t>
              </a:r>
              <a:r>
                <a:rPr lang="el-GR" altLang="en-US" sz="1800" dirty="0">
                  <a:solidFill>
                    <a:srgbClr val="006600"/>
                  </a:solidFill>
                </a:rPr>
                <a:t>β</a:t>
              </a:r>
              <a:r>
                <a:rPr lang="en-US" altLang="en-US" sz="1800" dirty="0">
                  <a:solidFill>
                    <a:srgbClr val="006600"/>
                  </a:solidFill>
                </a:rPr>
                <a:t> strands are called hairpin loops or reverse turns.</a:t>
              </a:r>
              <a:endParaRPr lang="en-US" altLang="en-US" sz="1800" dirty="0">
                <a:solidFill>
                  <a:srgbClr val="006600"/>
                </a:solidFill>
              </a:endParaRPr>
            </a:p>
            <a:p>
              <a:pPr eaLnBrk="1" hangingPunct="1">
                <a:spcBef>
                  <a:spcPct val="0"/>
                </a:spcBef>
                <a:buFont typeface="Wingdings" panose="05000000000000000000" pitchFamily="2" charset="2"/>
                <a:buChar char="§"/>
              </a:pPr>
              <a:r>
                <a:rPr lang="en-US" altLang="en-US" sz="1800" dirty="0"/>
                <a:t> </a:t>
              </a:r>
              <a:r>
                <a:rPr lang="en-US" altLang="en-US" sz="1800" dirty="0">
                  <a:solidFill>
                    <a:srgbClr val="7030A0"/>
                  </a:solidFill>
                </a:rPr>
                <a:t>Long loop regions are flexible and can frequently adopt several different conformation</a:t>
              </a:r>
              <a:endParaRPr lang="en-US" altLang="en-US" sz="1800" dirty="0">
                <a:solidFill>
                  <a:srgbClr val="7030A0"/>
                </a:solidFill>
              </a:endParaRPr>
            </a:p>
            <a:p>
              <a:pPr eaLnBrk="1" hangingPunct="1">
                <a:spcBef>
                  <a:spcPct val="0"/>
                </a:spcBef>
                <a:buFont typeface="Wingdings" panose="05000000000000000000" pitchFamily="2" charset="2"/>
                <a:buChar char="§"/>
              </a:pPr>
              <a:r>
                <a:rPr lang="en-US" altLang="en-US" sz="1800" dirty="0">
                  <a:solidFill>
                    <a:srgbClr val="C00000"/>
                  </a:solidFill>
                </a:rPr>
                <a:t> Loop regions participates in forming binding sites and enzyme active sites</a:t>
              </a:r>
              <a:endParaRPr lang="en-US" altLang="en-US" sz="1800" dirty="0">
                <a:solidFill>
                  <a:srgbClr val="C00000"/>
                </a:solidFill>
              </a:endParaRPr>
            </a:p>
            <a:p>
              <a:pPr eaLnBrk="1" hangingPunct="1">
                <a:spcBef>
                  <a:spcPct val="0"/>
                </a:spcBef>
                <a:buFont typeface="Wingdings" panose="05000000000000000000" pitchFamily="2" charset="2"/>
                <a:buChar char="§"/>
              </a:pPr>
              <a:r>
                <a:rPr lang="en-US" altLang="en-US" sz="1800" dirty="0">
                  <a:solidFill>
                    <a:srgbClr val="002060"/>
                  </a:solidFill>
                </a:rPr>
                <a:t> Long loops are in many cases susceptible to proteolytic degradation. However it can be protected by binding metal ions, such as calcium ion</a:t>
              </a:r>
              <a:endParaRPr lang="en-US" altLang="en-US" sz="1800" dirty="0">
                <a:solidFill>
                  <a:srgbClr val="002060"/>
                </a:solidFill>
              </a:endParaRPr>
            </a:p>
          </p:txBody>
        </p:sp>
        <p:grpSp>
          <p:nvGrpSpPr>
            <p:cNvPr id="8197" name="Group 7"/>
            <p:cNvGrpSpPr/>
            <p:nvPr/>
          </p:nvGrpSpPr>
          <p:grpSpPr bwMode="auto">
            <a:xfrm>
              <a:off x="142875" y="1428750"/>
              <a:ext cx="9001125" cy="3786188"/>
              <a:chOff x="142844" y="1428736"/>
              <a:chExt cx="9001156" cy="3786214"/>
            </a:xfrm>
          </p:grpSpPr>
          <p:pic>
            <p:nvPicPr>
              <p:cNvPr id="8198" name="Picture 2"/>
              <p:cNvPicPr>
                <a:picLocks noChangeAspect="1" noChangeArrowheads="1"/>
              </p:cNvPicPr>
              <p:nvPr/>
            </p:nvPicPr>
            <p:blipFill>
              <a:blip r:embed="rId1">
                <a:extLst>
                  <a:ext uri="{28A0092B-C50C-407E-A947-70E740481C1C}">
                    <a14:useLocalDpi xmlns:a14="http://schemas.microsoft.com/office/drawing/2010/main" val="0"/>
                  </a:ext>
                </a:extLst>
              </a:blip>
              <a:srcRect l="11530" t="23438" r="7759" b="6250"/>
              <a:stretch>
                <a:fillRect/>
              </a:stretch>
            </p:blipFill>
            <p:spPr bwMode="auto">
              <a:xfrm>
                <a:off x="142844" y="1428736"/>
                <a:ext cx="9001156" cy="378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Box 4"/>
              <p:cNvSpPr txBox="1">
                <a:spLocks noChangeArrowheads="1"/>
              </p:cNvSpPr>
              <p:nvPr/>
            </p:nvSpPr>
            <p:spPr bwMode="auto">
              <a:xfrm>
                <a:off x="1000100" y="1571612"/>
                <a:ext cx="2428891" cy="52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dirty="0">
                    <a:solidFill>
                      <a:srgbClr val="C00000"/>
                    </a:solidFill>
                  </a:rPr>
                  <a:t>Frequency of hairpin loops of different lengths in 62 proteins</a:t>
                </a:r>
                <a:endParaRPr lang="en-US" altLang="en-US" sz="1400" dirty="0">
                  <a:solidFill>
                    <a:srgbClr val="C00000"/>
                  </a:solidFill>
                </a:endParaRPr>
              </a:p>
            </p:txBody>
          </p:sp>
          <p:sp>
            <p:nvSpPr>
              <p:cNvPr id="8200" name="TextBox 5"/>
              <p:cNvSpPr txBox="1">
                <a:spLocks noChangeArrowheads="1"/>
              </p:cNvSpPr>
              <p:nvPr/>
            </p:nvSpPr>
            <p:spPr bwMode="auto">
              <a:xfrm>
                <a:off x="4500562" y="4786322"/>
                <a:ext cx="1447837"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dirty="0">
                    <a:solidFill>
                      <a:srgbClr val="C00000"/>
                    </a:solidFill>
                  </a:rPr>
                  <a:t>Turn to the left</a:t>
                </a:r>
                <a:endParaRPr lang="en-US" altLang="en-US" sz="1600" dirty="0">
                  <a:solidFill>
                    <a:srgbClr val="C00000"/>
                  </a:solidFill>
                </a:endParaRPr>
              </a:p>
            </p:txBody>
          </p:sp>
          <p:sp>
            <p:nvSpPr>
              <p:cNvPr id="8201" name="TextBox 6"/>
              <p:cNvSpPr txBox="1">
                <a:spLocks noChangeArrowheads="1"/>
              </p:cNvSpPr>
              <p:nvPr/>
            </p:nvSpPr>
            <p:spPr bwMode="auto">
              <a:xfrm>
                <a:off x="7143768" y="4714884"/>
                <a:ext cx="1558445"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dirty="0">
                    <a:solidFill>
                      <a:srgbClr val="C00000"/>
                    </a:solidFill>
                  </a:rPr>
                  <a:t>Turn to the right</a:t>
                </a:r>
                <a:endParaRPr lang="en-US" altLang="en-US" sz="1600" dirty="0">
                  <a:solidFill>
                    <a:srgbClr val="C00000"/>
                  </a:solidFil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2"/>
          <p:cNvPicPr>
            <a:picLocks noChangeAspect="1" noChangeArrowheads="1"/>
          </p:cNvPicPr>
          <p:nvPr/>
        </p:nvPicPr>
        <p:blipFill>
          <a:blip r:embed="rId1">
            <a:extLst>
              <a:ext uri="{28A0092B-C50C-407E-A947-70E740481C1C}">
                <a14:useLocalDpi xmlns:a14="http://schemas.microsoft.com/office/drawing/2010/main" val="0"/>
              </a:ext>
            </a:extLst>
          </a:blip>
          <a:srcRect l="9883" t="26367" r="58821" b="15039"/>
          <a:stretch>
            <a:fillRect/>
          </a:stretch>
        </p:blipFill>
        <p:spPr bwMode="auto">
          <a:xfrm>
            <a:off x="7483907" y="155018"/>
            <a:ext cx="2359085" cy="2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Box 20"/>
          <p:cNvSpPr txBox="1">
            <a:spLocks noChangeArrowheads="1"/>
          </p:cNvSpPr>
          <p:nvPr/>
        </p:nvSpPr>
        <p:spPr bwMode="auto">
          <a:xfrm>
            <a:off x="517357" y="155018"/>
            <a:ext cx="6717205"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t>Motif: Combination of a few secondary structural elements with a specific geometric arrangement in protein structure is defined as Motif or super-secondary structure. It might have specific function.</a:t>
            </a:r>
            <a:endParaRPr lang="en-US" altLang="en-US" sz="1800" dirty="0"/>
          </a:p>
          <a:p>
            <a:pPr eaLnBrk="1" hangingPunct="1">
              <a:spcBef>
                <a:spcPct val="0"/>
              </a:spcBef>
              <a:buFont typeface="Wingdings" panose="05000000000000000000" pitchFamily="2" charset="2"/>
              <a:buChar char="Ø"/>
            </a:pPr>
            <a:r>
              <a:rPr lang="en-US" altLang="en-US" sz="1800" dirty="0"/>
              <a:t> Two </a:t>
            </a:r>
            <a:r>
              <a:rPr lang="el-GR" altLang="en-US" sz="1800" dirty="0"/>
              <a:t>α</a:t>
            </a:r>
            <a:r>
              <a:rPr lang="en-US" altLang="en-US" sz="1800" dirty="0"/>
              <a:t> helices joined by a loop region (helix-loop-helix motif).</a:t>
            </a:r>
            <a:endParaRPr lang="en-US" altLang="en-US" sz="1800" dirty="0"/>
          </a:p>
          <a:p>
            <a:pPr eaLnBrk="1" hangingPunct="1">
              <a:spcBef>
                <a:spcPct val="0"/>
              </a:spcBef>
              <a:buFont typeface="Wingdings" panose="05000000000000000000" pitchFamily="2" charset="2"/>
              <a:buChar char="§"/>
            </a:pPr>
            <a:r>
              <a:rPr lang="en-US" altLang="en-US" sz="1800" dirty="0"/>
              <a:t> Several different calcium binding protein has this motif, such as parvalbumin, protein troponin-C</a:t>
            </a:r>
            <a:endParaRPr lang="en-US" altLang="en-US" sz="1800" dirty="0"/>
          </a:p>
          <a:p>
            <a:pPr eaLnBrk="1" hangingPunct="1">
              <a:spcBef>
                <a:spcPct val="0"/>
              </a:spcBef>
              <a:buFont typeface="Wingdings" panose="05000000000000000000" pitchFamily="2" charset="2"/>
              <a:buChar char="§"/>
            </a:pPr>
            <a:r>
              <a:rPr lang="en-US" altLang="en-US" sz="1800" dirty="0"/>
              <a:t> This motif comprises two right handed helices, fifth (E) and sixth (F) helices in the protein structure and a loop of 12 residues. </a:t>
            </a:r>
            <a:endParaRPr lang="en-US" altLang="en-US" sz="1800" dirty="0"/>
          </a:p>
          <a:p>
            <a:pPr eaLnBrk="1" hangingPunct="1">
              <a:spcBef>
                <a:spcPct val="0"/>
              </a:spcBef>
              <a:buFont typeface="Wingdings" panose="05000000000000000000" pitchFamily="2" charset="2"/>
              <a:buChar char="§"/>
            </a:pPr>
            <a:r>
              <a:rPr lang="en-US" altLang="en-US" sz="1800" dirty="0"/>
              <a:t> Loop region binds calcium ion and the motif provides a scaffold that holds calcium ligands to bind and release calcium during muscle relaxation.</a:t>
            </a:r>
            <a:endParaRPr lang="en-US" altLang="en-US" sz="1800" dirty="0"/>
          </a:p>
        </p:txBody>
      </p:sp>
      <p:grpSp>
        <p:nvGrpSpPr>
          <p:cNvPr id="2" name="Group 1"/>
          <p:cNvGrpSpPr/>
          <p:nvPr/>
        </p:nvGrpSpPr>
        <p:grpSpPr>
          <a:xfrm>
            <a:off x="917899" y="3295093"/>
            <a:ext cx="9047163" cy="3336926"/>
            <a:chOff x="1565276" y="36513"/>
            <a:chExt cx="9047163" cy="3336926"/>
          </a:xfrm>
        </p:grpSpPr>
        <p:sp>
          <p:nvSpPr>
            <p:cNvPr id="3074" name="TextBox 1"/>
            <p:cNvSpPr txBox="1">
              <a:spLocks noChangeArrowheads="1"/>
            </p:cNvSpPr>
            <p:nvPr/>
          </p:nvSpPr>
          <p:spPr bwMode="auto">
            <a:xfrm>
              <a:off x="1565276" y="36513"/>
              <a:ext cx="904716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t>Topology diagram of protein structure: It is the simplified schematic representation of the secondary structure elements, especially </a:t>
              </a:r>
              <a:r>
                <a:rPr lang="el-GR" altLang="en-US" sz="1800" dirty="0"/>
                <a:t>β</a:t>
              </a:r>
              <a:r>
                <a:rPr lang="en-US" altLang="en-US" sz="1800" dirty="0"/>
                <a:t> sheet including the number of strands, their relative directions (parallel or antiparallel), and  the way strands are connected along polypeptide chain (strand order). However the twist of </a:t>
              </a:r>
              <a:r>
                <a:rPr lang="el-GR" altLang="en-US" sz="1800" dirty="0"/>
                <a:t>β</a:t>
              </a:r>
              <a:r>
                <a:rPr lang="en-US" altLang="en-US" sz="1800" dirty="0"/>
                <a:t> sheet is not represented in the topology diagram.</a:t>
              </a:r>
              <a:endParaRPr lang="en-US" altLang="en-US" sz="1800" dirty="0"/>
            </a:p>
          </p:txBody>
        </p:sp>
        <p:grpSp>
          <p:nvGrpSpPr>
            <p:cNvPr id="3075" name="Group 3"/>
            <p:cNvGrpSpPr/>
            <p:nvPr/>
          </p:nvGrpSpPr>
          <p:grpSpPr bwMode="auto">
            <a:xfrm>
              <a:off x="1881189" y="1422401"/>
              <a:ext cx="8143875" cy="1643063"/>
              <a:chOff x="357158" y="214290"/>
              <a:chExt cx="8143932" cy="1643074"/>
            </a:xfrm>
          </p:grpSpPr>
          <p:pic>
            <p:nvPicPr>
              <p:cNvPr id="3080" name="Picture 2"/>
              <p:cNvPicPr>
                <a:picLocks noChangeAspect="1" noChangeArrowheads="1"/>
              </p:cNvPicPr>
              <p:nvPr/>
            </p:nvPicPr>
            <p:blipFill>
              <a:blip r:embed="rId2">
                <a:extLst>
                  <a:ext uri="{28A0092B-C50C-407E-A947-70E740481C1C}">
                    <a14:useLocalDpi xmlns:a14="http://schemas.microsoft.com/office/drawing/2010/main" val="0"/>
                  </a:ext>
                </a:extLst>
              </a:blip>
              <a:srcRect l="17569" t="21484" r="69254" b="44127"/>
              <a:stretch>
                <a:fillRect/>
              </a:stretch>
            </p:blipFill>
            <p:spPr bwMode="auto">
              <a:xfrm>
                <a:off x="357158" y="214290"/>
                <a:ext cx="150019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5"/>
              <p:cNvPicPr>
                <a:picLocks noChangeAspect="1" noChangeArrowheads="1"/>
              </p:cNvPicPr>
              <p:nvPr/>
            </p:nvPicPr>
            <p:blipFill>
              <a:blip r:embed="rId2">
                <a:extLst>
                  <a:ext uri="{28A0092B-C50C-407E-A947-70E740481C1C}">
                    <a14:useLocalDpi xmlns:a14="http://schemas.microsoft.com/office/drawing/2010/main" val="0"/>
                  </a:ext>
                </a:extLst>
              </a:blip>
              <a:srcRect l="34590" t="21484" r="44547" b="40569"/>
              <a:stretch>
                <a:fillRect/>
              </a:stretch>
            </p:blipFill>
            <p:spPr bwMode="auto">
              <a:xfrm>
                <a:off x="4286248" y="214290"/>
                <a:ext cx="2071702"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6"/>
              <p:cNvPicPr>
                <a:picLocks noChangeAspect="1" noChangeArrowheads="1"/>
              </p:cNvPicPr>
              <p:nvPr/>
            </p:nvPicPr>
            <p:blipFill>
              <a:blip r:embed="rId2">
                <a:extLst>
                  <a:ext uri="{28A0092B-C50C-407E-A947-70E740481C1C}">
                    <a14:useLocalDpi xmlns:a14="http://schemas.microsoft.com/office/drawing/2010/main" val="0"/>
                  </a:ext>
                </a:extLst>
              </a:blip>
              <a:srcRect l="36786" t="64174" r="49487" b="12109"/>
              <a:stretch>
                <a:fillRect/>
              </a:stretch>
            </p:blipFill>
            <p:spPr bwMode="auto">
              <a:xfrm>
                <a:off x="6715140" y="285728"/>
                <a:ext cx="1785950"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7"/>
              <p:cNvPicPr>
                <a:picLocks noChangeAspect="1" noChangeArrowheads="1"/>
              </p:cNvPicPr>
              <p:nvPr/>
            </p:nvPicPr>
            <p:blipFill>
              <a:blip r:embed="rId2">
                <a:extLst>
                  <a:ext uri="{28A0092B-C50C-407E-A947-70E740481C1C}">
                    <a14:useLocalDpi xmlns:a14="http://schemas.microsoft.com/office/drawing/2010/main" val="0"/>
                  </a:ext>
                </a:extLst>
              </a:blip>
              <a:srcRect l="18668" t="64174" r="70352" b="16852"/>
              <a:stretch>
                <a:fillRect/>
              </a:stretch>
            </p:blipFill>
            <p:spPr bwMode="auto">
              <a:xfrm>
                <a:off x="2214546" y="285728"/>
                <a:ext cx="1696653"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6" name="TextBox 16"/>
            <p:cNvSpPr txBox="1">
              <a:spLocks noChangeArrowheads="1"/>
            </p:cNvSpPr>
            <p:nvPr/>
          </p:nvSpPr>
          <p:spPr bwMode="auto">
            <a:xfrm>
              <a:off x="1612901" y="3065464"/>
              <a:ext cx="4200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dirty="0"/>
                <a:t>Antiparallel  </a:t>
              </a:r>
              <a:r>
                <a:rPr lang="el-GR" altLang="en-US" sz="1400" dirty="0"/>
                <a:t>β</a:t>
              </a:r>
              <a:r>
                <a:rPr lang="en-US" altLang="en-US" sz="1400" dirty="0"/>
                <a:t> strands  in aspartate </a:t>
              </a:r>
              <a:r>
                <a:rPr lang="en-US" altLang="en-US" sz="1400" dirty="0" err="1"/>
                <a:t>transcarbamoylase</a:t>
              </a:r>
              <a:endParaRPr lang="en-US" altLang="en-US" sz="1400" dirty="0"/>
            </a:p>
          </p:txBody>
        </p:sp>
        <p:sp>
          <p:nvSpPr>
            <p:cNvPr id="3079" name="TextBox 21"/>
            <p:cNvSpPr txBox="1">
              <a:spLocks noChangeArrowheads="1"/>
            </p:cNvSpPr>
            <p:nvPr/>
          </p:nvSpPr>
          <p:spPr bwMode="auto">
            <a:xfrm>
              <a:off x="6238876" y="2965451"/>
              <a:ext cx="3717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t>Parallel  </a:t>
              </a:r>
              <a:r>
                <a:rPr lang="el-GR" altLang="en-US" sz="1400"/>
                <a:t>β</a:t>
              </a:r>
              <a:r>
                <a:rPr lang="en-US" altLang="en-US" sz="1400"/>
                <a:t> strands  in redox protein flavodoxin</a:t>
              </a:r>
              <a:endParaRPr lang="en-US" altLang="en-US" sz="14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7"/>
          <p:cNvGrpSpPr/>
          <p:nvPr/>
        </p:nvGrpSpPr>
        <p:grpSpPr bwMode="auto">
          <a:xfrm>
            <a:off x="1524000" y="87314"/>
            <a:ext cx="9144000" cy="6804025"/>
            <a:chOff x="0" y="87313"/>
            <a:chExt cx="9143561" cy="6804515"/>
          </a:xfrm>
        </p:grpSpPr>
        <p:grpSp>
          <p:nvGrpSpPr>
            <p:cNvPr id="4099" name="Group 2"/>
            <p:cNvGrpSpPr/>
            <p:nvPr/>
          </p:nvGrpSpPr>
          <p:grpSpPr bwMode="auto">
            <a:xfrm rot="-5400000">
              <a:off x="7345147" y="485993"/>
              <a:ext cx="2028823" cy="1285442"/>
              <a:chOff x="3643305" y="2143116"/>
              <a:chExt cx="2391130" cy="1571107"/>
            </a:xfrm>
          </p:grpSpPr>
          <p:pic>
            <p:nvPicPr>
              <p:cNvPr id="4111" name="Picture 2"/>
              <p:cNvPicPr>
                <a:picLocks noChangeAspect="1" noChangeArrowheads="1"/>
              </p:cNvPicPr>
              <p:nvPr/>
            </p:nvPicPr>
            <p:blipFill>
              <a:blip r:embed="rId1">
                <a:extLst>
                  <a:ext uri="{28A0092B-C50C-407E-A947-70E740481C1C}">
                    <a14:useLocalDpi xmlns:a14="http://schemas.microsoft.com/office/drawing/2010/main" val="0"/>
                  </a:ext>
                </a:extLst>
              </a:blip>
              <a:srcRect l="46120" t="17578" r="42349" b="50195"/>
              <a:stretch>
                <a:fillRect/>
              </a:stretch>
            </p:blipFill>
            <p:spPr bwMode="auto">
              <a:xfrm rot="5400000">
                <a:off x="4071933" y="1714488"/>
                <a:ext cx="1500197" cy="235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534843" y="2643234"/>
                <a:ext cx="499592" cy="5704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4677865" y="3141864"/>
                <a:ext cx="641798" cy="57235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100" name="Rectangle 6"/>
            <p:cNvSpPr>
              <a:spLocks noChangeArrowheads="1"/>
            </p:cNvSpPr>
            <p:nvPr/>
          </p:nvSpPr>
          <p:spPr bwMode="auto">
            <a:xfrm>
              <a:off x="44450" y="87313"/>
              <a:ext cx="8027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a:t>Hairpin </a:t>
              </a:r>
              <a:r>
                <a:rPr lang="el-GR" altLang="en-US" sz="1800"/>
                <a:t>β</a:t>
              </a:r>
              <a:r>
                <a:rPr lang="en-US" altLang="en-US" sz="1800"/>
                <a:t> motif:</a:t>
              </a:r>
              <a:endParaRPr lang="en-US" altLang="en-US" sz="1800"/>
            </a:p>
            <a:p>
              <a:pPr eaLnBrk="1" hangingPunct="1">
                <a:spcBef>
                  <a:spcPct val="0"/>
                </a:spcBef>
                <a:buFont typeface="Wingdings" panose="05000000000000000000" pitchFamily="2" charset="2"/>
                <a:buChar char="§"/>
              </a:pPr>
              <a:r>
                <a:rPr lang="en-US" altLang="en-US" sz="1800"/>
                <a:t>Two adjacent antiparallel </a:t>
              </a:r>
              <a:r>
                <a:rPr lang="el-GR" altLang="en-US" sz="1800"/>
                <a:t>β</a:t>
              </a:r>
              <a:r>
                <a:rPr lang="en-US" altLang="en-US" sz="1800"/>
                <a:t> strands joined by a loop generally from 2 to 5 residues</a:t>
              </a:r>
              <a:endParaRPr lang="en-US" altLang="en-US" sz="1800"/>
            </a:p>
            <a:p>
              <a:pPr eaLnBrk="1" hangingPunct="1">
                <a:spcBef>
                  <a:spcPct val="0"/>
                </a:spcBef>
                <a:buFont typeface="Wingdings" panose="05000000000000000000" pitchFamily="2" charset="2"/>
                <a:buChar char="ü"/>
              </a:pPr>
              <a:r>
                <a:rPr lang="en-US" altLang="en-US" sz="1800"/>
                <a:t>It is present in most antiparallel </a:t>
              </a:r>
              <a:r>
                <a:rPr lang="el-GR" altLang="en-US" sz="1800"/>
                <a:t>β</a:t>
              </a:r>
              <a:r>
                <a:rPr lang="en-US" altLang="en-US" sz="1800"/>
                <a:t> structure such as snake venom erabutoxin</a:t>
              </a:r>
              <a:endParaRPr lang="en-US" altLang="en-US" sz="1800"/>
            </a:p>
            <a:p>
              <a:pPr eaLnBrk="1" hangingPunct="1">
                <a:spcBef>
                  <a:spcPct val="0"/>
                </a:spcBef>
                <a:buFontTx/>
                <a:buNone/>
              </a:pPr>
              <a:r>
                <a:rPr lang="en-US" altLang="en-US" sz="1800"/>
                <a:t>which binds to and inhibits the acetylcholine receptor in nerve cells</a:t>
              </a:r>
              <a:endParaRPr lang="en-US" altLang="en-US" sz="1800"/>
            </a:p>
          </p:txBody>
        </p:sp>
        <p:sp>
          <p:nvSpPr>
            <p:cNvPr id="4101" name="TextBox 7"/>
            <p:cNvSpPr txBox="1">
              <a:spLocks noChangeArrowheads="1"/>
            </p:cNvSpPr>
            <p:nvPr/>
          </p:nvSpPr>
          <p:spPr bwMode="auto">
            <a:xfrm>
              <a:off x="73025" y="1243013"/>
              <a:ext cx="7975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t>Greek key motif:</a:t>
              </a:r>
              <a:endParaRPr lang="en-US" altLang="en-US" sz="1800" dirty="0"/>
            </a:p>
            <a:p>
              <a:pPr eaLnBrk="1" hangingPunct="1">
                <a:spcBef>
                  <a:spcPct val="0"/>
                </a:spcBef>
              </a:pPr>
              <a:r>
                <a:rPr lang="en-US" altLang="en-US" sz="1800" dirty="0"/>
                <a:t> Four adjacent antiparallel </a:t>
              </a:r>
              <a:r>
                <a:rPr lang="el-GR" altLang="en-US" sz="1800" dirty="0"/>
                <a:t>β</a:t>
              </a:r>
              <a:r>
                <a:rPr lang="en-US" altLang="en-US" sz="1800" dirty="0"/>
                <a:t> strands are frequently arranged in a pattern similar to</a:t>
              </a:r>
              <a:endParaRPr lang="en-US" altLang="en-US" sz="1800" dirty="0"/>
            </a:p>
            <a:p>
              <a:pPr eaLnBrk="1" hangingPunct="1">
                <a:spcBef>
                  <a:spcPct val="0"/>
                </a:spcBef>
                <a:buFontTx/>
                <a:buNone/>
              </a:pPr>
              <a:r>
                <a:rPr lang="en-US" altLang="en-US" sz="1800" dirty="0"/>
                <a:t>the repeating unit of an ornamental pattern, used in ancient Greece. In protein</a:t>
              </a:r>
              <a:endParaRPr lang="en-US" altLang="en-US" sz="1800" dirty="0"/>
            </a:p>
            <a:p>
              <a:pPr eaLnBrk="1" hangingPunct="1">
                <a:spcBef>
                  <a:spcPct val="0"/>
                </a:spcBef>
                <a:buFontTx/>
                <a:buNone/>
              </a:pPr>
              <a:r>
                <a:rPr lang="en-US" altLang="en-US" sz="1800" dirty="0"/>
                <a:t>structure the motif is called Greek key.</a:t>
              </a:r>
              <a:endParaRPr lang="en-US" altLang="en-US" sz="1800" dirty="0"/>
            </a:p>
            <a:p>
              <a:pPr eaLnBrk="1" hangingPunct="1">
                <a:spcBef>
                  <a:spcPct val="0"/>
                </a:spcBef>
                <a:buFont typeface="Wingdings" panose="05000000000000000000" pitchFamily="2" charset="2"/>
                <a:buChar char="ü"/>
              </a:pPr>
              <a:r>
                <a:rPr lang="en-US" altLang="en-US" sz="1800" dirty="0"/>
                <a:t> Staphylococcus nuclease, an enzyme that degrades DNA, has Greek key motif</a:t>
              </a:r>
              <a:endParaRPr lang="en-US" altLang="en-US" sz="1800" dirty="0"/>
            </a:p>
          </p:txBody>
        </p:sp>
        <p:pic>
          <p:nvPicPr>
            <p:cNvPr id="4102" name="Picture 14"/>
            <p:cNvPicPr>
              <a:picLocks noChangeAspect="1" noChangeArrowheads="1"/>
            </p:cNvPicPr>
            <p:nvPr/>
          </p:nvPicPr>
          <p:blipFill>
            <a:blip r:embed="rId2">
              <a:extLst>
                <a:ext uri="{28A0092B-C50C-407E-A947-70E740481C1C}">
                  <a14:useLocalDpi xmlns:a14="http://schemas.microsoft.com/office/drawing/2010/main" val="0"/>
                </a:ext>
              </a:extLst>
            </a:blip>
            <a:srcRect l="32870" t="25391" r="34663" b="24805"/>
            <a:stretch>
              <a:fillRect/>
            </a:stretch>
          </p:blipFill>
          <p:spPr bwMode="auto">
            <a:xfrm>
              <a:off x="2500313" y="2714625"/>
              <a:ext cx="2571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2">
              <a:extLst>
                <a:ext uri="{28A0092B-C50C-407E-A947-70E740481C1C}">
                  <a14:useLocalDpi xmlns:a14="http://schemas.microsoft.com/office/drawing/2010/main" val="0"/>
                </a:ext>
              </a:extLst>
            </a:blip>
            <a:srcRect l="8784" t="36774" r="73096" b="24805"/>
            <a:stretch>
              <a:fillRect/>
            </a:stretch>
          </p:blipFill>
          <p:spPr bwMode="auto">
            <a:xfrm>
              <a:off x="284163" y="2813050"/>
              <a:ext cx="200183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2"/>
            <p:cNvPicPr>
              <a:picLocks noChangeAspect="1" noChangeArrowheads="1"/>
            </p:cNvPicPr>
            <p:nvPr/>
          </p:nvPicPr>
          <p:blipFill>
            <a:blip r:embed="rId3">
              <a:extLst>
                <a:ext uri="{28A0092B-C50C-407E-A947-70E740481C1C}">
                  <a14:useLocalDpi xmlns:a14="http://schemas.microsoft.com/office/drawing/2010/main" val="0"/>
                </a:ext>
              </a:extLst>
            </a:blip>
            <a:srcRect l="10982" t="38086" r="60469" b="26758"/>
            <a:stretch>
              <a:fillRect/>
            </a:stretch>
          </p:blipFill>
          <p:spPr bwMode="auto">
            <a:xfrm>
              <a:off x="5084763" y="2857500"/>
              <a:ext cx="2143125"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2"/>
            <p:cNvPicPr>
              <a:picLocks noChangeAspect="1" noChangeArrowheads="1"/>
            </p:cNvPicPr>
            <p:nvPr/>
          </p:nvPicPr>
          <p:blipFill>
            <a:blip r:embed="rId4">
              <a:extLst>
                <a:ext uri="{28A0092B-C50C-407E-A947-70E740481C1C}">
                  <a14:useLocalDpi xmlns:a14="http://schemas.microsoft.com/office/drawing/2010/main" val="0"/>
                </a:ext>
              </a:extLst>
            </a:blip>
            <a:srcRect l="30199" t="31250" r="43997" b="15039"/>
            <a:stretch>
              <a:fillRect/>
            </a:stretch>
          </p:blipFill>
          <p:spPr bwMode="auto">
            <a:xfrm>
              <a:off x="6600386" y="3962671"/>
              <a:ext cx="254317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Box 19"/>
            <p:cNvSpPr txBox="1">
              <a:spLocks noChangeArrowheads="1"/>
            </p:cNvSpPr>
            <p:nvPr/>
          </p:nvSpPr>
          <p:spPr bwMode="auto">
            <a:xfrm>
              <a:off x="2638425" y="4222750"/>
              <a:ext cx="1982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t>Staphylococcus nuclease</a:t>
              </a:r>
              <a:endParaRPr lang="en-US" altLang="en-US" sz="1400"/>
            </a:p>
          </p:txBody>
        </p:sp>
        <p:sp>
          <p:nvSpPr>
            <p:cNvPr id="4107" name="TextBox 20"/>
            <p:cNvSpPr txBox="1">
              <a:spLocks noChangeArrowheads="1"/>
            </p:cNvSpPr>
            <p:nvPr/>
          </p:nvSpPr>
          <p:spPr bwMode="auto">
            <a:xfrm>
              <a:off x="0" y="4583603"/>
              <a:ext cx="70246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l-GR" altLang="en-US" sz="1800"/>
                <a:t>β</a:t>
              </a:r>
              <a:r>
                <a:rPr lang="en-US" altLang="en-US" sz="1800"/>
                <a:t>-</a:t>
              </a:r>
              <a:r>
                <a:rPr lang="el-GR" altLang="en-US" sz="1800"/>
                <a:t>α</a:t>
              </a:r>
              <a:r>
                <a:rPr lang="en-US" altLang="en-US" sz="1800"/>
                <a:t>-</a:t>
              </a:r>
              <a:r>
                <a:rPr lang="el-GR" altLang="en-US" sz="1800"/>
                <a:t>β</a:t>
              </a:r>
              <a:r>
                <a:rPr lang="en-US" altLang="en-US" sz="1800"/>
                <a:t> motif: It consists of two parallel </a:t>
              </a:r>
              <a:r>
                <a:rPr lang="el-GR" altLang="en-US" sz="1800"/>
                <a:t>β</a:t>
              </a:r>
              <a:r>
                <a:rPr lang="en-US" altLang="en-US" sz="1800"/>
                <a:t> strands, an </a:t>
              </a:r>
              <a:r>
                <a:rPr lang="el-GR" altLang="en-US" sz="1800"/>
                <a:t>α</a:t>
              </a:r>
              <a:r>
                <a:rPr lang="en-US" altLang="en-US" sz="1800"/>
                <a:t> helix and two loops</a:t>
              </a:r>
              <a:endParaRPr lang="en-US" altLang="en-US" sz="1800"/>
            </a:p>
            <a:p>
              <a:pPr eaLnBrk="1" hangingPunct="1">
                <a:spcBef>
                  <a:spcPct val="0"/>
                </a:spcBef>
                <a:buFont typeface="Wingdings" panose="05000000000000000000" pitchFamily="2" charset="2"/>
                <a:buChar char="§"/>
              </a:pPr>
              <a:r>
                <a:rPr lang="en-US" altLang="en-US" sz="1800"/>
                <a:t> Two adjacent parallel </a:t>
              </a:r>
              <a:r>
                <a:rPr lang="el-GR" altLang="en-US" sz="1800"/>
                <a:t>β</a:t>
              </a:r>
              <a:r>
                <a:rPr lang="en-US" altLang="en-US" sz="1800"/>
                <a:t> strands that are consecutive in amino acid</a:t>
              </a:r>
              <a:endParaRPr lang="en-US" altLang="en-US" sz="1800"/>
            </a:p>
            <a:p>
              <a:pPr eaLnBrk="1" hangingPunct="1">
                <a:spcBef>
                  <a:spcPct val="0"/>
                </a:spcBef>
                <a:buFontTx/>
                <a:buNone/>
              </a:pPr>
              <a:r>
                <a:rPr lang="en-US" altLang="en-US" sz="1800"/>
                <a:t>sequence are joined through an </a:t>
              </a:r>
              <a:r>
                <a:rPr lang="el-GR" altLang="en-US" sz="1800"/>
                <a:t>α</a:t>
              </a:r>
              <a:r>
                <a:rPr lang="en-US" altLang="en-US" sz="1800"/>
                <a:t> helix. </a:t>
              </a:r>
              <a:r>
                <a:rPr lang="el-GR" altLang="en-US" sz="1800"/>
                <a:t>α</a:t>
              </a:r>
              <a:r>
                <a:rPr lang="en-US" altLang="en-US" sz="1800"/>
                <a:t> helix in </a:t>
              </a:r>
              <a:r>
                <a:rPr lang="el-GR" altLang="en-US" sz="1800"/>
                <a:t>β</a:t>
              </a:r>
              <a:r>
                <a:rPr lang="en-US" altLang="en-US" sz="1800"/>
                <a:t>-</a:t>
              </a:r>
              <a:r>
                <a:rPr lang="el-GR" altLang="en-US" sz="1800"/>
                <a:t>α</a:t>
              </a:r>
              <a:r>
                <a:rPr lang="en-US" altLang="en-US" sz="1800"/>
                <a:t>-</a:t>
              </a:r>
              <a:r>
                <a:rPr lang="el-GR" altLang="en-US" sz="1800"/>
                <a:t>β</a:t>
              </a:r>
              <a:r>
                <a:rPr lang="en-US" altLang="en-US" sz="1800"/>
                <a:t> motif connects</a:t>
              </a:r>
              <a:endParaRPr lang="en-US" altLang="en-US" sz="1800"/>
            </a:p>
            <a:p>
              <a:pPr eaLnBrk="1" hangingPunct="1">
                <a:spcBef>
                  <a:spcPct val="0"/>
                </a:spcBef>
                <a:buFontTx/>
                <a:buNone/>
              </a:pPr>
              <a:r>
                <a:rPr lang="en-US" altLang="en-US" sz="1800"/>
                <a:t>carboxy end of one </a:t>
              </a:r>
              <a:r>
                <a:rPr lang="el-GR" altLang="en-US" sz="1800"/>
                <a:t>β</a:t>
              </a:r>
              <a:r>
                <a:rPr lang="en-US" altLang="en-US" sz="1800"/>
                <a:t> strands with amino end of the next </a:t>
              </a:r>
              <a:r>
                <a:rPr lang="el-GR" altLang="en-US" sz="1800"/>
                <a:t>β</a:t>
              </a:r>
              <a:r>
                <a:rPr lang="en-US" altLang="en-US" sz="1800"/>
                <a:t> strand.</a:t>
              </a:r>
              <a:endParaRPr lang="en-US" altLang="en-US" sz="1800"/>
            </a:p>
            <a:p>
              <a:pPr eaLnBrk="1" hangingPunct="1">
                <a:spcBef>
                  <a:spcPct val="0"/>
                </a:spcBef>
                <a:buFont typeface="Wingdings" panose="05000000000000000000" pitchFamily="2" charset="2"/>
                <a:buChar char="§"/>
              </a:pPr>
              <a:r>
                <a:rPr lang="en-US" altLang="en-US" sz="1800"/>
                <a:t> The polypeptide chain turns twice using loop regions and it varises</a:t>
              </a:r>
              <a:endParaRPr lang="en-US" altLang="en-US" sz="1800"/>
            </a:p>
            <a:p>
              <a:pPr eaLnBrk="1" hangingPunct="1">
                <a:spcBef>
                  <a:spcPct val="0"/>
                </a:spcBef>
                <a:buFontTx/>
                <a:buNone/>
              </a:pPr>
              <a:r>
                <a:rPr lang="en-US" altLang="en-US" sz="1800"/>
                <a:t>from one to two residues to hundred.</a:t>
              </a:r>
              <a:endParaRPr lang="en-US" altLang="en-US" sz="1800"/>
            </a:p>
            <a:p>
              <a:pPr eaLnBrk="1" hangingPunct="1">
                <a:spcBef>
                  <a:spcPct val="0"/>
                </a:spcBef>
                <a:buFont typeface="Wingdings" panose="05000000000000000000" pitchFamily="2" charset="2"/>
                <a:buChar char="§"/>
              </a:pPr>
              <a:r>
                <a:rPr lang="en-US" altLang="en-US" sz="1800"/>
                <a:t> This motif is found out in almost every protein structure having</a:t>
              </a:r>
              <a:endParaRPr lang="en-US" altLang="en-US" sz="1800"/>
            </a:p>
            <a:p>
              <a:pPr eaLnBrk="1" hangingPunct="1">
                <a:spcBef>
                  <a:spcPct val="0"/>
                </a:spcBef>
                <a:buFontTx/>
                <a:buNone/>
              </a:pPr>
              <a:r>
                <a:rPr lang="en-US" altLang="en-US" sz="1800"/>
                <a:t>parallel </a:t>
              </a:r>
              <a:r>
                <a:rPr lang="el-GR" altLang="en-US" sz="1800"/>
                <a:t>β</a:t>
              </a:r>
              <a:r>
                <a:rPr lang="en-US" altLang="en-US" sz="1800"/>
                <a:t> sheet such as triosephosphate isomerase</a:t>
              </a:r>
              <a:endParaRPr lang="en-US" altLang="en-US" sz="1800"/>
            </a:p>
          </p:txBody>
        </p:sp>
        <p:sp>
          <p:nvSpPr>
            <p:cNvPr id="4108" name="TextBox 21"/>
            <p:cNvSpPr txBox="1">
              <a:spLocks noChangeArrowheads="1"/>
            </p:cNvSpPr>
            <p:nvPr/>
          </p:nvSpPr>
          <p:spPr bwMode="auto">
            <a:xfrm>
              <a:off x="6608763" y="6418263"/>
              <a:ext cx="2483253" cy="3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a:t>Triosephosphate isomerase</a:t>
              </a:r>
              <a:endParaRPr lang="en-US" altLang="en-US" sz="1600"/>
            </a:p>
          </p:txBody>
        </p:sp>
        <p:sp>
          <p:nvSpPr>
            <p:cNvPr id="4109" name="TextBox 22"/>
            <p:cNvSpPr txBox="1">
              <a:spLocks noChangeArrowheads="1"/>
            </p:cNvSpPr>
            <p:nvPr/>
          </p:nvSpPr>
          <p:spPr bwMode="auto">
            <a:xfrm>
              <a:off x="7827963" y="2143125"/>
              <a:ext cx="1204118" cy="3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a:t>Erabutoxin</a:t>
              </a:r>
              <a:endParaRPr lang="en-US" altLang="en-US" sz="1800"/>
            </a:p>
          </p:txBody>
        </p:sp>
        <p:pic>
          <p:nvPicPr>
            <p:cNvPr id="4110" name="Picture 2"/>
            <p:cNvPicPr>
              <a:picLocks noChangeAspect="1" noChangeArrowheads="1"/>
            </p:cNvPicPr>
            <p:nvPr/>
          </p:nvPicPr>
          <p:blipFill>
            <a:blip r:embed="rId3">
              <a:extLst>
                <a:ext uri="{28A0092B-C50C-407E-A947-70E740481C1C}">
                  <a14:useLocalDpi xmlns:a14="http://schemas.microsoft.com/office/drawing/2010/main" val="0"/>
                </a:ext>
              </a:extLst>
            </a:blip>
            <a:srcRect l="42825" t="38086" r="40703" b="34570"/>
            <a:stretch>
              <a:fillRect/>
            </a:stretch>
          </p:blipFill>
          <p:spPr bwMode="auto">
            <a:xfrm>
              <a:off x="7286625" y="2732088"/>
              <a:ext cx="1684338"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p:cNvSpPr txBox="1">
            <a:spLocks noChangeArrowheads="1"/>
          </p:cNvSpPr>
          <p:nvPr/>
        </p:nvSpPr>
        <p:spPr bwMode="auto">
          <a:xfrm>
            <a:off x="1525588" y="57151"/>
            <a:ext cx="925290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t>Structural hierarchy of protein molecule:</a:t>
            </a:r>
            <a:endParaRPr lang="en-US" altLang="en-US" sz="1800" dirty="0"/>
          </a:p>
          <a:p>
            <a:pPr eaLnBrk="1" hangingPunct="1">
              <a:spcBef>
                <a:spcPct val="0"/>
              </a:spcBef>
              <a:buFont typeface="Wingdings" panose="05000000000000000000" pitchFamily="2" charset="2"/>
              <a:buChar char="§"/>
            </a:pPr>
            <a:r>
              <a:rPr lang="en-US" altLang="en-US" sz="1800" dirty="0"/>
              <a:t> Primary structure – Amino acid sequence along a polypeptide chain; Two proteins with significant similarity in the primary structure are said to be homologous</a:t>
            </a:r>
            <a:endParaRPr lang="en-US" altLang="en-US" sz="1800" dirty="0"/>
          </a:p>
          <a:p>
            <a:pPr eaLnBrk="1" hangingPunct="1">
              <a:spcBef>
                <a:spcPct val="0"/>
              </a:spcBef>
              <a:buFont typeface="Wingdings" panose="05000000000000000000" pitchFamily="2" charset="2"/>
              <a:buChar char="§"/>
            </a:pPr>
            <a:r>
              <a:rPr lang="en-US" altLang="en-US" sz="1800" dirty="0"/>
              <a:t> Secondary structure – Secondary structure occurs mainly as </a:t>
            </a:r>
            <a:r>
              <a:rPr lang="el-GR" altLang="en-US" sz="1800" dirty="0"/>
              <a:t>α</a:t>
            </a:r>
            <a:r>
              <a:rPr lang="en-US" altLang="en-US" sz="1800" dirty="0"/>
              <a:t> helices and </a:t>
            </a:r>
            <a:r>
              <a:rPr lang="el-GR" altLang="en-US" sz="1800" dirty="0"/>
              <a:t>β</a:t>
            </a:r>
            <a:r>
              <a:rPr lang="en-US" altLang="en-US" sz="1800" dirty="0"/>
              <a:t> sheets. Secondary structure elements arrange themselves in simple motif</a:t>
            </a:r>
            <a:endParaRPr lang="en-US" altLang="en-US" sz="1800" dirty="0"/>
          </a:p>
          <a:p>
            <a:pPr eaLnBrk="1" hangingPunct="1">
              <a:spcBef>
                <a:spcPct val="0"/>
              </a:spcBef>
              <a:buFont typeface="Wingdings" panose="05000000000000000000" pitchFamily="2" charset="2"/>
              <a:buChar char="§"/>
            </a:pPr>
            <a:r>
              <a:rPr lang="en-US" altLang="en-US" sz="1800" dirty="0"/>
              <a:t> Tertiary structure – Several motifs combine to form a compact globular structure called domain which is the fundamental unit of the tertiary structure. Tertiary structure is formed by the packing of domains. </a:t>
            </a:r>
            <a:endParaRPr lang="en-US" altLang="en-US" sz="1800" dirty="0"/>
          </a:p>
          <a:p>
            <a:pPr eaLnBrk="1" hangingPunct="1">
              <a:spcBef>
                <a:spcPct val="0"/>
              </a:spcBef>
              <a:buFont typeface="Wingdings" panose="05000000000000000000" pitchFamily="2" charset="2"/>
              <a:buChar char="§"/>
            </a:pPr>
            <a:r>
              <a:rPr lang="en-US" altLang="en-US" sz="1800" dirty="0"/>
              <a:t> Quaternary structure – Protein molecules with only one chain are called monomeric and proteins with multiple polypeptide chains are called multimeric proteins. Quaternary structure of a protein consists of several polypeptide chains that are associated into a multimeric molecule. </a:t>
            </a:r>
            <a:endParaRPr lang="en-US" altLang="en-US" sz="1800" dirty="0"/>
          </a:p>
        </p:txBody>
      </p:sp>
      <p:pic>
        <p:nvPicPr>
          <p:cNvPr id="5123" name="Picture 2"/>
          <p:cNvPicPr>
            <a:picLocks noChangeAspect="1" noChangeArrowheads="1"/>
          </p:cNvPicPr>
          <p:nvPr/>
        </p:nvPicPr>
        <p:blipFill>
          <a:blip r:embed="rId1">
            <a:extLst>
              <a:ext uri="{28A0092B-C50C-407E-A947-70E740481C1C}">
                <a14:useLocalDpi xmlns:a14="http://schemas.microsoft.com/office/drawing/2010/main" val="0"/>
              </a:ext>
            </a:extLst>
          </a:blip>
          <a:srcRect l="61494" t="34180" r="18192" b="31641"/>
          <a:stretch>
            <a:fillRect/>
          </a:stretch>
        </p:blipFill>
        <p:spPr bwMode="auto">
          <a:xfrm>
            <a:off x="7623175" y="3214689"/>
            <a:ext cx="301783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Box 3"/>
          <p:cNvSpPr txBox="1">
            <a:spLocks noChangeArrowheads="1"/>
          </p:cNvSpPr>
          <p:nvPr/>
        </p:nvSpPr>
        <p:spPr bwMode="auto">
          <a:xfrm>
            <a:off x="1550989" y="3146426"/>
            <a:ext cx="618807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just" eaLnBrk="1" hangingPunct="1">
              <a:spcBef>
                <a:spcPct val="0"/>
              </a:spcBef>
              <a:buFontTx/>
              <a:buNone/>
            </a:pPr>
            <a:r>
              <a:rPr lang="el-GR" altLang="en-US" sz="1800"/>
              <a:t>α</a:t>
            </a:r>
            <a:r>
              <a:rPr lang="en-US" altLang="en-US" sz="1800"/>
              <a:t> domain structure: Globular protein – Myoglobin, Hemoglobin</a:t>
            </a:r>
            <a:endParaRPr lang="en-US" altLang="en-US" sz="1800"/>
          </a:p>
          <a:p>
            <a:pPr algn="just" eaLnBrk="1" hangingPunct="1">
              <a:spcBef>
                <a:spcPct val="0"/>
              </a:spcBef>
              <a:buFont typeface="Wingdings" panose="05000000000000000000" pitchFamily="2" charset="2"/>
              <a:buChar char="Ø"/>
            </a:pPr>
            <a:r>
              <a:rPr lang="en-US" altLang="en-US" sz="1800"/>
              <a:t> Short </a:t>
            </a:r>
            <a:r>
              <a:rPr lang="el-GR" altLang="en-US" sz="1800"/>
              <a:t>α</a:t>
            </a:r>
            <a:r>
              <a:rPr lang="en-US" altLang="en-US" sz="1800"/>
              <a:t> helices are connected by loop regions and packed together to produce a hydrophobic core, while hydrophilic residues on the surface make the protein soluble in water.</a:t>
            </a:r>
            <a:endParaRPr lang="en-US" altLang="en-US" sz="1800"/>
          </a:p>
          <a:p>
            <a:pPr algn="just" eaLnBrk="1" hangingPunct="1">
              <a:spcBef>
                <a:spcPct val="0"/>
              </a:spcBef>
              <a:buFont typeface="Wingdings" panose="05000000000000000000" pitchFamily="2" charset="2"/>
              <a:buChar char="§"/>
            </a:pPr>
            <a:r>
              <a:rPr lang="en-US" altLang="en-US" sz="1800"/>
              <a:t> Globin fold: A bundle of eight </a:t>
            </a:r>
            <a:r>
              <a:rPr lang="el-GR" altLang="en-US" sz="1800"/>
              <a:t>α</a:t>
            </a:r>
            <a:r>
              <a:rPr lang="en-US" altLang="en-US" sz="1800"/>
              <a:t> helices, usually labeled as A-H, arrange in way that a pocket, an active site is formed, where in myglobin and hemoglobin a heme group is bound. There are 7 residues in the shortest helix ‘C’ and 28 residues in the longest helix ‘H’ of myoglobin.</a:t>
            </a:r>
            <a:endParaRPr lang="en-US" altLang="en-US" sz="1800"/>
          </a:p>
          <a:p>
            <a:pPr algn="just" eaLnBrk="1" hangingPunct="1">
              <a:spcBef>
                <a:spcPct val="0"/>
              </a:spcBef>
              <a:buFont typeface="Wingdings" panose="05000000000000000000" pitchFamily="2" charset="2"/>
              <a:buChar char="Ø"/>
            </a:pPr>
            <a:r>
              <a:rPr lang="en-US" altLang="en-US" sz="1800"/>
              <a:t> In membrane bound proteins, the region inside the membranes are frequently </a:t>
            </a:r>
            <a:r>
              <a:rPr lang="el-GR" altLang="en-US" sz="1800"/>
              <a:t>α</a:t>
            </a:r>
            <a:r>
              <a:rPr lang="en-US" altLang="en-US" sz="1800"/>
              <a:t> helices whose surfaces are covered by hydrophobic side chains suitable for the hydrophobic environment inside the membranes.</a:t>
            </a:r>
            <a:endParaRPr lang="en-US"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42"/>
          <p:cNvSpPr txBox="1">
            <a:spLocks noChangeArrowheads="1"/>
          </p:cNvSpPr>
          <p:nvPr/>
        </p:nvSpPr>
        <p:spPr bwMode="auto">
          <a:xfrm>
            <a:off x="4868863" y="215900"/>
            <a:ext cx="3573462" cy="369888"/>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Arial" panose="020B0604020202020204" pitchFamily="34" charset="0"/>
              <a:buNone/>
            </a:pPr>
            <a:r>
              <a:rPr lang="en-US" altLang="en-US" sz="1800">
                <a:solidFill>
                  <a:srgbClr val="FF0000"/>
                </a:solidFill>
                <a:latin typeface="Times New Roman" panose="02020603050405020304" pitchFamily="18" charset="0"/>
              </a:rPr>
              <a:t>Normal</a:t>
            </a:r>
            <a:r>
              <a:rPr lang="en-US" altLang="en-US" sz="1800">
                <a:solidFill>
                  <a:srgbClr val="FF0000"/>
                </a:solidFill>
                <a:latin typeface="Berlin Sans FB" panose="020E0602020502020306" pitchFamily="34" charset="0"/>
              </a:rPr>
              <a:t> Human Hemoglobin (</a:t>
            </a:r>
            <a:r>
              <a:rPr lang="el-GR" altLang="en-US" sz="1800">
                <a:solidFill>
                  <a:srgbClr val="FF0000"/>
                </a:solidFill>
              </a:rPr>
              <a:t>α</a:t>
            </a:r>
            <a:r>
              <a:rPr lang="en-US" altLang="en-US" sz="1800" baseline="-25000">
                <a:solidFill>
                  <a:srgbClr val="FF0000"/>
                </a:solidFill>
                <a:latin typeface="Berlin Sans FB" panose="020E0602020502020306" pitchFamily="34" charset="0"/>
              </a:rPr>
              <a:t>2</a:t>
            </a:r>
            <a:r>
              <a:rPr lang="el-GR" altLang="en-US" sz="1800">
                <a:solidFill>
                  <a:srgbClr val="FF0000"/>
                </a:solidFill>
              </a:rPr>
              <a:t>β</a:t>
            </a:r>
            <a:r>
              <a:rPr lang="en-US" altLang="en-US" sz="1800" baseline="-25000">
                <a:solidFill>
                  <a:srgbClr val="FF0000"/>
                </a:solidFill>
                <a:latin typeface="Berlin Sans FB" panose="020E0602020502020306" pitchFamily="34" charset="0"/>
              </a:rPr>
              <a:t>2</a:t>
            </a:r>
            <a:r>
              <a:rPr lang="en-US" altLang="en-US" sz="1800">
                <a:solidFill>
                  <a:srgbClr val="FF0000"/>
                </a:solidFill>
                <a:latin typeface="Berlin Sans FB" panose="020E0602020502020306" pitchFamily="34" charset="0"/>
              </a:rPr>
              <a:t>)</a:t>
            </a:r>
            <a:endParaRPr lang="en-US" altLang="en-US" sz="1400">
              <a:solidFill>
                <a:srgbClr val="FF0000"/>
              </a:solidFill>
              <a:latin typeface="Times New Roman" panose="02020603050405020304" pitchFamily="18" charset="0"/>
            </a:endParaRPr>
          </a:p>
        </p:txBody>
      </p:sp>
      <p:grpSp>
        <p:nvGrpSpPr>
          <p:cNvPr id="4" name="Group 334"/>
          <p:cNvGrpSpPr/>
          <p:nvPr/>
        </p:nvGrpSpPr>
        <p:grpSpPr bwMode="auto">
          <a:xfrm>
            <a:off x="6770688" y="1244601"/>
            <a:ext cx="3746500" cy="4995863"/>
            <a:chOff x="4572000" y="228600"/>
            <a:chExt cx="4114800" cy="2789238"/>
          </a:xfrm>
        </p:grpSpPr>
        <p:sp>
          <p:nvSpPr>
            <p:cNvPr id="3083" name="Rectangle 3"/>
            <p:cNvSpPr>
              <a:spLocks noChangeArrowheads="1"/>
            </p:cNvSpPr>
            <p:nvPr/>
          </p:nvSpPr>
          <p:spPr bwMode="auto">
            <a:xfrm>
              <a:off x="4572000" y="228600"/>
              <a:ext cx="4114800" cy="2682875"/>
            </a:xfrm>
            <a:prstGeom prst="rect">
              <a:avLst/>
            </a:prstGeom>
            <a:solidFill>
              <a:srgbClr val="FFFFFF"/>
            </a:solidFill>
            <a:ln w="9525">
              <a:solidFill>
                <a:srgbClr val="0000CC"/>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p>
          </p:txBody>
        </p:sp>
        <p:sp>
          <p:nvSpPr>
            <p:cNvPr id="3084" name="Line 4"/>
            <p:cNvSpPr>
              <a:spLocks noChangeShapeType="1"/>
            </p:cNvSpPr>
            <p:nvPr/>
          </p:nvSpPr>
          <p:spPr bwMode="auto">
            <a:xfrm>
              <a:off x="5067300" y="2733675"/>
              <a:ext cx="36195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5" name="Line 5"/>
            <p:cNvSpPr>
              <a:spLocks noChangeShapeType="1"/>
            </p:cNvSpPr>
            <p:nvPr/>
          </p:nvSpPr>
          <p:spPr bwMode="auto">
            <a:xfrm>
              <a:off x="5160963" y="2733675"/>
              <a:ext cx="1587"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6" name="Rectangle 6"/>
            <p:cNvSpPr>
              <a:spLocks noChangeArrowheads="1"/>
            </p:cNvSpPr>
            <p:nvPr/>
          </p:nvSpPr>
          <p:spPr bwMode="auto">
            <a:xfrm>
              <a:off x="5008563"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15000</a:t>
              </a:r>
              <a:endParaRPr lang="en-US" altLang="en-US" sz="1200">
                <a:solidFill>
                  <a:srgbClr val="0000CC"/>
                </a:solidFill>
                <a:latin typeface="Times New Roman" panose="02020603050405020304" pitchFamily="18" charset="0"/>
              </a:endParaRPr>
            </a:p>
          </p:txBody>
        </p:sp>
        <p:sp>
          <p:nvSpPr>
            <p:cNvPr id="3087" name="Line 7"/>
            <p:cNvSpPr>
              <a:spLocks noChangeShapeType="1"/>
            </p:cNvSpPr>
            <p:nvPr/>
          </p:nvSpPr>
          <p:spPr bwMode="auto">
            <a:xfrm>
              <a:off x="53340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8" name="Line 8"/>
            <p:cNvSpPr>
              <a:spLocks noChangeShapeType="1"/>
            </p:cNvSpPr>
            <p:nvPr/>
          </p:nvSpPr>
          <p:spPr bwMode="auto">
            <a:xfrm>
              <a:off x="55102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9" name="Line 9"/>
            <p:cNvSpPr>
              <a:spLocks noChangeShapeType="1"/>
            </p:cNvSpPr>
            <p:nvPr/>
          </p:nvSpPr>
          <p:spPr bwMode="auto">
            <a:xfrm>
              <a:off x="56816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0" name="Line 10"/>
            <p:cNvSpPr>
              <a:spLocks noChangeShapeType="1"/>
            </p:cNvSpPr>
            <p:nvPr/>
          </p:nvSpPr>
          <p:spPr bwMode="auto">
            <a:xfrm>
              <a:off x="58562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1" name="Line 11"/>
            <p:cNvSpPr>
              <a:spLocks noChangeShapeType="1"/>
            </p:cNvSpPr>
            <p:nvPr/>
          </p:nvSpPr>
          <p:spPr bwMode="auto">
            <a:xfrm>
              <a:off x="60309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2" name="Rectangle 12"/>
            <p:cNvSpPr>
              <a:spLocks noChangeArrowheads="1"/>
            </p:cNvSpPr>
            <p:nvPr/>
          </p:nvSpPr>
          <p:spPr bwMode="auto">
            <a:xfrm>
              <a:off x="587533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15250</a:t>
              </a:r>
              <a:endParaRPr lang="en-US" altLang="en-US" sz="1200">
                <a:solidFill>
                  <a:srgbClr val="0000CC"/>
                </a:solidFill>
                <a:latin typeface="Times New Roman" panose="02020603050405020304" pitchFamily="18" charset="0"/>
              </a:endParaRPr>
            </a:p>
          </p:txBody>
        </p:sp>
        <p:sp>
          <p:nvSpPr>
            <p:cNvPr id="3093" name="Line 13"/>
            <p:cNvSpPr>
              <a:spLocks noChangeShapeType="1"/>
            </p:cNvSpPr>
            <p:nvPr/>
          </p:nvSpPr>
          <p:spPr bwMode="auto">
            <a:xfrm>
              <a:off x="62039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4" name="Line 14"/>
            <p:cNvSpPr>
              <a:spLocks noChangeShapeType="1"/>
            </p:cNvSpPr>
            <p:nvPr/>
          </p:nvSpPr>
          <p:spPr bwMode="auto">
            <a:xfrm>
              <a:off x="63769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5" name="Line 15"/>
            <p:cNvSpPr>
              <a:spLocks noChangeShapeType="1"/>
            </p:cNvSpPr>
            <p:nvPr/>
          </p:nvSpPr>
          <p:spPr bwMode="auto">
            <a:xfrm>
              <a:off x="655161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6" name="Line 16"/>
            <p:cNvSpPr>
              <a:spLocks noChangeShapeType="1"/>
            </p:cNvSpPr>
            <p:nvPr/>
          </p:nvSpPr>
          <p:spPr bwMode="auto">
            <a:xfrm>
              <a:off x="67246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7" name="Line 17"/>
            <p:cNvSpPr>
              <a:spLocks noChangeShapeType="1"/>
            </p:cNvSpPr>
            <p:nvPr/>
          </p:nvSpPr>
          <p:spPr bwMode="auto">
            <a:xfrm>
              <a:off x="690086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8" name="Rectangle 18"/>
            <p:cNvSpPr>
              <a:spLocks noChangeArrowheads="1"/>
            </p:cNvSpPr>
            <p:nvPr/>
          </p:nvSpPr>
          <p:spPr bwMode="auto">
            <a:xfrm>
              <a:off x="674528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15500</a:t>
              </a:r>
              <a:endParaRPr lang="en-US" altLang="en-US" sz="1200">
                <a:solidFill>
                  <a:srgbClr val="0000CC"/>
                </a:solidFill>
                <a:latin typeface="Times New Roman" panose="02020603050405020304" pitchFamily="18" charset="0"/>
              </a:endParaRPr>
            </a:p>
          </p:txBody>
        </p:sp>
        <p:sp>
          <p:nvSpPr>
            <p:cNvPr id="3099" name="Line 19"/>
            <p:cNvSpPr>
              <a:spLocks noChangeShapeType="1"/>
            </p:cNvSpPr>
            <p:nvPr/>
          </p:nvSpPr>
          <p:spPr bwMode="auto">
            <a:xfrm>
              <a:off x="70739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0" name="Line 20"/>
            <p:cNvSpPr>
              <a:spLocks noChangeShapeType="1"/>
            </p:cNvSpPr>
            <p:nvPr/>
          </p:nvSpPr>
          <p:spPr bwMode="auto">
            <a:xfrm>
              <a:off x="724693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1" name="Line 21"/>
            <p:cNvSpPr>
              <a:spLocks noChangeShapeType="1"/>
            </p:cNvSpPr>
            <p:nvPr/>
          </p:nvSpPr>
          <p:spPr bwMode="auto">
            <a:xfrm>
              <a:off x="74215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2" name="Line 22"/>
            <p:cNvSpPr>
              <a:spLocks noChangeShapeType="1"/>
            </p:cNvSpPr>
            <p:nvPr/>
          </p:nvSpPr>
          <p:spPr bwMode="auto">
            <a:xfrm>
              <a:off x="75946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3" name="Line 23"/>
            <p:cNvSpPr>
              <a:spLocks noChangeShapeType="1"/>
            </p:cNvSpPr>
            <p:nvPr/>
          </p:nvSpPr>
          <p:spPr bwMode="auto">
            <a:xfrm>
              <a:off x="77708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4" name="Rectangle 24"/>
            <p:cNvSpPr>
              <a:spLocks noChangeArrowheads="1"/>
            </p:cNvSpPr>
            <p:nvPr/>
          </p:nvSpPr>
          <p:spPr bwMode="auto">
            <a:xfrm>
              <a:off x="761523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15750</a:t>
              </a:r>
              <a:endParaRPr lang="en-US" altLang="en-US" sz="1200">
                <a:solidFill>
                  <a:srgbClr val="0000CC"/>
                </a:solidFill>
                <a:latin typeface="Times New Roman" panose="02020603050405020304" pitchFamily="18" charset="0"/>
              </a:endParaRPr>
            </a:p>
          </p:txBody>
        </p:sp>
        <p:sp>
          <p:nvSpPr>
            <p:cNvPr id="3105" name="Line 25"/>
            <p:cNvSpPr>
              <a:spLocks noChangeShapeType="1"/>
            </p:cNvSpPr>
            <p:nvPr/>
          </p:nvSpPr>
          <p:spPr bwMode="auto">
            <a:xfrm>
              <a:off x="79422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6" name="Line 26"/>
            <p:cNvSpPr>
              <a:spLocks noChangeShapeType="1"/>
            </p:cNvSpPr>
            <p:nvPr/>
          </p:nvSpPr>
          <p:spPr bwMode="auto">
            <a:xfrm>
              <a:off x="81168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7" name="Line 27"/>
            <p:cNvSpPr>
              <a:spLocks noChangeShapeType="1"/>
            </p:cNvSpPr>
            <p:nvPr/>
          </p:nvSpPr>
          <p:spPr bwMode="auto">
            <a:xfrm>
              <a:off x="82915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8" name="Line 28"/>
            <p:cNvSpPr>
              <a:spLocks noChangeShapeType="1"/>
            </p:cNvSpPr>
            <p:nvPr/>
          </p:nvSpPr>
          <p:spPr bwMode="auto">
            <a:xfrm>
              <a:off x="84645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9" name="Line 29"/>
            <p:cNvSpPr>
              <a:spLocks noChangeShapeType="1"/>
            </p:cNvSpPr>
            <p:nvPr/>
          </p:nvSpPr>
          <p:spPr bwMode="auto">
            <a:xfrm>
              <a:off x="8637588" y="2733675"/>
              <a:ext cx="3175"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0" name="Line 30"/>
            <p:cNvSpPr>
              <a:spLocks noChangeShapeType="1"/>
            </p:cNvSpPr>
            <p:nvPr/>
          </p:nvSpPr>
          <p:spPr bwMode="auto">
            <a:xfrm flipV="1">
              <a:off x="5067300" y="396875"/>
              <a:ext cx="1587" cy="233680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1" name="Line 31"/>
            <p:cNvSpPr>
              <a:spLocks noChangeShapeType="1"/>
            </p:cNvSpPr>
            <p:nvPr/>
          </p:nvSpPr>
          <p:spPr bwMode="auto">
            <a:xfrm flipH="1">
              <a:off x="5005388" y="261461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2" name="Rectangle 32"/>
            <p:cNvSpPr>
              <a:spLocks noChangeArrowheads="1"/>
            </p:cNvSpPr>
            <p:nvPr/>
          </p:nvSpPr>
          <p:spPr bwMode="auto">
            <a:xfrm>
              <a:off x="4913313" y="2568575"/>
              <a:ext cx="56339"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0</a:t>
              </a:r>
              <a:endParaRPr lang="en-US" altLang="en-US" sz="2400">
                <a:solidFill>
                  <a:srgbClr val="0000CC"/>
                </a:solidFill>
                <a:latin typeface="Times New Roman" panose="02020603050405020304" pitchFamily="18" charset="0"/>
              </a:endParaRPr>
            </a:p>
          </p:txBody>
        </p:sp>
        <p:sp>
          <p:nvSpPr>
            <p:cNvPr id="3113" name="Line 33"/>
            <p:cNvSpPr>
              <a:spLocks noChangeShapeType="1"/>
            </p:cNvSpPr>
            <p:nvPr/>
          </p:nvSpPr>
          <p:spPr bwMode="auto">
            <a:xfrm flipH="1">
              <a:off x="5005388" y="23082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4" name="Line 34"/>
            <p:cNvSpPr>
              <a:spLocks noChangeShapeType="1"/>
            </p:cNvSpPr>
            <p:nvPr/>
          </p:nvSpPr>
          <p:spPr bwMode="auto">
            <a:xfrm flipH="1">
              <a:off x="5005388" y="19907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5" name="Rectangle 35"/>
            <p:cNvSpPr>
              <a:spLocks noChangeArrowheads="1"/>
            </p:cNvSpPr>
            <p:nvPr/>
          </p:nvSpPr>
          <p:spPr bwMode="auto">
            <a:xfrm>
              <a:off x="4757738" y="1946275"/>
              <a:ext cx="167256"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4E5</a:t>
              </a:r>
              <a:endParaRPr lang="en-US" altLang="en-US" sz="2400">
                <a:solidFill>
                  <a:srgbClr val="0000CC"/>
                </a:solidFill>
                <a:latin typeface="Times New Roman" panose="02020603050405020304" pitchFamily="18" charset="0"/>
              </a:endParaRPr>
            </a:p>
          </p:txBody>
        </p:sp>
        <p:sp>
          <p:nvSpPr>
            <p:cNvPr id="3116" name="Line 36"/>
            <p:cNvSpPr>
              <a:spLocks noChangeShapeType="1"/>
            </p:cNvSpPr>
            <p:nvPr/>
          </p:nvSpPr>
          <p:spPr bwMode="auto">
            <a:xfrm flipH="1">
              <a:off x="5005388" y="1671638"/>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7" name="Line 37"/>
            <p:cNvSpPr>
              <a:spLocks noChangeShapeType="1"/>
            </p:cNvSpPr>
            <p:nvPr/>
          </p:nvSpPr>
          <p:spPr bwMode="auto">
            <a:xfrm flipH="1">
              <a:off x="5005388" y="13398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8" name="Rectangle 38"/>
            <p:cNvSpPr>
              <a:spLocks noChangeArrowheads="1"/>
            </p:cNvSpPr>
            <p:nvPr/>
          </p:nvSpPr>
          <p:spPr bwMode="auto">
            <a:xfrm>
              <a:off x="4773613" y="1293813"/>
              <a:ext cx="167256"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8E5</a:t>
              </a:r>
              <a:endParaRPr lang="en-US" altLang="en-US" sz="2400">
                <a:solidFill>
                  <a:srgbClr val="0000CC"/>
                </a:solidFill>
                <a:latin typeface="Times New Roman" panose="02020603050405020304" pitchFamily="18" charset="0"/>
              </a:endParaRPr>
            </a:p>
          </p:txBody>
        </p:sp>
        <p:sp>
          <p:nvSpPr>
            <p:cNvPr id="3119" name="Line 39"/>
            <p:cNvSpPr>
              <a:spLocks noChangeShapeType="1"/>
            </p:cNvSpPr>
            <p:nvPr/>
          </p:nvSpPr>
          <p:spPr bwMode="auto">
            <a:xfrm flipH="1">
              <a:off x="5005388" y="10350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0" name="Line 40"/>
            <p:cNvSpPr>
              <a:spLocks noChangeShapeType="1"/>
            </p:cNvSpPr>
            <p:nvPr/>
          </p:nvSpPr>
          <p:spPr bwMode="auto">
            <a:xfrm flipH="1">
              <a:off x="5005388" y="7159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1" name="Rectangle 41"/>
            <p:cNvSpPr>
              <a:spLocks noChangeArrowheads="1"/>
            </p:cNvSpPr>
            <p:nvPr/>
          </p:nvSpPr>
          <p:spPr bwMode="auto">
            <a:xfrm>
              <a:off x="4697413" y="657225"/>
              <a:ext cx="251764"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1.2E6</a:t>
              </a:r>
              <a:endParaRPr lang="en-US" altLang="en-US" sz="2400">
                <a:solidFill>
                  <a:srgbClr val="0000CC"/>
                </a:solidFill>
                <a:latin typeface="Times New Roman" panose="02020603050405020304" pitchFamily="18" charset="0"/>
              </a:endParaRPr>
            </a:p>
          </p:txBody>
        </p:sp>
        <p:sp>
          <p:nvSpPr>
            <p:cNvPr id="3122" name="Line 42"/>
            <p:cNvSpPr>
              <a:spLocks noChangeShapeType="1"/>
            </p:cNvSpPr>
            <p:nvPr/>
          </p:nvSpPr>
          <p:spPr bwMode="auto">
            <a:xfrm flipH="1">
              <a:off x="5005388" y="3984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3" name="Freeform 43"/>
            <p:cNvSpPr/>
            <p:nvPr/>
          </p:nvSpPr>
          <p:spPr bwMode="auto">
            <a:xfrm>
              <a:off x="5484813" y="501650"/>
              <a:ext cx="219075" cy="2119313"/>
            </a:xfrm>
            <a:custGeom>
              <a:avLst/>
              <a:gdLst>
                <a:gd name="T0" fmla="*/ 0 w 139"/>
                <a:gd name="T1" fmla="*/ 2147483646 h 1335"/>
                <a:gd name="T2" fmla="*/ 2147483646 w 139"/>
                <a:gd name="T3" fmla="*/ 2147483646 h 1335"/>
                <a:gd name="T4" fmla="*/ 2147483646 w 139"/>
                <a:gd name="T5" fmla="*/ 2147483646 h 1335"/>
                <a:gd name="T6" fmla="*/ 2147483646 w 139"/>
                <a:gd name="T7" fmla="*/ 2147483646 h 1335"/>
                <a:gd name="T8" fmla="*/ 2147483646 w 139"/>
                <a:gd name="T9" fmla="*/ 2147483646 h 1335"/>
                <a:gd name="T10" fmla="*/ 2147483646 w 139"/>
                <a:gd name="T11" fmla="*/ 2147483646 h 1335"/>
                <a:gd name="T12" fmla="*/ 2147483646 w 139"/>
                <a:gd name="T13" fmla="*/ 2147483646 h 1335"/>
                <a:gd name="T14" fmla="*/ 2147483646 w 139"/>
                <a:gd name="T15" fmla="*/ 2147483646 h 1335"/>
                <a:gd name="T16" fmla="*/ 2147483646 w 139"/>
                <a:gd name="T17" fmla="*/ 2147483646 h 1335"/>
                <a:gd name="T18" fmla="*/ 2147483646 w 139"/>
                <a:gd name="T19" fmla="*/ 2147483646 h 1335"/>
                <a:gd name="T20" fmla="*/ 2147483646 w 139"/>
                <a:gd name="T21" fmla="*/ 2147483646 h 1335"/>
                <a:gd name="T22" fmla="*/ 2147483646 w 139"/>
                <a:gd name="T23" fmla="*/ 2147483646 h 1335"/>
                <a:gd name="T24" fmla="*/ 2147483646 w 139"/>
                <a:gd name="T25" fmla="*/ 2147483646 h 1335"/>
                <a:gd name="T26" fmla="*/ 2147483646 w 139"/>
                <a:gd name="T27" fmla="*/ 2147483646 h 1335"/>
                <a:gd name="T28" fmla="*/ 2147483646 w 139"/>
                <a:gd name="T29" fmla="*/ 2147483646 h 1335"/>
                <a:gd name="T30" fmla="*/ 2147483646 w 139"/>
                <a:gd name="T31" fmla="*/ 2147483646 h 1335"/>
                <a:gd name="T32" fmla="*/ 2147483646 w 139"/>
                <a:gd name="T33" fmla="*/ 2147483646 h 1335"/>
                <a:gd name="T34" fmla="*/ 2147483646 w 139"/>
                <a:gd name="T35" fmla="*/ 2147483646 h 1335"/>
                <a:gd name="T36" fmla="*/ 2147483646 w 139"/>
                <a:gd name="T37" fmla="*/ 0 h 1335"/>
                <a:gd name="T38" fmla="*/ 2147483646 w 139"/>
                <a:gd name="T39" fmla="*/ 2147483646 h 1335"/>
                <a:gd name="T40" fmla="*/ 2147483646 w 139"/>
                <a:gd name="T41" fmla="*/ 2147483646 h 1335"/>
                <a:gd name="T42" fmla="*/ 2147483646 w 139"/>
                <a:gd name="T43" fmla="*/ 2147483646 h 1335"/>
                <a:gd name="T44" fmla="*/ 2147483646 w 139"/>
                <a:gd name="T45" fmla="*/ 2147483646 h 1335"/>
                <a:gd name="T46" fmla="*/ 2147483646 w 139"/>
                <a:gd name="T47" fmla="*/ 2147483646 h 1335"/>
                <a:gd name="T48" fmla="*/ 2147483646 w 139"/>
                <a:gd name="T49" fmla="*/ 2147483646 h 1335"/>
                <a:gd name="T50" fmla="*/ 2147483646 w 139"/>
                <a:gd name="T51" fmla="*/ 2147483646 h 1335"/>
                <a:gd name="T52" fmla="*/ 2147483646 w 139"/>
                <a:gd name="T53" fmla="*/ 2147483646 h 1335"/>
                <a:gd name="T54" fmla="*/ 2147483646 w 139"/>
                <a:gd name="T55" fmla="*/ 2147483646 h 1335"/>
                <a:gd name="T56" fmla="*/ 2147483646 w 139"/>
                <a:gd name="T57" fmla="*/ 2147483646 h 1335"/>
                <a:gd name="T58" fmla="*/ 2147483646 w 139"/>
                <a:gd name="T59" fmla="*/ 2147483646 h 1335"/>
                <a:gd name="T60" fmla="*/ 2147483646 w 139"/>
                <a:gd name="T61" fmla="*/ 2147483646 h 1335"/>
                <a:gd name="T62" fmla="*/ 2147483646 w 139"/>
                <a:gd name="T63" fmla="*/ 2147483646 h 1335"/>
                <a:gd name="T64" fmla="*/ 2147483646 w 139"/>
                <a:gd name="T65" fmla="*/ 2147483646 h 1335"/>
                <a:gd name="T66" fmla="*/ 2147483646 w 139"/>
                <a:gd name="T67" fmla="*/ 2147483646 h 1335"/>
                <a:gd name="T68" fmla="*/ 2147483646 w 139"/>
                <a:gd name="T69" fmla="*/ 2147483646 h 1335"/>
                <a:gd name="T70" fmla="*/ 2147483646 w 139"/>
                <a:gd name="T71" fmla="*/ 2147483646 h 13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1335"/>
                <a:gd name="T110" fmla="*/ 139 w 139"/>
                <a:gd name="T111" fmla="*/ 1335 h 13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1335">
                  <a:moveTo>
                    <a:pt x="0" y="1335"/>
                  </a:moveTo>
                  <a:lnTo>
                    <a:pt x="5" y="1331"/>
                  </a:lnTo>
                  <a:lnTo>
                    <a:pt x="9" y="1329"/>
                  </a:lnTo>
                  <a:lnTo>
                    <a:pt x="12" y="1326"/>
                  </a:lnTo>
                  <a:lnTo>
                    <a:pt x="16" y="1323"/>
                  </a:lnTo>
                  <a:lnTo>
                    <a:pt x="21" y="1318"/>
                  </a:lnTo>
                  <a:lnTo>
                    <a:pt x="25" y="1312"/>
                  </a:lnTo>
                  <a:lnTo>
                    <a:pt x="28" y="1306"/>
                  </a:lnTo>
                  <a:lnTo>
                    <a:pt x="32" y="1299"/>
                  </a:lnTo>
                  <a:lnTo>
                    <a:pt x="36" y="1294"/>
                  </a:lnTo>
                  <a:lnTo>
                    <a:pt x="40" y="1253"/>
                  </a:lnTo>
                  <a:lnTo>
                    <a:pt x="44" y="1223"/>
                  </a:lnTo>
                  <a:lnTo>
                    <a:pt x="48" y="1149"/>
                  </a:lnTo>
                  <a:lnTo>
                    <a:pt x="52" y="896"/>
                  </a:lnTo>
                  <a:lnTo>
                    <a:pt x="55" y="698"/>
                  </a:lnTo>
                  <a:lnTo>
                    <a:pt x="60" y="439"/>
                  </a:lnTo>
                  <a:lnTo>
                    <a:pt x="64" y="193"/>
                  </a:lnTo>
                  <a:lnTo>
                    <a:pt x="68" y="24"/>
                  </a:lnTo>
                  <a:lnTo>
                    <a:pt x="71" y="0"/>
                  </a:lnTo>
                  <a:lnTo>
                    <a:pt x="76" y="130"/>
                  </a:lnTo>
                  <a:lnTo>
                    <a:pt x="80" y="357"/>
                  </a:lnTo>
                  <a:lnTo>
                    <a:pt x="83" y="616"/>
                  </a:lnTo>
                  <a:lnTo>
                    <a:pt x="87" y="852"/>
                  </a:lnTo>
                  <a:lnTo>
                    <a:pt x="91" y="1032"/>
                  </a:lnTo>
                  <a:lnTo>
                    <a:pt x="96" y="1143"/>
                  </a:lnTo>
                  <a:lnTo>
                    <a:pt x="99" y="1221"/>
                  </a:lnTo>
                  <a:lnTo>
                    <a:pt x="103" y="1257"/>
                  </a:lnTo>
                  <a:lnTo>
                    <a:pt x="107" y="1282"/>
                  </a:lnTo>
                  <a:lnTo>
                    <a:pt x="112" y="1285"/>
                  </a:lnTo>
                  <a:lnTo>
                    <a:pt x="115" y="1287"/>
                  </a:lnTo>
                  <a:lnTo>
                    <a:pt x="119" y="1290"/>
                  </a:lnTo>
                  <a:lnTo>
                    <a:pt x="123" y="1295"/>
                  </a:lnTo>
                  <a:lnTo>
                    <a:pt x="126" y="1302"/>
                  </a:lnTo>
                  <a:lnTo>
                    <a:pt x="131" y="1312"/>
                  </a:lnTo>
                  <a:lnTo>
                    <a:pt x="135" y="1319"/>
                  </a:lnTo>
                  <a:lnTo>
                    <a:pt x="139" y="1322"/>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4" name="Rectangle 44"/>
            <p:cNvSpPr>
              <a:spLocks noChangeArrowheads="1"/>
            </p:cNvSpPr>
            <p:nvPr/>
          </p:nvSpPr>
          <p:spPr bwMode="auto">
            <a:xfrm>
              <a:off x="5638171" y="317500"/>
              <a:ext cx="1304595" cy="2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n-US" altLang="en-US" sz="1400" b="1">
                  <a:solidFill>
                    <a:srgbClr val="800000"/>
                  </a:solidFill>
                  <a:latin typeface="Courier New" panose="02070309020205020404" pitchFamily="49" charset="0"/>
                  <a:sym typeface="Symbol" panose="05050102010706020507" pitchFamily="18" charset="2"/>
                </a:rPr>
                <a:t>Hb  chain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spcBef>
                  <a:spcPct val="0"/>
                </a:spcBef>
                <a:buFontTx/>
                <a:buNone/>
              </a:pPr>
              <a:r>
                <a:rPr lang="en-US" altLang="en-US" sz="1400" b="1">
                  <a:solidFill>
                    <a:srgbClr val="800000"/>
                  </a:solidFill>
                  <a:latin typeface="Courier New" panose="02070309020205020404" pitchFamily="49" charset="0"/>
                </a:rPr>
                <a:t>15125Da</a:t>
              </a:r>
              <a:endParaRPr lang="en-US" altLang="en-US" sz="1400" b="1">
                <a:solidFill>
                  <a:srgbClr val="800000"/>
                </a:solidFill>
                <a:latin typeface="Times New Roman" panose="02020603050405020304" pitchFamily="18" charset="0"/>
              </a:endParaRPr>
            </a:p>
          </p:txBody>
        </p:sp>
        <p:sp>
          <p:nvSpPr>
            <p:cNvPr id="3125" name="Freeform 45"/>
            <p:cNvSpPr/>
            <p:nvPr/>
          </p:nvSpPr>
          <p:spPr bwMode="auto">
            <a:xfrm>
              <a:off x="7872413" y="676275"/>
              <a:ext cx="396875" cy="1951038"/>
            </a:xfrm>
            <a:custGeom>
              <a:avLst/>
              <a:gdLst>
                <a:gd name="T0" fmla="*/ 0 w 250"/>
                <a:gd name="T1" fmla="*/ 2147483646 h 1229"/>
                <a:gd name="T2" fmla="*/ 2147483646 w 250"/>
                <a:gd name="T3" fmla="*/ 2147483646 h 1229"/>
                <a:gd name="T4" fmla="*/ 2147483646 w 250"/>
                <a:gd name="T5" fmla="*/ 2147483646 h 1229"/>
                <a:gd name="T6" fmla="*/ 2147483646 w 250"/>
                <a:gd name="T7" fmla="*/ 2147483646 h 1229"/>
                <a:gd name="T8" fmla="*/ 2147483646 w 250"/>
                <a:gd name="T9" fmla="*/ 2147483646 h 1229"/>
                <a:gd name="T10" fmla="*/ 2147483646 w 250"/>
                <a:gd name="T11" fmla="*/ 2147483646 h 1229"/>
                <a:gd name="T12" fmla="*/ 2147483646 w 250"/>
                <a:gd name="T13" fmla="*/ 2147483646 h 1229"/>
                <a:gd name="T14" fmla="*/ 2147483646 w 250"/>
                <a:gd name="T15" fmla="*/ 2147483646 h 1229"/>
                <a:gd name="T16" fmla="*/ 2147483646 w 250"/>
                <a:gd name="T17" fmla="*/ 2147483646 h 1229"/>
                <a:gd name="T18" fmla="*/ 2147483646 w 250"/>
                <a:gd name="T19" fmla="*/ 2147483646 h 1229"/>
                <a:gd name="T20" fmla="*/ 2147483646 w 250"/>
                <a:gd name="T21" fmla="*/ 2147483646 h 1229"/>
                <a:gd name="T22" fmla="*/ 2147483646 w 250"/>
                <a:gd name="T23" fmla="*/ 2147483646 h 1229"/>
                <a:gd name="T24" fmla="*/ 2147483646 w 250"/>
                <a:gd name="T25" fmla="*/ 2147483646 h 1229"/>
                <a:gd name="T26" fmla="*/ 2147483646 w 250"/>
                <a:gd name="T27" fmla="*/ 2147483646 h 1229"/>
                <a:gd name="T28" fmla="*/ 2147483646 w 250"/>
                <a:gd name="T29" fmla="*/ 2147483646 h 1229"/>
                <a:gd name="T30" fmla="*/ 2147483646 w 250"/>
                <a:gd name="T31" fmla="*/ 2147483646 h 1229"/>
                <a:gd name="T32" fmla="*/ 2147483646 w 250"/>
                <a:gd name="T33" fmla="*/ 2147483646 h 1229"/>
                <a:gd name="T34" fmla="*/ 2147483646 w 250"/>
                <a:gd name="T35" fmla="*/ 2147483646 h 1229"/>
                <a:gd name="T36" fmla="*/ 2147483646 w 250"/>
                <a:gd name="T37" fmla="*/ 2147483646 h 1229"/>
                <a:gd name="T38" fmla="*/ 2147483646 w 250"/>
                <a:gd name="T39" fmla="*/ 2147483646 h 1229"/>
                <a:gd name="T40" fmla="*/ 2147483646 w 250"/>
                <a:gd name="T41" fmla="*/ 2147483646 h 1229"/>
                <a:gd name="T42" fmla="*/ 2147483646 w 250"/>
                <a:gd name="T43" fmla="*/ 2147483646 h 1229"/>
                <a:gd name="T44" fmla="*/ 2147483646 w 250"/>
                <a:gd name="T45" fmla="*/ 2147483646 h 1229"/>
                <a:gd name="T46" fmla="*/ 2147483646 w 250"/>
                <a:gd name="T47" fmla="*/ 2147483646 h 1229"/>
                <a:gd name="T48" fmla="*/ 2147483646 w 250"/>
                <a:gd name="T49" fmla="*/ 2147483646 h 1229"/>
                <a:gd name="T50" fmla="*/ 2147483646 w 250"/>
                <a:gd name="T51" fmla="*/ 2147483646 h 1229"/>
                <a:gd name="T52" fmla="*/ 2147483646 w 250"/>
                <a:gd name="T53" fmla="*/ 2147483646 h 1229"/>
                <a:gd name="T54" fmla="*/ 2147483646 w 250"/>
                <a:gd name="T55" fmla="*/ 2147483646 h 1229"/>
                <a:gd name="T56" fmla="*/ 2147483646 w 250"/>
                <a:gd name="T57" fmla="*/ 2147483646 h 1229"/>
                <a:gd name="T58" fmla="*/ 2147483646 w 250"/>
                <a:gd name="T59" fmla="*/ 2147483646 h 1229"/>
                <a:gd name="T60" fmla="*/ 2147483646 w 250"/>
                <a:gd name="T61" fmla="*/ 2147483646 h 1229"/>
                <a:gd name="T62" fmla="*/ 2147483646 w 250"/>
                <a:gd name="T63" fmla="*/ 2147483646 h 1229"/>
                <a:gd name="T64" fmla="*/ 2147483646 w 250"/>
                <a:gd name="T65" fmla="*/ 2147483646 h 1229"/>
                <a:gd name="T66" fmla="*/ 2147483646 w 250"/>
                <a:gd name="T67" fmla="*/ 2147483646 h 1229"/>
                <a:gd name="T68" fmla="*/ 2147483646 w 250"/>
                <a:gd name="T69" fmla="*/ 2147483646 h 1229"/>
                <a:gd name="T70" fmla="*/ 2147483646 w 250"/>
                <a:gd name="T71" fmla="*/ 2147483646 h 1229"/>
                <a:gd name="T72" fmla="*/ 2147483646 w 250"/>
                <a:gd name="T73" fmla="*/ 2147483646 h 1229"/>
                <a:gd name="T74" fmla="*/ 2147483646 w 250"/>
                <a:gd name="T75" fmla="*/ 2147483646 h 1229"/>
                <a:gd name="T76" fmla="*/ 2147483646 w 250"/>
                <a:gd name="T77" fmla="*/ 2147483646 h 1229"/>
                <a:gd name="T78" fmla="*/ 2147483646 w 250"/>
                <a:gd name="T79" fmla="*/ 2147483646 h 1229"/>
                <a:gd name="T80" fmla="*/ 2147483646 w 250"/>
                <a:gd name="T81" fmla="*/ 2147483646 h 1229"/>
                <a:gd name="T82" fmla="*/ 2147483646 w 250"/>
                <a:gd name="T83" fmla="*/ 2147483646 h 1229"/>
                <a:gd name="T84" fmla="*/ 2147483646 w 250"/>
                <a:gd name="T85" fmla="*/ 2147483646 h 1229"/>
                <a:gd name="T86" fmla="*/ 2147483646 w 250"/>
                <a:gd name="T87" fmla="*/ 2147483646 h 1229"/>
                <a:gd name="T88" fmla="*/ 2147483646 w 250"/>
                <a:gd name="T89" fmla="*/ 2147483646 h 1229"/>
                <a:gd name="T90" fmla="*/ 2147483646 w 250"/>
                <a:gd name="T91" fmla="*/ 2147483646 h 1229"/>
                <a:gd name="T92" fmla="*/ 2147483646 w 250"/>
                <a:gd name="T93" fmla="*/ 0 h 1229"/>
                <a:gd name="T94" fmla="*/ 2147483646 w 250"/>
                <a:gd name="T95" fmla="*/ 2147483646 h 1229"/>
                <a:gd name="T96" fmla="*/ 2147483646 w 250"/>
                <a:gd name="T97" fmla="*/ 2147483646 h 1229"/>
                <a:gd name="T98" fmla="*/ 2147483646 w 250"/>
                <a:gd name="T99" fmla="*/ 2147483646 h 1229"/>
                <a:gd name="T100" fmla="*/ 2147483646 w 250"/>
                <a:gd name="T101" fmla="*/ 2147483646 h 1229"/>
                <a:gd name="T102" fmla="*/ 2147483646 w 250"/>
                <a:gd name="T103" fmla="*/ 2147483646 h 1229"/>
                <a:gd name="T104" fmla="*/ 2147483646 w 250"/>
                <a:gd name="T105" fmla="*/ 2147483646 h 1229"/>
                <a:gd name="T106" fmla="*/ 2147483646 w 250"/>
                <a:gd name="T107" fmla="*/ 2147483646 h 1229"/>
                <a:gd name="T108" fmla="*/ 2147483646 w 250"/>
                <a:gd name="T109" fmla="*/ 2147483646 h 1229"/>
                <a:gd name="T110" fmla="*/ 2147483646 w 250"/>
                <a:gd name="T111" fmla="*/ 2147483646 h 1229"/>
                <a:gd name="T112" fmla="*/ 2147483646 w 250"/>
                <a:gd name="T113" fmla="*/ 2147483646 h 1229"/>
                <a:gd name="T114" fmla="*/ 2147483646 w 250"/>
                <a:gd name="T115" fmla="*/ 2147483646 h 1229"/>
                <a:gd name="T116" fmla="*/ 2147483646 w 250"/>
                <a:gd name="T117" fmla="*/ 2147483646 h 1229"/>
                <a:gd name="T118" fmla="*/ 2147483646 w 250"/>
                <a:gd name="T119" fmla="*/ 2147483646 h 1229"/>
                <a:gd name="T120" fmla="*/ 2147483646 w 250"/>
                <a:gd name="T121" fmla="*/ 2147483646 h 12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0"/>
                <a:gd name="T184" fmla="*/ 0 h 1229"/>
                <a:gd name="T185" fmla="*/ 250 w 250"/>
                <a:gd name="T186" fmla="*/ 1229 h 12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0" h="1229">
                  <a:moveTo>
                    <a:pt x="0" y="1229"/>
                  </a:moveTo>
                  <a:lnTo>
                    <a:pt x="4" y="1229"/>
                  </a:lnTo>
                  <a:lnTo>
                    <a:pt x="8" y="1229"/>
                  </a:lnTo>
                  <a:lnTo>
                    <a:pt x="13" y="1229"/>
                  </a:lnTo>
                  <a:lnTo>
                    <a:pt x="17" y="1229"/>
                  </a:lnTo>
                  <a:lnTo>
                    <a:pt x="20" y="1229"/>
                  </a:lnTo>
                  <a:lnTo>
                    <a:pt x="24" y="1229"/>
                  </a:lnTo>
                  <a:lnTo>
                    <a:pt x="28" y="1229"/>
                  </a:lnTo>
                  <a:lnTo>
                    <a:pt x="33" y="1229"/>
                  </a:lnTo>
                  <a:lnTo>
                    <a:pt x="37" y="1229"/>
                  </a:lnTo>
                  <a:lnTo>
                    <a:pt x="41" y="1229"/>
                  </a:lnTo>
                  <a:lnTo>
                    <a:pt x="45" y="1229"/>
                  </a:lnTo>
                  <a:lnTo>
                    <a:pt x="50" y="1229"/>
                  </a:lnTo>
                  <a:lnTo>
                    <a:pt x="54" y="1229"/>
                  </a:lnTo>
                  <a:lnTo>
                    <a:pt x="58" y="1229"/>
                  </a:lnTo>
                  <a:lnTo>
                    <a:pt x="62" y="1229"/>
                  </a:lnTo>
                  <a:lnTo>
                    <a:pt x="67" y="1229"/>
                  </a:lnTo>
                  <a:lnTo>
                    <a:pt x="71" y="1229"/>
                  </a:lnTo>
                  <a:lnTo>
                    <a:pt x="75" y="1229"/>
                  </a:lnTo>
                  <a:lnTo>
                    <a:pt x="79" y="1229"/>
                  </a:lnTo>
                  <a:lnTo>
                    <a:pt x="83" y="1229"/>
                  </a:lnTo>
                  <a:lnTo>
                    <a:pt x="87" y="1229"/>
                  </a:lnTo>
                  <a:lnTo>
                    <a:pt x="91" y="1229"/>
                  </a:lnTo>
                  <a:lnTo>
                    <a:pt x="95" y="1229"/>
                  </a:lnTo>
                  <a:lnTo>
                    <a:pt x="99" y="1229"/>
                  </a:lnTo>
                  <a:lnTo>
                    <a:pt x="104" y="1229"/>
                  </a:lnTo>
                  <a:lnTo>
                    <a:pt x="108" y="1229"/>
                  </a:lnTo>
                  <a:lnTo>
                    <a:pt x="112" y="1229"/>
                  </a:lnTo>
                  <a:lnTo>
                    <a:pt x="116" y="1228"/>
                  </a:lnTo>
                  <a:lnTo>
                    <a:pt x="120" y="1228"/>
                  </a:lnTo>
                  <a:lnTo>
                    <a:pt x="125" y="1227"/>
                  </a:lnTo>
                  <a:lnTo>
                    <a:pt x="129" y="1226"/>
                  </a:lnTo>
                  <a:lnTo>
                    <a:pt x="133" y="1222"/>
                  </a:lnTo>
                  <a:lnTo>
                    <a:pt x="137" y="1221"/>
                  </a:lnTo>
                  <a:lnTo>
                    <a:pt x="142" y="1218"/>
                  </a:lnTo>
                  <a:lnTo>
                    <a:pt x="146" y="1216"/>
                  </a:lnTo>
                  <a:lnTo>
                    <a:pt x="149" y="1205"/>
                  </a:lnTo>
                  <a:lnTo>
                    <a:pt x="153" y="1183"/>
                  </a:lnTo>
                  <a:lnTo>
                    <a:pt x="158" y="1164"/>
                  </a:lnTo>
                  <a:lnTo>
                    <a:pt x="162" y="1108"/>
                  </a:lnTo>
                  <a:lnTo>
                    <a:pt x="166" y="1005"/>
                  </a:lnTo>
                  <a:lnTo>
                    <a:pt x="170" y="853"/>
                  </a:lnTo>
                  <a:lnTo>
                    <a:pt x="174" y="656"/>
                  </a:lnTo>
                  <a:lnTo>
                    <a:pt x="179" y="421"/>
                  </a:lnTo>
                  <a:lnTo>
                    <a:pt x="183" y="177"/>
                  </a:lnTo>
                  <a:lnTo>
                    <a:pt x="187" y="7"/>
                  </a:lnTo>
                  <a:lnTo>
                    <a:pt x="191" y="0"/>
                  </a:lnTo>
                  <a:lnTo>
                    <a:pt x="196" y="176"/>
                  </a:lnTo>
                  <a:lnTo>
                    <a:pt x="200" y="560"/>
                  </a:lnTo>
                  <a:lnTo>
                    <a:pt x="204" y="821"/>
                  </a:lnTo>
                  <a:lnTo>
                    <a:pt x="208" y="1007"/>
                  </a:lnTo>
                  <a:lnTo>
                    <a:pt x="211" y="1114"/>
                  </a:lnTo>
                  <a:lnTo>
                    <a:pt x="216" y="1165"/>
                  </a:lnTo>
                  <a:lnTo>
                    <a:pt x="220" y="1190"/>
                  </a:lnTo>
                  <a:lnTo>
                    <a:pt x="224" y="1205"/>
                  </a:lnTo>
                  <a:lnTo>
                    <a:pt x="228" y="1221"/>
                  </a:lnTo>
                  <a:lnTo>
                    <a:pt x="233" y="1222"/>
                  </a:lnTo>
                  <a:lnTo>
                    <a:pt x="237" y="1222"/>
                  </a:lnTo>
                  <a:lnTo>
                    <a:pt x="241" y="1223"/>
                  </a:lnTo>
                  <a:lnTo>
                    <a:pt x="245" y="1224"/>
                  </a:lnTo>
                  <a:lnTo>
                    <a:pt x="250" y="1225"/>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6" name="Line 168"/>
            <p:cNvSpPr>
              <a:spLocks noChangeShapeType="1"/>
            </p:cNvSpPr>
            <p:nvPr/>
          </p:nvSpPr>
          <p:spPr bwMode="auto">
            <a:xfrm flipH="1">
              <a:off x="5037138" y="30162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7" name="Line 169"/>
            <p:cNvSpPr>
              <a:spLocks noChangeShapeType="1"/>
            </p:cNvSpPr>
            <p:nvPr/>
          </p:nvSpPr>
          <p:spPr bwMode="auto">
            <a:xfrm flipH="1">
              <a:off x="5037138" y="29654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8" name="Line 170"/>
            <p:cNvSpPr>
              <a:spLocks noChangeShapeType="1"/>
            </p:cNvSpPr>
            <p:nvPr/>
          </p:nvSpPr>
          <p:spPr bwMode="auto">
            <a:xfrm flipH="1">
              <a:off x="5037138" y="29130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9" name="Line 239"/>
            <p:cNvSpPr>
              <a:spLocks noChangeShapeType="1"/>
            </p:cNvSpPr>
            <p:nvPr/>
          </p:nvSpPr>
          <p:spPr bwMode="auto">
            <a:xfrm flipH="1">
              <a:off x="5638800" y="533400"/>
              <a:ext cx="228600" cy="244475"/>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30" name="Rectangle 240"/>
            <p:cNvSpPr>
              <a:spLocks noChangeArrowheads="1"/>
            </p:cNvSpPr>
            <p:nvPr/>
          </p:nvSpPr>
          <p:spPr bwMode="auto">
            <a:xfrm>
              <a:off x="6986238" y="520700"/>
              <a:ext cx="943675" cy="2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n-US" altLang="en-US" sz="1400" b="1">
                  <a:solidFill>
                    <a:srgbClr val="800000"/>
                  </a:solidFill>
                  <a:latin typeface="Courier New" panose="02070309020205020404" pitchFamily="49" charset="0"/>
                  <a:sym typeface="Symbol" panose="05050102010706020507" pitchFamily="18" charset="2"/>
                </a:rPr>
                <a:t>Hb 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spcBef>
                  <a:spcPct val="0"/>
                </a:spcBef>
                <a:buFontTx/>
                <a:buNone/>
              </a:pPr>
              <a:r>
                <a:rPr lang="en-US" altLang="en-US" sz="1400" b="1">
                  <a:solidFill>
                    <a:srgbClr val="800000"/>
                  </a:solidFill>
                  <a:latin typeface="Courier New" panose="02070309020205020404" pitchFamily="49" charset="0"/>
                </a:rPr>
                <a:t>15866 Da</a:t>
              </a:r>
              <a:endParaRPr lang="en-US" altLang="en-US" sz="1400" b="1">
                <a:solidFill>
                  <a:srgbClr val="800000"/>
                </a:solidFill>
                <a:latin typeface="Times New Roman" panose="02020603050405020304" pitchFamily="18" charset="0"/>
              </a:endParaRPr>
            </a:p>
          </p:txBody>
        </p:sp>
        <p:sp>
          <p:nvSpPr>
            <p:cNvPr id="3131" name="Line 241"/>
            <p:cNvSpPr>
              <a:spLocks noChangeShapeType="1"/>
            </p:cNvSpPr>
            <p:nvPr/>
          </p:nvSpPr>
          <p:spPr bwMode="auto">
            <a:xfrm>
              <a:off x="7772400" y="701675"/>
              <a:ext cx="3048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1" name="TextBox 330"/>
            <p:cNvSpPr txBox="1"/>
            <p:nvPr/>
          </p:nvSpPr>
          <p:spPr>
            <a:xfrm>
              <a:off x="6157445" y="1285089"/>
              <a:ext cx="1458259" cy="326485"/>
            </a:xfrm>
            <a:prstGeom prst="rect">
              <a:avLst/>
            </a:prstGeom>
            <a:noFill/>
          </p:spPr>
          <p:txBody>
            <a:bodyPr wrap="none">
              <a:spAutoFit/>
            </a:bodyPr>
            <a:lstStyle/>
            <a:p>
              <a:pPr algn="ctr">
                <a:defRPr/>
              </a:pPr>
              <a:r>
                <a:rPr lang="en-US" sz="1600" dirty="0">
                  <a:solidFill>
                    <a:srgbClr val="C00000"/>
                  </a:solidFill>
                  <a:latin typeface="+mj-lt"/>
                </a:rPr>
                <a:t>Deconvoluted</a:t>
              </a:r>
              <a:endParaRPr lang="en-US" sz="1600" dirty="0">
                <a:solidFill>
                  <a:srgbClr val="C00000"/>
                </a:solidFill>
                <a:latin typeface="+mj-lt"/>
              </a:endParaRPr>
            </a:p>
            <a:p>
              <a:pPr algn="ctr">
                <a:defRPr/>
              </a:pPr>
              <a:r>
                <a:rPr lang="en-US" sz="1600" dirty="0">
                  <a:solidFill>
                    <a:srgbClr val="C00000"/>
                  </a:solidFill>
                  <a:latin typeface="+mj-lt"/>
                </a:rPr>
                <a:t>mass spectra</a:t>
              </a:r>
              <a:endParaRPr lang="en-US" sz="1600" dirty="0">
                <a:solidFill>
                  <a:srgbClr val="C00000"/>
                </a:solidFill>
                <a:latin typeface="+mj-lt"/>
              </a:endParaRPr>
            </a:p>
          </p:txBody>
        </p:sp>
      </p:grpSp>
      <p:grpSp>
        <p:nvGrpSpPr>
          <p:cNvPr id="3076" name="Group 19"/>
          <p:cNvGrpSpPr/>
          <p:nvPr/>
        </p:nvGrpSpPr>
        <p:grpSpPr bwMode="auto">
          <a:xfrm>
            <a:off x="1614489" y="798514"/>
            <a:ext cx="5100637" cy="5686425"/>
            <a:chOff x="628243" y="1832342"/>
            <a:chExt cx="3389138" cy="4035064"/>
          </a:xfrm>
        </p:grpSpPr>
        <p:grpSp>
          <p:nvGrpSpPr>
            <p:cNvPr id="3077" name="Group 9"/>
            <p:cNvGrpSpPr/>
            <p:nvPr/>
          </p:nvGrpSpPr>
          <p:grpSpPr bwMode="auto">
            <a:xfrm>
              <a:off x="628243" y="1832342"/>
              <a:ext cx="3389138" cy="4035064"/>
              <a:chOff x="1485755" y="286387"/>
              <a:chExt cx="6184711" cy="5979578"/>
            </a:xfrm>
          </p:grpSpPr>
          <p:pic>
            <p:nvPicPr>
              <p:cNvPr id="3081" name="Picture 3" descr="human_h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5755" y="286387"/>
                <a:ext cx="6184711" cy="5979578"/>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3082" name="Rectangle 16"/>
              <p:cNvSpPr>
                <a:spLocks noChangeArrowheads="1"/>
              </p:cNvSpPr>
              <p:nvPr/>
            </p:nvSpPr>
            <p:spPr bwMode="auto">
              <a:xfrm>
                <a:off x="6338248" y="478177"/>
                <a:ext cx="993619" cy="35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00A8D0"/>
                    </a:solidFill>
                    <a:sym typeface="Symbol" panose="05050102010706020507" pitchFamily="18" charset="2"/>
                  </a:rPr>
                  <a:t> </a:t>
                </a:r>
                <a:r>
                  <a:rPr lang="en-US" altLang="en-US" sz="1600" b="1">
                    <a:solidFill>
                      <a:srgbClr val="00A8D0"/>
                    </a:solidFill>
                    <a:sym typeface="Symbol" panose="05050102010706020507" pitchFamily="18" charset="2"/>
                  </a:rPr>
                  <a:t>chain</a:t>
                </a:r>
                <a:endParaRPr lang="en-US" altLang="en-US" sz="1600" b="1">
                  <a:solidFill>
                    <a:srgbClr val="00A8D0"/>
                  </a:solidFill>
                  <a:sym typeface="Symbol" panose="05050102010706020507" pitchFamily="18" charset="2"/>
                </a:endParaRPr>
              </a:p>
            </p:txBody>
          </p:sp>
        </p:grpSp>
        <p:sp>
          <p:nvSpPr>
            <p:cNvPr id="3078" name="Rectangle 13"/>
            <p:cNvSpPr>
              <a:spLocks noChangeArrowheads="1"/>
            </p:cNvSpPr>
            <p:nvPr/>
          </p:nvSpPr>
          <p:spPr bwMode="auto">
            <a:xfrm>
              <a:off x="738915" y="1918623"/>
              <a:ext cx="532774"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E2DD00"/>
                  </a:solidFill>
                  <a:sym typeface="Symbol" panose="05050102010706020507" pitchFamily="18" charset="2"/>
                </a:rPr>
                <a:t> </a:t>
              </a:r>
              <a:r>
                <a:rPr lang="en-US" altLang="en-US" sz="1600" b="1">
                  <a:solidFill>
                    <a:srgbClr val="E2DD00"/>
                  </a:solidFill>
                  <a:sym typeface="Symbol" panose="05050102010706020507" pitchFamily="18" charset="2"/>
                </a:rPr>
                <a:t>chain</a:t>
              </a:r>
              <a:endParaRPr lang="en-US" altLang="en-US" sz="1600" b="1">
                <a:solidFill>
                  <a:srgbClr val="E2DD00"/>
                </a:solidFill>
                <a:sym typeface="Symbol" panose="05050102010706020507" pitchFamily="18" charset="2"/>
              </a:endParaRPr>
            </a:p>
          </p:txBody>
        </p:sp>
        <p:sp>
          <p:nvSpPr>
            <p:cNvPr id="3079" name="Rectangle 16"/>
            <p:cNvSpPr>
              <a:spLocks noChangeArrowheads="1"/>
            </p:cNvSpPr>
            <p:nvPr/>
          </p:nvSpPr>
          <p:spPr bwMode="auto">
            <a:xfrm>
              <a:off x="859331" y="5259127"/>
              <a:ext cx="544490"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00A8D0"/>
                  </a:solidFill>
                  <a:sym typeface="Symbol" panose="05050102010706020507" pitchFamily="18" charset="2"/>
                </a:rPr>
                <a:t> </a:t>
              </a:r>
              <a:r>
                <a:rPr lang="en-US" altLang="en-US" sz="1600" b="1">
                  <a:solidFill>
                    <a:srgbClr val="00A8D0"/>
                  </a:solidFill>
                  <a:sym typeface="Symbol" panose="05050102010706020507" pitchFamily="18" charset="2"/>
                </a:rPr>
                <a:t>chain</a:t>
              </a:r>
              <a:endParaRPr lang="en-US" altLang="en-US" sz="1600" b="1">
                <a:solidFill>
                  <a:srgbClr val="00A8D0"/>
                </a:solidFill>
                <a:sym typeface="Symbol" panose="05050102010706020507" pitchFamily="18" charset="2"/>
              </a:endParaRPr>
            </a:p>
          </p:txBody>
        </p:sp>
        <p:sp>
          <p:nvSpPr>
            <p:cNvPr id="3080" name="Rectangle 13"/>
            <p:cNvSpPr>
              <a:spLocks noChangeArrowheads="1"/>
            </p:cNvSpPr>
            <p:nvPr/>
          </p:nvSpPr>
          <p:spPr bwMode="auto">
            <a:xfrm>
              <a:off x="3357408" y="5388548"/>
              <a:ext cx="532774"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E2DD00"/>
                  </a:solidFill>
                  <a:sym typeface="Symbol" panose="05050102010706020507" pitchFamily="18" charset="2"/>
                </a:rPr>
                <a:t> </a:t>
              </a:r>
              <a:r>
                <a:rPr lang="en-US" altLang="en-US" sz="1600" b="1">
                  <a:solidFill>
                    <a:srgbClr val="E2DD00"/>
                  </a:solidFill>
                  <a:sym typeface="Symbol" panose="05050102010706020507" pitchFamily="18" charset="2"/>
                </a:rPr>
                <a:t>chain</a:t>
              </a:r>
              <a:endParaRPr lang="en-US" altLang="en-US" sz="1600" b="1">
                <a:solidFill>
                  <a:srgbClr val="E2DD00"/>
                </a:solidFill>
                <a:sym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3512" y="573625"/>
            <a:ext cx="8784976" cy="143456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500" dirty="0">
                <a:solidFill>
                  <a:srgbClr val="7030A0"/>
                </a:solidFill>
              </a:rPr>
              <a:t>Proteins have evolved in nature to perform specific functions</a:t>
            </a:r>
            <a:endParaRPr lang="en-US" sz="1500" dirty="0">
              <a:solidFill>
                <a:srgbClr val="7030A0"/>
              </a:solidFill>
            </a:endParaRPr>
          </a:p>
          <a:p>
            <a:pPr marL="285750" indent="-285750">
              <a:lnSpc>
                <a:spcPct val="150000"/>
              </a:lnSpc>
              <a:buFont typeface="Wingdings" panose="05000000000000000000" pitchFamily="2" charset="2"/>
              <a:buChar char="§"/>
            </a:pPr>
            <a:r>
              <a:rPr lang="en-US" sz="1500" dirty="0">
                <a:solidFill>
                  <a:srgbClr val="002060"/>
                </a:solidFill>
              </a:rPr>
              <a:t>Functional properties of protein depend upon three-dimensional structure</a:t>
            </a:r>
            <a:endParaRPr lang="en-US" sz="1500" dirty="0">
              <a:solidFill>
                <a:srgbClr val="002060"/>
              </a:solidFill>
            </a:endParaRPr>
          </a:p>
          <a:p>
            <a:pPr marL="285750" indent="-285750">
              <a:lnSpc>
                <a:spcPct val="150000"/>
              </a:lnSpc>
              <a:buFont typeface="Wingdings" panose="05000000000000000000" pitchFamily="2" charset="2"/>
              <a:buChar char="§"/>
            </a:pPr>
            <a:r>
              <a:rPr lang="en-US" sz="1500" dirty="0">
                <a:solidFill>
                  <a:srgbClr val="C00000"/>
                </a:solidFill>
              </a:rPr>
              <a:t>Functionally active structure of protein arises because of particular sequence of amino acids in polypeptide chains fold to generate compact domains with specific three dimensional structure</a:t>
            </a:r>
            <a:endParaRPr lang="en-IN" sz="1500" dirty="0">
              <a:solidFill>
                <a:srgbClr val="C00000"/>
              </a:solidFill>
            </a:endParaRPr>
          </a:p>
        </p:txBody>
      </p:sp>
      <p:pic>
        <p:nvPicPr>
          <p:cNvPr id="5" name="Picture 4"/>
          <p:cNvPicPr>
            <a:picLocks noChangeAspect="1"/>
          </p:cNvPicPr>
          <p:nvPr/>
        </p:nvPicPr>
        <p:blipFill>
          <a:blip r:embed="rId1"/>
          <a:stretch>
            <a:fillRect/>
          </a:stretch>
        </p:blipFill>
        <p:spPr>
          <a:xfrm>
            <a:off x="1828528" y="2206969"/>
            <a:ext cx="8784976" cy="2840072"/>
          </a:xfrm>
          <a:prstGeom prst="rect">
            <a:avLst/>
          </a:prstGeom>
        </p:spPr>
      </p:pic>
      <p:sp>
        <p:nvSpPr>
          <p:cNvPr id="8" name="TextBox 7"/>
          <p:cNvSpPr txBox="1"/>
          <p:nvPr/>
        </p:nvSpPr>
        <p:spPr>
          <a:xfrm>
            <a:off x="1934743" y="4831598"/>
            <a:ext cx="1872208" cy="1169551"/>
          </a:xfrm>
          <a:prstGeom prst="rect">
            <a:avLst/>
          </a:prstGeom>
          <a:noFill/>
        </p:spPr>
        <p:txBody>
          <a:bodyPr wrap="square" rtlCol="0">
            <a:spAutoFit/>
          </a:bodyPr>
          <a:lstStyle/>
          <a:p>
            <a:pPr algn="ctr"/>
            <a:r>
              <a:rPr lang="en-US" sz="1400" dirty="0"/>
              <a:t>The amino acid sequence of a polypeptide chain is called primary structure</a:t>
            </a:r>
            <a:endParaRPr lang="en-IN" sz="1400" dirty="0"/>
          </a:p>
        </p:txBody>
      </p:sp>
      <p:sp>
        <p:nvSpPr>
          <p:cNvPr id="9" name="TextBox 8"/>
          <p:cNvSpPr txBox="1"/>
          <p:nvPr/>
        </p:nvSpPr>
        <p:spPr>
          <a:xfrm>
            <a:off x="3806951" y="4831598"/>
            <a:ext cx="1872208" cy="1384995"/>
          </a:xfrm>
          <a:prstGeom prst="rect">
            <a:avLst/>
          </a:prstGeom>
          <a:noFill/>
        </p:spPr>
        <p:txBody>
          <a:bodyPr wrap="square" rtlCol="0">
            <a:spAutoFit/>
          </a:bodyPr>
          <a:lstStyle/>
          <a:p>
            <a:pPr algn="ctr"/>
            <a:r>
              <a:rPr lang="en-US" sz="1400" dirty="0"/>
              <a:t>Different regions of the sequence form local regular secondar structures, such as alpha helix or beta strands</a:t>
            </a:r>
            <a:endParaRPr lang="en-IN" sz="1400" dirty="0"/>
          </a:p>
        </p:txBody>
      </p:sp>
      <p:sp>
        <p:nvSpPr>
          <p:cNvPr id="10" name="TextBox 9"/>
          <p:cNvSpPr txBox="1"/>
          <p:nvPr/>
        </p:nvSpPr>
        <p:spPr>
          <a:xfrm>
            <a:off x="5656009" y="4489411"/>
            <a:ext cx="2052214" cy="1384995"/>
          </a:xfrm>
          <a:prstGeom prst="rect">
            <a:avLst/>
          </a:prstGeom>
          <a:noFill/>
        </p:spPr>
        <p:txBody>
          <a:bodyPr wrap="square" rtlCol="0">
            <a:spAutoFit/>
          </a:bodyPr>
          <a:lstStyle/>
          <a:p>
            <a:pPr algn="ctr"/>
            <a:r>
              <a:rPr lang="en-US" sz="1400" dirty="0"/>
              <a:t>Tertiary structure is formed by packing such structural elements into one or several compact globular units called domains</a:t>
            </a:r>
            <a:endParaRPr lang="en-IN" sz="1400" dirty="0"/>
          </a:p>
        </p:txBody>
      </p:sp>
      <p:sp>
        <p:nvSpPr>
          <p:cNvPr id="11" name="TextBox 10"/>
          <p:cNvSpPr txBox="1"/>
          <p:nvPr/>
        </p:nvSpPr>
        <p:spPr>
          <a:xfrm>
            <a:off x="7905930" y="5047041"/>
            <a:ext cx="2348217" cy="954107"/>
          </a:xfrm>
          <a:prstGeom prst="rect">
            <a:avLst/>
          </a:prstGeom>
          <a:noFill/>
        </p:spPr>
        <p:txBody>
          <a:bodyPr wrap="square" rtlCol="0">
            <a:spAutoFit/>
          </a:bodyPr>
          <a:lstStyle/>
          <a:p>
            <a:pPr algn="ctr"/>
            <a:r>
              <a:rPr lang="en-US" sz="1400" dirty="0"/>
              <a:t>The final protein may contain several polypeptide chains arranged in a quaternary structure</a:t>
            </a:r>
            <a:endParaRPr lang="en-IN"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p:cNvSpPr txBox="1">
            <a:spLocks noChangeArrowheads="1"/>
          </p:cNvSpPr>
          <p:nvPr/>
        </p:nvSpPr>
        <p:spPr bwMode="auto">
          <a:xfrm>
            <a:off x="1525588" y="57151"/>
            <a:ext cx="925290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dirty="0"/>
              <a:t>Structural hierarchy of protein molecule:</a:t>
            </a:r>
            <a:endParaRPr lang="en-US" altLang="en-US" sz="1800" dirty="0"/>
          </a:p>
          <a:p>
            <a:pPr eaLnBrk="1" hangingPunct="1">
              <a:spcBef>
                <a:spcPct val="0"/>
              </a:spcBef>
              <a:buFont typeface="Wingdings" panose="05000000000000000000" pitchFamily="2" charset="2"/>
              <a:buChar char="§"/>
            </a:pPr>
            <a:r>
              <a:rPr lang="en-US" altLang="en-US" sz="1800" dirty="0"/>
              <a:t> Primary structure – Amino acid sequence along a polypeptide chain; Two proteins with significant similarity in the primary structure are said to be homologous</a:t>
            </a:r>
            <a:endParaRPr lang="en-US" altLang="en-US" sz="1800" dirty="0"/>
          </a:p>
          <a:p>
            <a:pPr eaLnBrk="1" hangingPunct="1">
              <a:spcBef>
                <a:spcPct val="0"/>
              </a:spcBef>
              <a:buFont typeface="Wingdings" panose="05000000000000000000" pitchFamily="2" charset="2"/>
              <a:buChar char="§"/>
            </a:pPr>
            <a:r>
              <a:rPr lang="en-US" altLang="en-US" sz="1800" dirty="0"/>
              <a:t> Secondary structure – Secondary structure occurs mainly as </a:t>
            </a:r>
            <a:r>
              <a:rPr lang="el-GR" altLang="en-US" sz="1800" dirty="0"/>
              <a:t>α</a:t>
            </a:r>
            <a:r>
              <a:rPr lang="en-US" altLang="en-US" sz="1800" dirty="0"/>
              <a:t> helices and </a:t>
            </a:r>
            <a:r>
              <a:rPr lang="el-GR" altLang="en-US" sz="1800" dirty="0"/>
              <a:t>β</a:t>
            </a:r>
            <a:r>
              <a:rPr lang="en-US" altLang="en-US" sz="1800" dirty="0"/>
              <a:t> sheets. Secondary structure elements arrange themselves in simple motif</a:t>
            </a:r>
            <a:endParaRPr lang="en-US" altLang="en-US" sz="1800" dirty="0"/>
          </a:p>
          <a:p>
            <a:pPr eaLnBrk="1" hangingPunct="1">
              <a:spcBef>
                <a:spcPct val="0"/>
              </a:spcBef>
              <a:buFont typeface="Wingdings" panose="05000000000000000000" pitchFamily="2" charset="2"/>
              <a:buChar char="§"/>
            </a:pPr>
            <a:r>
              <a:rPr lang="en-US" altLang="en-US" sz="1800" dirty="0"/>
              <a:t> Tertiary structure – Several motifs combine to form a compact globular structure called domain which is the fundamental unit of the tertiary structure. Tertiary structure is formed by the packing of domains. </a:t>
            </a:r>
            <a:endParaRPr lang="en-US" altLang="en-US" sz="1800" dirty="0"/>
          </a:p>
          <a:p>
            <a:pPr eaLnBrk="1" hangingPunct="1">
              <a:spcBef>
                <a:spcPct val="0"/>
              </a:spcBef>
              <a:buFont typeface="Wingdings" panose="05000000000000000000" pitchFamily="2" charset="2"/>
              <a:buChar char="§"/>
            </a:pPr>
            <a:r>
              <a:rPr lang="en-US" altLang="en-US" sz="1800" dirty="0"/>
              <a:t> Quaternary structure – Protein molecules with only one chain are called monomeric and proteins with multiple polypeptide chains are called multimeric proteins. Quaternary structure of a protein consists of several polypeptide chains that are associated into a multimeric molecule. </a:t>
            </a:r>
            <a:endParaRPr lang="en-US" altLang="en-US" sz="1800" dirty="0"/>
          </a:p>
        </p:txBody>
      </p:sp>
      <p:pic>
        <p:nvPicPr>
          <p:cNvPr id="5123" name="Picture 2"/>
          <p:cNvPicPr>
            <a:picLocks noChangeAspect="1" noChangeArrowheads="1"/>
          </p:cNvPicPr>
          <p:nvPr/>
        </p:nvPicPr>
        <p:blipFill>
          <a:blip r:embed="rId1">
            <a:extLst>
              <a:ext uri="{28A0092B-C50C-407E-A947-70E740481C1C}">
                <a14:useLocalDpi xmlns:a14="http://schemas.microsoft.com/office/drawing/2010/main" val="0"/>
              </a:ext>
            </a:extLst>
          </a:blip>
          <a:srcRect l="61494" t="34180" r="18192" b="31641"/>
          <a:stretch>
            <a:fillRect/>
          </a:stretch>
        </p:blipFill>
        <p:spPr bwMode="auto">
          <a:xfrm>
            <a:off x="7623175" y="3214689"/>
            <a:ext cx="301783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Box 3"/>
          <p:cNvSpPr txBox="1">
            <a:spLocks noChangeArrowheads="1"/>
          </p:cNvSpPr>
          <p:nvPr/>
        </p:nvSpPr>
        <p:spPr bwMode="auto">
          <a:xfrm>
            <a:off x="1550989" y="3146426"/>
            <a:ext cx="618807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just" eaLnBrk="1" hangingPunct="1">
              <a:spcBef>
                <a:spcPct val="0"/>
              </a:spcBef>
              <a:buFontTx/>
              <a:buNone/>
            </a:pPr>
            <a:r>
              <a:rPr lang="el-GR" altLang="en-US" sz="1800"/>
              <a:t>α</a:t>
            </a:r>
            <a:r>
              <a:rPr lang="en-US" altLang="en-US" sz="1800"/>
              <a:t> domain structure: Globular protein – Myoglobin, Hemoglobin</a:t>
            </a:r>
            <a:endParaRPr lang="en-US" altLang="en-US" sz="1800"/>
          </a:p>
          <a:p>
            <a:pPr algn="just" eaLnBrk="1" hangingPunct="1">
              <a:spcBef>
                <a:spcPct val="0"/>
              </a:spcBef>
              <a:buFont typeface="Wingdings" panose="05000000000000000000" pitchFamily="2" charset="2"/>
              <a:buChar char="Ø"/>
            </a:pPr>
            <a:r>
              <a:rPr lang="en-US" altLang="en-US" sz="1800"/>
              <a:t> Short </a:t>
            </a:r>
            <a:r>
              <a:rPr lang="el-GR" altLang="en-US" sz="1800"/>
              <a:t>α</a:t>
            </a:r>
            <a:r>
              <a:rPr lang="en-US" altLang="en-US" sz="1800"/>
              <a:t> helices are connected by loop regions and packed together to produce a hydrophobic core, while hydrophilic residues on the surface make the protein soluble in water.</a:t>
            </a:r>
            <a:endParaRPr lang="en-US" altLang="en-US" sz="1800"/>
          </a:p>
          <a:p>
            <a:pPr algn="just" eaLnBrk="1" hangingPunct="1">
              <a:spcBef>
                <a:spcPct val="0"/>
              </a:spcBef>
              <a:buFont typeface="Wingdings" panose="05000000000000000000" pitchFamily="2" charset="2"/>
              <a:buChar char="§"/>
            </a:pPr>
            <a:r>
              <a:rPr lang="en-US" altLang="en-US" sz="1800"/>
              <a:t> Globin fold: A bundle of eight </a:t>
            </a:r>
            <a:r>
              <a:rPr lang="el-GR" altLang="en-US" sz="1800"/>
              <a:t>α</a:t>
            </a:r>
            <a:r>
              <a:rPr lang="en-US" altLang="en-US" sz="1800"/>
              <a:t> helices, usually labeled as A-H, arrange in way that a pocket, an active site is formed, where in myglobin and hemoglobin a heme group is bound. There are 7 residues in the shortest helix ‘C’ and 28 residues in the longest helix ‘H’ of myoglobin.</a:t>
            </a:r>
            <a:endParaRPr lang="en-US" altLang="en-US" sz="1800"/>
          </a:p>
          <a:p>
            <a:pPr algn="just" eaLnBrk="1" hangingPunct="1">
              <a:spcBef>
                <a:spcPct val="0"/>
              </a:spcBef>
              <a:buFont typeface="Wingdings" panose="05000000000000000000" pitchFamily="2" charset="2"/>
              <a:buChar char="Ø"/>
            </a:pPr>
            <a:r>
              <a:rPr lang="en-US" altLang="en-US" sz="1800"/>
              <a:t> In membrane bound proteins, the region inside the membranes are frequently </a:t>
            </a:r>
            <a:r>
              <a:rPr lang="el-GR" altLang="en-US" sz="1800"/>
              <a:t>α</a:t>
            </a:r>
            <a:r>
              <a:rPr lang="en-US" altLang="en-US" sz="1800"/>
              <a:t> helices whose surfaces are covered by hydrophobic side chains suitable for the hydrophobic environment inside the membranes.</a:t>
            </a:r>
            <a:endParaRPr lang="en-US" altLang="en-US"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42"/>
          <p:cNvSpPr txBox="1">
            <a:spLocks noChangeArrowheads="1"/>
          </p:cNvSpPr>
          <p:nvPr/>
        </p:nvSpPr>
        <p:spPr bwMode="auto">
          <a:xfrm>
            <a:off x="4868863" y="215900"/>
            <a:ext cx="3573462" cy="369888"/>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Arial" panose="020B0604020202020204" pitchFamily="34" charset="0"/>
              <a:buNone/>
            </a:pPr>
            <a:r>
              <a:rPr lang="en-US" altLang="en-US" sz="1800">
                <a:solidFill>
                  <a:srgbClr val="FF0000"/>
                </a:solidFill>
                <a:latin typeface="Times New Roman" panose="02020603050405020304" pitchFamily="18" charset="0"/>
              </a:rPr>
              <a:t>Normal</a:t>
            </a:r>
            <a:r>
              <a:rPr lang="en-US" altLang="en-US" sz="1800">
                <a:solidFill>
                  <a:srgbClr val="FF0000"/>
                </a:solidFill>
                <a:latin typeface="Berlin Sans FB" panose="020E0602020502020306" pitchFamily="34" charset="0"/>
              </a:rPr>
              <a:t> Human Hemoglobin (</a:t>
            </a:r>
            <a:r>
              <a:rPr lang="el-GR" altLang="en-US" sz="1800">
                <a:solidFill>
                  <a:srgbClr val="FF0000"/>
                </a:solidFill>
              </a:rPr>
              <a:t>α</a:t>
            </a:r>
            <a:r>
              <a:rPr lang="en-US" altLang="en-US" sz="1800" baseline="-25000">
                <a:solidFill>
                  <a:srgbClr val="FF0000"/>
                </a:solidFill>
                <a:latin typeface="Berlin Sans FB" panose="020E0602020502020306" pitchFamily="34" charset="0"/>
              </a:rPr>
              <a:t>2</a:t>
            </a:r>
            <a:r>
              <a:rPr lang="el-GR" altLang="en-US" sz="1800">
                <a:solidFill>
                  <a:srgbClr val="FF0000"/>
                </a:solidFill>
              </a:rPr>
              <a:t>β</a:t>
            </a:r>
            <a:r>
              <a:rPr lang="en-US" altLang="en-US" sz="1800" baseline="-25000">
                <a:solidFill>
                  <a:srgbClr val="FF0000"/>
                </a:solidFill>
                <a:latin typeface="Berlin Sans FB" panose="020E0602020502020306" pitchFamily="34" charset="0"/>
              </a:rPr>
              <a:t>2</a:t>
            </a:r>
            <a:r>
              <a:rPr lang="en-US" altLang="en-US" sz="1800">
                <a:solidFill>
                  <a:srgbClr val="FF0000"/>
                </a:solidFill>
                <a:latin typeface="Berlin Sans FB" panose="020E0602020502020306" pitchFamily="34" charset="0"/>
              </a:rPr>
              <a:t>)</a:t>
            </a:r>
            <a:endParaRPr lang="en-US" altLang="en-US" sz="1400">
              <a:solidFill>
                <a:srgbClr val="FF0000"/>
              </a:solidFill>
              <a:latin typeface="Times New Roman" panose="02020603050405020304" pitchFamily="18" charset="0"/>
            </a:endParaRPr>
          </a:p>
        </p:txBody>
      </p:sp>
      <p:grpSp>
        <p:nvGrpSpPr>
          <p:cNvPr id="4" name="Group 334"/>
          <p:cNvGrpSpPr/>
          <p:nvPr/>
        </p:nvGrpSpPr>
        <p:grpSpPr bwMode="auto">
          <a:xfrm>
            <a:off x="6770688" y="1244601"/>
            <a:ext cx="3746500" cy="4995863"/>
            <a:chOff x="4572000" y="228600"/>
            <a:chExt cx="4114800" cy="2789238"/>
          </a:xfrm>
        </p:grpSpPr>
        <p:sp>
          <p:nvSpPr>
            <p:cNvPr id="3083" name="Rectangle 3"/>
            <p:cNvSpPr>
              <a:spLocks noChangeArrowheads="1"/>
            </p:cNvSpPr>
            <p:nvPr/>
          </p:nvSpPr>
          <p:spPr bwMode="auto">
            <a:xfrm>
              <a:off x="4572000" y="228600"/>
              <a:ext cx="4114800" cy="2682875"/>
            </a:xfrm>
            <a:prstGeom prst="rect">
              <a:avLst/>
            </a:prstGeom>
            <a:solidFill>
              <a:srgbClr val="FFFFFF"/>
            </a:solidFill>
            <a:ln w="9525">
              <a:solidFill>
                <a:srgbClr val="0000CC"/>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p>
          </p:txBody>
        </p:sp>
        <p:sp>
          <p:nvSpPr>
            <p:cNvPr id="3084" name="Line 4"/>
            <p:cNvSpPr>
              <a:spLocks noChangeShapeType="1"/>
            </p:cNvSpPr>
            <p:nvPr/>
          </p:nvSpPr>
          <p:spPr bwMode="auto">
            <a:xfrm>
              <a:off x="5067300" y="2733675"/>
              <a:ext cx="36195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5" name="Line 5"/>
            <p:cNvSpPr>
              <a:spLocks noChangeShapeType="1"/>
            </p:cNvSpPr>
            <p:nvPr/>
          </p:nvSpPr>
          <p:spPr bwMode="auto">
            <a:xfrm>
              <a:off x="5160963" y="2733675"/>
              <a:ext cx="1587"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6" name="Rectangle 6"/>
            <p:cNvSpPr>
              <a:spLocks noChangeArrowheads="1"/>
            </p:cNvSpPr>
            <p:nvPr/>
          </p:nvSpPr>
          <p:spPr bwMode="auto">
            <a:xfrm>
              <a:off x="5008563"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15000</a:t>
              </a:r>
              <a:endParaRPr lang="en-US" altLang="en-US" sz="1200">
                <a:solidFill>
                  <a:srgbClr val="0000CC"/>
                </a:solidFill>
                <a:latin typeface="Times New Roman" panose="02020603050405020304" pitchFamily="18" charset="0"/>
              </a:endParaRPr>
            </a:p>
          </p:txBody>
        </p:sp>
        <p:sp>
          <p:nvSpPr>
            <p:cNvPr id="3087" name="Line 7"/>
            <p:cNvSpPr>
              <a:spLocks noChangeShapeType="1"/>
            </p:cNvSpPr>
            <p:nvPr/>
          </p:nvSpPr>
          <p:spPr bwMode="auto">
            <a:xfrm>
              <a:off x="53340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8" name="Line 8"/>
            <p:cNvSpPr>
              <a:spLocks noChangeShapeType="1"/>
            </p:cNvSpPr>
            <p:nvPr/>
          </p:nvSpPr>
          <p:spPr bwMode="auto">
            <a:xfrm>
              <a:off x="55102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89" name="Line 9"/>
            <p:cNvSpPr>
              <a:spLocks noChangeShapeType="1"/>
            </p:cNvSpPr>
            <p:nvPr/>
          </p:nvSpPr>
          <p:spPr bwMode="auto">
            <a:xfrm>
              <a:off x="56816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0" name="Line 10"/>
            <p:cNvSpPr>
              <a:spLocks noChangeShapeType="1"/>
            </p:cNvSpPr>
            <p:nvPr/>
          </p:nvSpPr>
          <p:spPr bwMode="auto">
            <a:xfrm>
              <a:off x="58562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1" name="Line 11"/>
            <p:cNvSpPr>
              <a:spLocks noChangeShapeType="1"/>
            </p:cNvSpPr>
            <p:nvPr/>
          </p:nvSpPr>
          <p:spPr bwMode="auto">
            <a:xfrm>
              <a:off x="60309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2" name="Rectangle 12"/>
            <p:cNvSpPr>
              <a:spLocks noChangeArrowheads="1"/>
            </p:cNvSpPr>
            <p:nvPr/>
          </p:nvSpPr>
          <p:spPr bwMode="auto">
            <a:xfrm>
              <a:off x="587533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15250</a:t>
              </a:r>
              <a:endParaRPr lang="en-US" altLang="en-US" sz="1200">
                <a:solidFill>
                  <a:srgbClr val="0000CC"/>
                </a:solidFill>
                <a:latin typeface="Times New Roman" panose="02020603050405020304" pitchFamily="18" charset="0"/>
              </a:endParaRPr>
            </a:p>
          </p:txBody>
        </p:sp>
        <p:sp>
          <p:nvSpPr>
            <p:cNvPr id="3093" name="Line 13"/>
            <p:cNvSpPr>
              <a:spLocks noChangeShapeType="1"/>
            </p:cNvSpPr>
            <p:nvPr/>
          </p:nvSpPr>
          <p:spPr bwMode="auto">
            <a:xfrm>
              <a:off x="62039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4" name="Line 14"/>
            <p:cNvSpPr>
              <a:spLocks noChangeShapeType="1"/>
            </p:cNvSpPr>
            <p:nvPr/>
          </p:nvSpPr>
          <p:spPr bwMode="auto">
            <a:xfrm>
              <a:off x="63769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5" name="Line 15"/>
            <p:cNvSpPr>
              <a:spLocks noChangeShapeType="1"/>
            </p:cNvSpPr>
            <p:nvPr/>
          </p:nvSpPr>
          <p:spPr bwMode="auto">
            <a:xfrm>
              <a:off x="655161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6" name="Line 16"/>
            <p:cNvSpPr>
              <a:spLocks noChangeShapeType="1"/>
            </p:cNvSpPr>
            <p:nvPr/>
          </p:nvSpPr>
          <p:spPr bwMode="auto">
            <a:xfrm>
              <a:off x="67246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7" name="Line 17"/>
            <p:cNvSpPr>
              <a:spLocks noChangeShapeType="1"/>
            </p:cNvSpPr>
            <p:nvPr/>
          </p:nvSpPr>
          <p:spPr bwMode="auto">
            <a:xfrm>
              <a:off x="690086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098" name="Rectangle 18"/>
            <p:cNvSpPr>
              <a:spLocks noChangeArrowheads="1"/>
            </p:cNvSpPr>
            <p:nvPr/>
          </p:nvSpPr>
          <p:spPr bwMode="auto">
            <a:xfrm>
              <a:off x="674528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15500</a:t>
              </a:r>
              <a:endParaRPr lang="en-US" altLang="en-US" sz="1200">
                <a:solidFill>
                  <a:srgbClr val="0000CC"/>
                </a:solidFill>
                <a:latin typeface="Times New Roman" panose="02020603050405020304" pitchFamily="18" charset="0"/>
              </a:endParaRPr>
            </a:p>
          </p:txBody>
        </p:sp>
        <p:sp>
          <p:nvSpPr>
            <p:cNvPr id="3099" name="Line 19"/>
            <p:cNvSpPr>
              <a:spLocks noChangeShapeType="1"/>
            </p:cNvSpPr>
            <p:nvPr/>
          </p:nvSpPr>
          <p:spPr bwMode="auto">
            <a:xfrm>
              <a:off x="70739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0" name="Line 20"/>
            <p:cNvSpPr>
              <a:spLocks noChangeShapeType="1"/>
            </p:cNvSpPr>
            <p:nvPr/>
          </p:nvSpPr>
          <p:spPr bwMode="auto">
            <a:xfrm>
              <a:off x="724693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1" name="Line 21"/>
            <p:cNvSpPr>
              <a:spLocks noChangeShapeType="1"/>
            </p:cNvSpPr>
            <p:nvPr/>
          </p:nvSpPr>
          <p:spPr bwMode="auto">
            <a:xfrm>
              <a:off x="74215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2" name="Line 22"/>
            <p:cNvSpPr>
              <a:spLocks noChangeShapeType="1"/>
            </p:cNvSpPr>
            <p:nvPr/>
          </p:nvSpPr>
          <p:spPr bwMode="auto">
            <a:xfrm>
              <a:off x="75946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3" name="Line 23"/>
            <p:cNvSpPr>
              <a:spLocks noChangeShapeType="1"/>
            </p:cNvSpPr>
            <p:nvPr/>
          </p:nvSpPr>
          <p:spPr bwMode="auto">
            <a:xfrm>
              <a:off x="77708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4" name="Rectangle 24"/>
            <p:cNvSpPr>
              <a:spLocks noChangeArrowheads="1"/>
            </p:cNvSpPr>
            <p:nvPr/>
          </p:nvSpPr>
          <p:spPr bwMode="auto">
            <a:xfrm>
              <a:off x="7615238" y="2746375"/>
              <a:ext cx="431344" cy="10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200">
                  <a:solidFill>
                    <a:srgbClr val="0000CC"/>
                  </a:solidFill>
                </a:rPr>
                <a:t>15750</a:t>
              </a:r>
              <a:endParaRPr lang="en-US" altLang="en-US" sz="1200">
                <a:solidFill>
                  <a:srgbClr val="0000CC"/>
                </a:solidFill>
                <a:latin typeface="Times New Roman" panose="02020603050405020304" pitchFamily="18" charset="0"/>
              </a:endParaRPr>
            </a:p>
          </p:txBody>
        </p:sp>
        <p:sp>
          <p:nvSpPr>
            <p:cNvPr id="3105" name="Line 25"/>
            <p:cNvSpPr>
              <a:spLocks noChangeShapeType="1"/>
            </p:cNvSpPr>
            <p:nvPr/>
          </p:nvSpPr>
          <p:spPr bwMode="auto">
            <a:xfrm>
              <a:off x="79422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6" name="Line 26"/>
            <p:cNvSpPr>
              <a:spLocks noChangeShapeType="1"/>
            </p:cNvSpPr>
            <p:nvPr/>
          </p:nvSpPr>
          <p:spPr bwMode="auto">
            <a:xfrm>
              <a:off x="81168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7" name="Line 27"/>
            <p:cNvSpPr>
              <a:spLocks noChangeShapeType="1"/>
            </p:cNvSpPr>
            <p:nvPr/>
          </p:nvSpPr>
          <p:spPr bwMode="auto">
            <a:xfrm>
              <a:off x="82915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8" name="Line 28"/>
            <p:cNvSpPr>
              <a:spLocks noChangeShapeType="1"/>
            </p:cNvSpPr>
            <p:nvPr/>
          </p:nvSpPr>
          <p:spPr bwMode="auto">
            <a:xfrm>
              <a:off x="84645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09" name="Line 29"/>
            <p:cNvSpPr>
              <a:spLocks noChangeShapeType="1"/>
            </p:cNvSpPr>
            <p:nvPr/>
          </p:nvSpPr>
          <p:spPr bwMode="auto">
            <a:xfrm>
              <a:off x="8637588" y="2733675"/>
              <a:ext cx="3175"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0" name="Line 30"/>
            <p:cNvSpPr>
              <a:spLocks noChangeShapeType="1"/>
            </p:cNvSpPr>
            <p:nvPr/>
          </p:nvSpPr>
          <p:spPr bwMode="auto">
            <a:xfrm flipV="1">
              <a:off x="5067300" y="396875"/>
              <a:ext cx="1587" cy="233680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1" name="Line 31"/>
            <p:cNvSpPr>
              <a:spLocks noChangeShapeType="1"/>
            </p:cNvSpPr>
            <p:nvPr/>
          </p:nvSpPr>
          <p:spPr bwMode="auto">
            <a:xfrm flipH="1">
              <a:off x="5005388" y="261461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2" name="Rectangle 32"/>
            <p:cNvSpPr>
              <a:spLocks noChangeArrowheads="1"/>
            </p:cNvSpPr>
            <p:nvPr/>
          </p:nvSpPr>
          <p:spPr bwMode="auto">
            <a:xfrm>
              <a:off x="4913313" y="2568575"/>
              <a:ext cx="56339"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0</a:t>
              </a:r>
              <a:endParaRPr lang="en-US" altLang="en-US" sz="2400">
                <a:solidFill>
                  <a:srgbClr val="0000CC"/>
                </a:solidFill>
                <a:latin typeface="Times New Roman" panose="02020603050405020304" pitchFamily="18" charset="0"/>
              </a:endParaRPr>
            </a:p>
          </p:txBody>
        </p:sp>
        <p:sp>
          <p:nvSpPr>
            <p:cNvPr id="3113" name="Line 33"/>
            <p:cNvSpPr>
              <a:spLocks noChangeShapeType="1"/>
            </p:cNvSpPr>
            <p:nvPr/>
          </p:nvSpPr>
          <p:spPr bwMode="auto">
            <a:xfrm flipH="1">
              <a:off x="5005388" y="23082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4" name="Line 34"/>
            <p:cNvSpPr>
              <a:spLocks noChangeShapeType="1"/>
            </p:cNvSpPr>
            <p:nvPr/>
          </p:nvSpPr>
          <p:spPr bwMode="auto">
            <a:xfrm flipH="1">
              <a:off x="5005388" y="19907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5" name="Rectangle 35"/>
            <p:cNvSpPr>
              <a:spLocks noChangeArrowheads="1"/>
            </p:cNvSpPr>
            <p:nvPr/>
          </p:nvSpPr>
          <p:spPr bwMode="auto">
            <a:xfrm>
              <a:off x="4757738" y="1946275"/>
              <a:ext cx="167256"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4E5</a:t>
              </a:r>
              <a:endParaRPr lang="en-US" altLang="en-US" sz="2400">
                <a:solidFill>
                  <a:srgbClr val="0000CC"/>
                </a:solidFill>
                <a:latin typeface="Times New Roman" panose="02020603050405020304" pitchFamily="18" charset="0"/>
              </a:endParaRPr>
            </a:p>
          </p:txBody>
        </p:sp>
        <p:sp>
          <p:nvSpPr>
            <p:cNvPr id="3116" name="Line 36"/>
            <p:cNvSpPr>
              <a:spLocks noChangeShapeType="1"/>
            </p:cNvSpPr>
            <p:nvPr/>
          </p:nvSpPr>
          <p:spPr bwMode="auto">
            <a:xfrm flipH="1">
              <a:off x="5005388" y="1671638"/>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7" name="Line 37"/>
            <p:cNvSpPr>
              <a:spLocks noChangeShapeType="1"/>
            </p:cNvSpPr>
            <p:nvPr/>
          </p:nvSpPr>
          <p:spPr bwMode="auto">
            <a:xfrm flipH="1">
              <a:off x="5005388" y="13398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18" name="Rectangle 38"/>
            <p:cNvSpPr>
              <a:spLocks noChangeArrowheads="1"/>
            </p:cNvSpPr>
            <p:nvPr/>
          </p:nvSpPr>
          <p:spPr bwMode="auto">
            <a:xfrm>
              <a:off x="4773613" y="1293813"/>
              <a:ext cx="167256"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8E5</a:t>
              </a:r>
              <a:endParaRPr lang="en-US" altLang="en-US" sz="2400">
                <a:solidFill>
                  <a:srgbClr val="0000CC"/>
                </a:solidFill>
                <a:latin typeface="Times New Roman" panose="02020603050405020304" pitchFamily="18" charset="0"/>
              </a:endParaRPr>
            </a:p>
          </p:txBody>
        </p:sp>
        <p:sp>
          <p:nvSpPr>
            <p:cNvPr id="3119" name="Line 39"/>
            <p:cNvSpPr>
              <a:spLocks noChangeShapeType="1"/>
            </p:cNvSpPr>
            <p:nvPr/>
          </p:nvSpPr>
          <p:spPr bwMode="auto">
            <a:xfrm flipH="1">
              <a:off x="5005388" y="10350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0" name="Line 40"/>
            <p:cNvSpPr>
              <a:spLocks noChangeShapeType="1"/>
            </p:cNvSpPr>
            <p:nvPr/>
          </p:nvSpPr>
          <p:spPr bwMode="auto">
            <a:xfrm flipH="1">
              <a:off x="5005388" y="7159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1" name="Rectangle 41"/>
            <p:cNvSpPr>
              <a:spLocks noChangeArrowheads="1"/>
            </p:cNvSpPr>
            <p:nvPr/>
          </p:nvSpPr>
          <p:spPr bwMode="auto">
            <a:xfrm>
              <a:off x="4697413" y="657225"/>
              <a:ext cx="251764" cy="6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800">
                  <a:solidFill>
                    <a:srgbClr val="0000CC"/>
                  </a:solidFill>
                </a:rPr>
                <a:t>1.2E6</a:t>
              </a:r>
              <a:endParaRPr lang="en-US" altLang="en-US" sz="2400">
                <a:solidFill>
                  <a:srgbClr val="0000CC"/>
                </a:solidFill>
                <a:latin typeface="Times New Roman" panose="02020603050405020304" pitchFamily="18" charset="0"/>
              </a:endParaRPr>
            </a:p>
          </p:txBody>
        </p:sp>
        <p:sp>
          <p:nvSpPr>
            <p:cNvPr id="3122" name="Line 42"/>
            <p:cNvSpPr>
              <a:spLocks noChangeShapeType="1"/>
            </p:cNvSpPr>
            <p:nvPr/>
          </p:nvSpPr>
          <p:spPr bwMode="auto">
            <a:xfrm flipH="1">
              <a:off x="5005388" y="3984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3" name="Freeform 43"/>
            <p:cNvSpPr/>
            <p:nvPr/>
          </p:nvSpPr>
          <p:spPr bwMode="auto">
            <a:xfrm>
              <a:off x="5484813" y="501650"/>
              <a:ext cx="219075" cy="2119313"/>
            </a:xfrm>
            <a:custGeom>
              <a:avLst/>
              <a:gdLst>
                <a:gd name="T0" fmla="*/ 0 w 139"/>
                <a:gd name="T1" fmla="*/ 2147483646 h 1335"/>
                <a:gd name="T2" fmla="*/ 2147483646 w 139"/>
                <a:gd name="T3" fmla="*/ 2147483646 h 1335"/>
                <a:gd name="T4" fmla="*/ 2147483646 w 139"/>
                <a:gd name="T5" fmla="*/ 2147483646 h 1335"/>
                <a:gd name="T6" fmla="*/ 2147483646 w 139"/>
                <a:gd name="T7" fmla="*/ 2147483646 h 1335"/>
                <a:gd name="T8" fmla="*/ 2147483646 w 139"/>
                <a:gd name="T9" fmla="*/ 2147483646 h 1335"/>
                <a:gd name="T10" fmla="*/ 2147483646 w 139"/>
                <a:gd name="T11" fmla="*/ 2147483646 h 1335"/>
                <a:gd name="T12" fmla="*/ 2147483646 w 139"/>
                <a:gd name="T13" fmla="*/ 2147483646 h 1335"/>
                <a:gd name="T14" fmla="*/ 2147483646 w 139"/>
                <a:gd name="T15" fmla="*/ 2147483646 h 1335"/>
                <a:gd name="T16" fmla="*/ 2147483646 w 139"/>
                <a:gd name="T17" fmla="*/ 2147483646 h 1335"/>
                <a:gd name="T18" fmla="*/ 2147483646 w 139"/>
                <a:gd name="T19" fmla="*/ 2147483646 h 1335"/>
                <a:gd name="T20" fmla="*/ 2147483646 w 139"/>
                <a:gd name="T21" fmla="*/ 2147483646 h 1335"/>
                <a:gd name="T22" fmla="*/ 2147483646 w 139"/>
                <a:gd name="T23" fmla="*/ 2147483646 h 1335"/>
                <a:gd name="T24" fmla="*/ 2147483646 w 139"/>
                <a:gd name="T25" fmla="*/ 2147483646 h 1335"/>
                <a:gd name="T26" fmla="*/ 2147483646 w 139"/>
                <a:gd name="T27" fmla="*/ 2147483646 h 1335"/>
                <a:gd name="T28" fmla="*/ 2147483646 w 139"/>
                <a:gd name="T29" fmla="*/ 2147483646 h 1335"/>
                <a:gd name="T30" fmla="*/ 2147483646 w 139"/>
                <a:gd name="T31" fmla="*/ 2147483646 h 1335"/>
                <a:gd name="T32" fmla="*/ 2147483646 w 139"/>
                <a:gd name="T33" fmla="*/ 2147483646 h 1335"/>
                <a:gd name="T34" fmla="*/ 2147483646 w 139"/>
                <a:gd name="T35" fmla="*/ 2147483646 h 1335"/>
                <a:gd name="T36" fmla="*/ 2147483646 w 139"/>
                <a:gd name="T37" fmla="*/ 0 h 1335"/>
                <a:gd name="T38" fmla="*/ 2147483646 w 139"/>
                <a:gd name="T39" fmla="*/ 2147483646 h 1335"/>
                <a:gd name="T40" fmla="*/ 2147483646 w 139"/>
                <a:gd name="T41" fmla="*/ 2147483646 h 1335"/>
                <a:gd name="T42" fmla="*/ 2147483646 w 139"/>
                <a:gd name="T43" fmla="*/ 2147483646 h 1335"/>
                <a:gd name="T44" fmla="*/ 2147483646 w 139"/>
                <a:gd name="T45" fmla="*/ 2147483646 h 1335"/>
                <a:gd name="T46" fmla="*/ 2147483646 w 139"/>
                <a:gd name="T47" fmla="*/ 2147483646 h 1335"/>
                <a:gd name="T48" fmla="*/ 2147483646 w 139"/>
                <a:gd name="T49" fmla="*/ 2147483646 h 1335"/>
                <a:gd name="T50" fmla="*/ 2147483646 w 139"/>
                <a:gd name="T51" fmla="*/ 2147483646 h 1335"/>
                <a:gd name="T52" fmla="*/ 2147483646 w 139"/>
                <a:gd name="T53" fmla="*/ 2147483646 h 1335"/>
                <a:gd name="T54" fmla="*/ 2147483646 w 139"/>
                <a:gd name="T55" fmla="*/ 2147483646 h 1335"/>
                <a:gd name="T56" fmla="*/ 2147483646 w 139"/>
                <a:gd name="T57" fmla="*/ 2147483646 h 1335"/>
                <a:gd name="T58" fmla="*/ 2147483646 w 139"/>
                <a:gd name="T59" fmla="*/ 2147483646 h 1335"/>
                <a:gd name="T60" fmla="*/ 2147483646 w 139"/>
                <a:gd name="T61" fmla="*/ 2147483646 h 1335"/>
                <a:gd name="T62" fmla="*/ 2147483646 w 139"/>
                <a:gd name="T63" fmla="*/ 2147483646 h 1335"/>
                <a:gd name="T64" fmla="*/ 2147483646 w 139"/>
                <a:gd name="T65" fmla="*/ 2147483646 h 1335"/>
                <a:gd name="T66" fmla="*/ 2147483646 w 139"/>
                <a:gd name="T67" fmla="*/ 2147483646 h 1335"/>
                <a:gd name="T68" fmla="*/ 2147483646 w 139"/>
                <a:gd name="T69" fmla="*/ 2147483646 h 1335"/>
                <a:gd name="T70" fmla="*/ 2147483646 w 139"/>
                <a:gd name="T71" fmla="*/ 2147483646 h 13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1335"/>
                <a:gd name="T110" fmla="*/ 139 w 139"/>
                <a:gd name="T111" fmla="*/ 1335 h 13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1335">
                  <a:moveTo>
                    <a:pt x="0" y="1335"/>
                  </a:moveTo>
                  <a:lnTo>
                    <a:pt x="5" y="1331"/>
                  </a:lnTo>
                  <a:lnTo>
                    <a:pt x="9" y="1329"/>
                  </a:lnTo>
                  <a:lnTo>
                    <a:pt x="12" y="1326"/>
                  </a:lnTo>
                  <a:lnTo>
                    <a:pt x="16" y="1323"/>
                  </a:lnTo>
                  <a:lnTo>
                    <a:pt x="21" y="1318"/>
                  </a:lnTo>
                  <a:lnTo>
                    <a:pt x="25" y="1312"/>
                  </a:lnTo>
                  <a:lnTo>
                    <a:pt x="28" y="1306"/>
                  </a:lnTo>
                  <a:lnTo>
                    <a:pt x="32" y="1299"/>
                  </a:lnTo>
                  <a:lnTo>
                    <a:pt x="36" y="1294"/>
                  </a:lnTo>
                  <a:lnTo>
                    <a:pt x="40" y="1253"/>
                  </a:lnTo>
                  <a:lnTo>
                    <a:pt x="44" y="1223"/>
                  </a:lnTo>
                  <a:lnTo>
                    <a:pt x="48" y="1149"/>
                  </a:lnTo>
                  <a:lnTo>
                    <a:pt x="52" y="896"/>
                  </a:lnTo>
                  <a:lnTo>
                    <a:pt x="55" y="698"/>
                  </a:lnTo>
                  <a:lnTo>
                    <a:pt x="60" y="439"/>
                  </a:lnTo>
                  <a:lnTo>
                    <a:pt x="64" y="193"/>
                  </a:lnTo>
                  <a:lnTo>
                    <a:pt x="68" y="24"/>
                  </a:lnTo>
                  <a:lnTo>
                    <a:pt x="71" y="0"/>
                  </a:lnTo>
                  <a:lnTo>
                    <a:pt x="76" y="130"/>
                  </a:lnTo>
                  <a:lnTo>
                    <a:pt x="80" y="357"/>
                  </a:lnTo>
                  <a:lnTo>
                    <a:pt x="83" y="616"/>
                  </a:lnTo>
                  <a:lnTo>
                    <a:pt x="87" y="852"/>
                  </a:lnTo>
                  <a:lnTo>
                    <a:pt x="91" y="1032"/>
                  </a:lnTo>
                  <a:lnTo>
                    <a:pt x="96" y="1143"/>
                  </a:lnTo>
                  <a:lnTo>
                    <a:pt x="99" y="1221"/>
                  </a:lnTo>
                  <a:lnTo>
                    <a:pt x="103" y="1257"/>
                  </a:lnTo>
                  <a:lnTo>
                    <a:pt x="107" y="1282"/>
                  </a:lnTo>
                  <a:lnTo>
                    <a:pt x="112" y="1285"/>
                  </a:lnTo>
                  <a:lnTo>
                    <a:pt x="115" y="1287"/>
                  </a:lnTo>
                  <a:lnTo>
                    <a:pt x="119" y="1290"/>
                  </a:lnTo>
                  <a:lnTo>
                    <a:pt x="123" y="1295"/>
                  </a:lnTo>
                  <a:lnTo>
                    <a:pt x="126" y="1302"/>
                  </a:lnTo>
                  <a:lnTo>
                    <a:pt x="131" y="1312"/>
                  </a:lnTo>
                  <a:lnTo>
                    <a:pt x="135" y="1319"/>
                  </a:lnTo>
                  <a:lnTo>
                    <a:pt x="139" y="1322"/>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4" name="Rectangle 44"/>
            <p:cNvSpPr>
              <a:spLocks noChangeArrowheads="1"/>
            </p:cNvSpPr>
            <p:nvPr/>
          </p:nvSpPr>
          <p:spPr bwMode="auto">
            <a:xfrm>
              <a:off x="5638171" y="317500"/>
              <a:ext cx="1304595" cy="2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n-US" altLang="en-US" sz="1400" b="1">
                  <a:solidFill>
                    <a:srgbClr val="800000"/>
                  </a:solidFill>
                  <a:latin typeface="Courier New" panose="02070309020205020404" pitchFamily="49" charset="0"/>
                  <a:sym typeface="Symbol" panose="05050102010706020507" pitchFamily="18" charset="2"/>
                </a:rPr>
                <a:t>Hb  chain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spcBef>
                  <a:spcPct val="0"/>
                </a:spcBef>
                <a:buFontTx/>
                <a:buNone/>
              </a:pPr>
              <a:r>
                <a:rPr lang="en-US" altLang="en-US" sz="1400" b="1">
                  <a:solidFill>
                    <a:srgbClr val="800000"/>
                  </a:solidFill>
                  <a:latin typeface="Courier New" panose="02070309020205020404" pitchFamily="49" charset="0"/>
                </a:rPr>
                <a:t>15125Da</a:t>
              </a:r>
              <a:endParaRPr lang="en-US" altLang="en-US" sz="1400" b="1">
                <a:solidFill>
                  <a:srgbClr val="800000"/>
                </a:solidFill>
                <a:latin typeface="Times New Roman" panose="02020603050405020304" pitchFamily="18" charset="0"/>
              </a:endParaRPr>
            </a:p>
          </p:txBody>
        </p:sp>
        <p:sp>
          <p:nvSpPr>
            <p:cNvPr id="3125" name="Freeform 45"/>
            <p:cNvSpPr/>
            <p:nvPr/>
          </p:nvSpPr>
          <p:spPr bwMode="auto">
            <a:xfrm>
              <a:off x="7872413" y="676275"/>
              <a:ext cx="396875" cy="1951038"/>
            </a:xfrm>
            <a:custGeom>
              <a:avLst/>
              <a:gdLst>
                <a:gd name="T0" fmla="*/ 0 w 250"/>
                <a:gd name="T1" fmla="*/ 2147483646 h 1229"/>
                <a:gd name="T2" fmla="*/ 2147483646 w 250"/>
                <a:gd name="T3" fmla="*/ 2147483646 h 1229"/>
                <a:gd name="T4" fmla="*/ 2147483646 w 250"/>
                <a:gd name="T5" fmla="*/ 2147483646 h 1229"/>
                <a:gd name="T6" fmla="*/ 2147483646 w 250"/>
                <a:gd name="T7" fmla="*/ 2147483646 h 1229"/>
                <a:gd name="T8" fmla="*/ 2147483646 w 250"/>
                <a:gd name="T9" fmla="*/ 2147483646 h 1229"/>
                <a:gd name="T10" fmla="*/ 2147483646 w 250"/>
                <a:gd name="T11" fmla="*/ 2147483646 h 1229"/>
                <a:gd name="T12" fmla="*/ 2147483646 w 250"/>
                <a:gd name="T13" fmla="*/ 2147483646 h 1229"/>
                <a:gd name="T14" fmla="*/ 2147483646 w 250"/>
                <a:gd name="T15" fmla="*/ 2147483646 h 1229"/>
                <a:gd name="T16" fmla="*/ 2147483646 w 250"/>
                <a:gd name="T17" fmla="*/ 2147483646 h 1229"/>
                <a:gd name="T18" fmla="*/ 2147483646 w 250"/>
                <a:gd name="T19" fmla="*/ 2147483646 h 1229"/>
                <a:gd name="T20" fmla="*/ 2147483646 w 250"/>
                <a:gd name="T21" fmla="*/ 2147483646 h 1229"/>
                <a:gd name="T22" fmla="*/ 2147483646 w 250"/>
                <a:gd name="T23" fmla="*/ 2147483646 h 1229"/>
                <a:gd name="T24" fmla="*/ 2147483646 w 250"/>
                <a:gd name="T25" fmla="*/ 2147483646 h 1229"/>
                <a:gd name="T26" fmla="*/ 2147483646 w 250"/>
                <a:gd name="T27" fmla="*/ 2147483646 h 1229"/>
                <a:gd name="T28" fmla="*/ 2147483646 w 250"/>
                <a:gd name="T29" fmla="*/ 2147483646 h 1229"/>
                <a:gd name="T30" fmla="*/ 2147483646 w 250"/>
                <a:gd name="T31" fmla="*/ 2147483646 h 1229"/>
                <a:gd name="T32" fmla="*/ 2147483646 w 250"/>
                <a:gd name="T33" fmla="*/ 2147483646 h 1229"/>
                <a:gd name="T34" fmla="*/ 2147483646 w 250"/>
                <a:gd name="T35" fmla="*/ 2147483646 h 1229"/>
                <a:gd name="T36" fmla="*/ 2147483646 w 250"/>
                <a:gd name="T37" fmla="*/ 2147483646 h 1229"/>
                <a:gd name="T38" fmla="*/ 2147483646 w 250"/>
                <a:gd name="T39" fmla="*/ 2147483646 h 1229"/>
                <a:gd name="T40" fmla="*/ 2147483646 w 250"/>
                <a:gd name="T41" fmla="*/ 2147483646 h 1229"/>
                <a:gd name="T42" fmla="*/ 2147483646 w 250"/>
                <a:gd name="T43" fmla="*/ 2147483646 h 1229"/>
                <a:gd name="T44" fmla="*/ 2147483646 w 250"/>
                <a:gd name="T45" fmla="*/ 2147483646 h 1229"/>
                <a:gd name="T46" fmla="*/ 2147483646 w 250"/>
                <a:gd name="T47" fmla="*/ 2147483646 h 1229"/>
                <a:gd name="T48" fmla="*/ 2147483646 w 250"/>
                <a:gd name="T49" fmla="*/ 2147483646 h 1229"/>
                <a:gd name="T50" fmla="*/ 2147483646 w 250"/>
                <a:gd name="T51" fmla="*/ 2147483646 h 1229"/>
                <a:gd name="T52" fmla="*/ 2147483646 w 250"/>
                <a:gd name="T53" fmla="*/ 2147483646 h 1229"/>
                <a:gd name="T54" fmla="*/ 2147483646 w 250"/>
                <a:gd name="T55" fmla="*/ 2147483646 h 1229"/>
                <a:gd name="T56" fmla="*/ 2147483646 w 250"/>
                <a:gd name="T57" fmla="*/ 2147483646 h 1229"/>
                <a:gd name="T58" fmla="*/ 2147483646 w 250"/>
                <a:gd name="T59" fmla="*/ 2147483646 h 1229"/>
                <a:gd name="T60" fmla="*/ 2147483646 w 250"/>
                <a:gd name="T61" fmla="*/ 2147483646 h 1229"/>
                <a:gd name="T62" fmla="*/ 2147483646 w 250"/>
                <a:gd name="T63" fmla="*/ 2147483646 h 1229"/>
                <a:gd name="T64" fmla="*/ 2147483646 w 250"/>
                <a:gd name="T65" fmla="*/ 2147483646 h 1229"/>
                <a:gd name="T66" fmla="*/ 2147483646 w 250"/>
                <a:gd name="T67" fmla="*/ 2147483646 h 1229"/>
                <a:gd name="T68" fmla="*/ 2147483646 w 250"/>
                <a:gd name="T69" fmla="*/ 2147483646 h 1229"/>
                <a:gd name="T70" fmla="*/ 2147483646 w 250"/>
                <a:gd name="T71" fmla="*/ 2147483646 h 1229"/>
                <a:gd name="T72" fmla="*/ 2147483646 w 250"/>
                <a:gd name="T73" fmla="*/ 2147483646 h 1229"/>
                <a:gd name="T74" fmla="*/ 2147483646 w 250"/>
                <a:gd name="T75" fmla="*/ 2147483646 h 1229"/>
                <a:gd name="T76" fmla="*/ 2147483646 w 250"/>
                <a:gd name="T77" fmla="*/ 2147483646 h 1229"/>
                <a:gd name="T78" fmla="*/ 2147483646 w 250"/>
                <a:gd name="T79" fmla="*/ 2147483646 h 1229"/>
                <a:gd name="T80" fmla="*/ 2147483646 w 250"/>
                <a:gd name="T81" fmla="*/ 2147483646 h 1229"/>
                <a:gd name="T82" fmla="*/ 2147483646 w 250"/>
                <a:gd name="T83" fmla="*/ 2147483646 h 1229"/>
                <a:gd name="T84" fmla="*/ 2147483646 w 250"/>
                <a:gd name="T85" fmla="*/ 2147483646 h 1229"/>
                <a:gd name="T86" fmla="*/ 2147483646 w 250"/>
                <a:gd name="T87" fmla="*/ 2147483646 h 1229"/>
                <a:gd name="T88" fmla="*/ 2147483646 w 250"/>
                <a:gd name="T89" fmla="*/ 2147483646 h 1229"/>
                <a:gd name="T90" fmla="*/ 2147483646 w 250"/>
                <a:gd name="T91" fmla="*/ 2147483646 h 1229"/>
                <a:gd name="T92" fmla="*/ 2147483646 w 250"/>
                <a:gd name="T93" fmla="*/ 0 h 1229"/>
                <a:gd name="T94" fmla="*/ 2147483646 w 250"/>
                <a:gd name="T95" fmla="*/ 2147483646 h 1229"/>
                <a:gd name="T96" fmla="*/ 2147483646 w 250"/>
                <a:gd name="T97" fmla="*/ 2147483646 h 1229"/>
                <a:gd name="T98" fmla="*/ 2147483646 w 250"/>
                <a:gd name="T99" fmla="*/ 2147483646 h 1229"/>
                <a:gd name="T100" fmla="*/ 2147483646 w 250"/>
                <a:gd name="T101" fmla="*/ 2147483646 h 1229"/>
                <a:gd name="T102" fmla="*/ 2147483646 w 250"/>
                <a:gd name="T103" fmla="*/ 2147483646 h 1229"/>
                <a:gd name="T104" fmla="*/ 2147483646 w 250"/>
                <a:gd name="T105" fmla="*/ 2147483646 h 1229"/>
                <a:gd name="T106" fmla="*/ 2147483646 w 250"/>
                <a:gd name="T107" fmla="*/ 2147483646 h 1229"/>
                <a:gd name="T108" fmla="*/ 2147483646 w 250"/>
                <a:gd name="T109" fmla="*/ 2147483646 h 1229"/>
                <a:gd name="T110" fmla="*/ 2147483646 w 250"/>
                <a:gd name="T111" fmla="*/ 2147483646 h 1229"/>
                <a:gd name="T112" fmla="*/ 2147483646 w 250"/>
                <a:gd name="T113" fmla="*/ 2147483646 h 1229"/>
                <a:gd name="T114" fmla="*/ 2147483646 w 250"/>
                <a:gd name="T115" fmla="*/ 2147483646 h 1229"/>
                <a:gd name="T116" fmla="*/ 2147483646 w 250"/>
                <a:gd name="T117" fmla="*/ 2147483646 h 1229"/>
                <a:gd name="T118" fmla="*/ 2147483646 w 250"/>
                <a:gd name="T119" fmla="*/ 2147483646 h 1229"/>
                <a:gd name="T120" fmla="*/ 2147483646 w 250"/>
                <a:gd name="T121" fmla="*/ 2147483646 h 12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0"/>
                <a:gd name="T184" fmla="*/ 0 h 1229"/>
                <a:gd name="T185" fmla="*/ 250 w 250"/>
                <a:gd name="T186" fmla="*/ 1229 h 12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0" h="1229">
                  <a:moveTo>
                    <a:pt x="0" y="1229"/>
                  </a:moveTo>
                  <a:lnTo>
                    <a:pt x="4" y="1229"/>
                  </a:lnTo>
                  <a:lnTo>
                    <a:pt x="8" y="1229"/>
                  </a:lnTo>
                  <a:lnTo>
                    <a:pt x="13" y="1229"/>
                  </a:lnTo>
                  <a:lnTo>
                    <a:pt x="17" y="1229"/>
                  </a:lnTo>
                  <a:lnTo>
                    <a:pt x="20" y="1229"/>
                  </a:lnTo>
                  <a:lnTo>
                    <a:pt x="24" y="1229"/>
                  </a:lnTo>
                  <a:lnTo>
                    <a:pt x="28" y="1229"/>
                  </a:lnTo>
                  <a:lnTo>
                    <a:pt x="33" y="1229"/>
                  </a:lnTo>
                  <a:lnTo>
                    <a:pt x="37" y="1229"/>
                  </a:lnTo>
                  <a:lnTo>
                    <a:pt x="41" y="1229"/>
                  </a:lnTo>
                  <a:lnTo>
                    <a:pt x="45" y="1229"/>
                  </a:lnTo>
                  <a:lnTo>
                    <a:pt x="50" y="1229"/>
                  </a:lnTo>
                  <a:lnTo>
                    <a:pt x="54" y="1229"/>
                  </a:lnTo>
                  <a:lnTo>
                    <a:pt x="58" y="1229"/>
                  </a:lnTo>
                  <a:lnTo>
                    <a:pt x="62" y="1229"/>
                  </a:lnTo>
                  <a:lnTo>
                    <a:pt x="67" y="1229"/>
                  </a:lnTo>
                  <a:lnTo>
                    <a:pt x="71" y="1229"/>
                  </a:lnTo>
                  <a:lnTo>
                    <a:pt x="75" y="1229"/>
                  </a:lnTo>
                  <a:lnTo>
                    <a:pt x="79" y="1229"/>
                  </a:lnTo>
                  <a:lnTo>
                    <a:pt x="83" y="1229"/>
                  </a:lnTo>
                  <a:lnTo>
                    <a:pt x="87" y="1229"/>
                  </a:lnTo>
                  <a:lnTo>
                    <a:pt x="91" y="1229"/>
                  </a:lnTo>
                  <a:lnTo>
                    <a:pt x="95" y="1229"/>
                  </a:lnTo>
                  <a:lnTo>
                    <a:pt x="99" y="1229"/>
                  </a:lnTo>
                  <a:lnTo>
                    <a:pt x="104" y="1229"/>
                  </a:lnTo>
                  <a:lnTo>
                    <a:pt x="108" y="1229"/>
                  </a:lnTo>
                  <a:lnTo>
                    <a:pt x="112" y="1229"/>
                  </a:lnTo>
                  <a:lnTo>
                    <a:pt x="116" y="1228"/>
                  </a:lnTo>
                  <a:lnTo>
                    <a:pt x="120" y="1228"/>
                  </a:lnTo>
                  <a:lnTo>
                    <a:pt x="125" y="1227"/>
                  </a:lnTo>
                  <a:lnTo>
                    <a:pt x="129" y="1226"/>
                  </a:lnTo>
                  <a:lnTo>
                    <a:pt x="133" y="1222"/>
                  </a:lnTo>
                  <a:lnTo>
                    <a:pt x="137" y="1221"/>
                  </a:lnTo>
                  <a:lnTo>
                    <a:pt x="142" y="1218"/>
                  </a:lnTo>
                  <a:lnTo>
                    <a:pt x="146" y="1216"/>
                  </a:lnTo>
                  <a:lnTo>
                    <a:pt x="149" y="1205"/>
                  </a:lnTo>
                  <a:lnTo>
                    <a:pt x="153" y="1183"/>
                  </a:lnTo>
                  <a:lnTo>
                    <a:pt x="158" y="1164"/>
                  </a:lnTo>
                  <a:lnTo>
                    <a:pt x="162" y="1108"/>
                  </a:lnTo>
                  <a:lnTo>
                    <a:pt x="166" y="1005"/>
                  </a:lnTo>
                  <a:lnTo>
                    <a:pt x="170" y="853"/>
                  </a:lnTo>
                  <a:lnTo>
                    <a:pt x="174" y="656"/>
                  </a:lnTo>
                  <a:lnTo>
                    <a:pt x="179" y="421"/>
                  </a:lnTo>
                  <a:lnTo>
                    <a:pt x="183" y="177"/>
                  </a:lnTo>
                  <a:lnTo>
                    <a:pt x="187" y="7"/>
                  </a:lnTo>
                  <a:lnTo>
                    <a:pt x="191" y="0"/>
                  </a:lnTo>
                  <a:lnTo>
                    <a:pt x="196" y="176"/>
                  </a:lnTo>
                  <a:lnTo>
                    <a:pt x="200" y="560"/>
                  </a:lnTo>
                  <a:lnTo>
                    <a:pt x="204" y="821"/>
                  </a:lnTo>
                  <a:lnTo>
                    <a:pt x="208" y="1007"/>
                  </a:lnTo>
                  <a:lnTo>
                    <a:pt x="211" y="1114"/>
                  </a:lnTo>
                  <a:lnTo>
                    <a:pt x="216" y="1165"/>
                  </a:lnTo>
                  <a:lnTo>
                    <a:pt x="220" y="1190"/>
                  </a:lnTo>
                  <a:lnTo>
                    <a:pt x="224" y="1205"/>
                  </a:lnTo>
                  <a:lnTo>
                    <a:pt x="228" y="1221"/>
                  </a:lnTo>
                  <a:lnTo>
                    <a:pt x="233" y="1222"/>
                  </a:lnTo>
                  <a:lnTo>
                    <a:pt x="237" y="1222"/>
                  </a:lnTo>
                  <a:lnTo>
                    <a:pt x="241" y="1223"/>
                  </a:lnTo>
                  <a:lnTo>
                    <a:pt x="245" y="1224"/>
                  </a:lnTo>
                  <a:lnTo>
                    <a:pt x="250" y="1225"/>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6" name="Line 168"/>
            <p:cNvSpPr>
              <a:spLocks noChangeShapeType="1"/>
            </p:cNvSpPr>
            <p:nvPr/>
          </p:nvSpPr>
          <p:spPr bwMode="auto">
            <a:xfrm flipH="1">
              <a:off x="5037138" y="30162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7" name="Line 169"/>
            <p:cNvSpPr>
              <a:spLocks noChangeShapeType="1"/>
            </p:cNvSpPr>
            <p:nvPr/>
          </p:nvSpPr>
          <p:spPr bwMode="auto">
            <a:xfrm flipH="1">
              <a:off x="5037138" y="29654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8" name="Line 170"/>
            <p:cNvSpPr>
              <a:spLocks noChangeShapeType="1"/>
            </p:cNvSpPr>
            <p:nvPr/>
          </p:nvSpPr>
          <p:spPr bwMode="auto">
            <a:xfrm flipH="1">
              <a:off x="5037138" y="29130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US"/>
            </a:p>
          </p:txBody>
        </p:sp>
        <p:sp>
          <p:nvSpPr>
            <p:cNvPr id="3129" name="Line 239"/>
            <p:cNvSpPr>
              <a:spLocks noChangeShapeType="1"/>
            </p:cNvSpPr>
            <p:nvPr/>
          </p:nvSpPr>
          <p:spPr bwMode="auto">
            <a:xfrm flipH="1">
              <a:off x="5638800" y="533400"/>
              <a:ext cx="228600" cy="244475"/>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30" name="Rectangle 240"/>
            <p:cNvSpPr>
              <a:spLocks noChangeArrowheads="1"/>
            </p:cNvSpPr>
            <p:nvPr/>
          </p:nvSpPr>
          <p:spPr bwMode="auto">
            <a:xfrm>
              <a:off x="6986238" y="520700"/>
              <a:ext cx="943675" cy="2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n-US" altLang="en-US" sz="1400" b="1">
                  <a:solidFill>
                    <a:srgbClr val="800000"/>
                  </a:solidFill>
                  <a:latin typeface="Courier New" panose="02070309020205020404" pitchFamily="49" charset="0"/>
                  <a:sym typeface="Symbol" panose="05050102010706020507" pitchFamily="18" charset="2"/>
                </a:rPr>
                <a:t>Hb 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spcBef>
                  <a:spcPct val="0"/>
                </a:spcBef>
                <a:buFontTx/>
                <a:buNone/>
              </a:pPr>
              <a:r>
                <a:rPr lang="en-US" altLang="en-US" sz="1400" b="1">
                  <a:solidFill>
                    <a:srgbClr val="800000"/>
                  </a:solidFill>
                  <a:latin typeface="Courier New" panose="02070309020205020404" pitchFamily="49" charset="0"/>
                </a:rPr>
                <a:t>15866 Da</a:t>
              </a:r>
              <a:endParaRPr lang="en-US" altLang="en-US" sz="1400" b="1">
                <a:solidFill>
                  <a:srgbClr val="800000"/>
                </a:solidFill>
                <a:latin typeface="Times New Roman" panose="02020603050405020304" pitchFamily="18" charset="0"/>
              </a:endParaRPr>
            </a:p>
          </p:txBody>
        </p:sp>
        <p:sp>
          <p:nvSpPr>
            <p:cNvPr id="3131" name="Line 241"/>
            <p:cNvSpPr>
              <a:spLocks noChangeShapeType="1"/>
            </p:cNvSpPr>
            <p:nvPr/>
          </p:nvSpPr>
          <p:spPr bwMode="auto">
            <a:xfrm>
              <a:off x="7772400" y="701675"/>
              <a:ext cx="3048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1" name="TextBox 330"/>
            <p:cNvSpPr txBox="1"/>
            <p:nvPr/>
          </p:nvSpPr>
          <p:spPr>
            <a:xfrm>
              <a:off x="6157445" y="1285089"/>
              <a:ext cx="1458259" cy="326485"/>
            </a:xfrm>
            <a:prstGeom prst="rect">
              <a:avLst/>
            </a:prstGeom>
            <a:noFill/>
          </p:spPr>
          <p:txBody>
            <a:bodyPr wrap="none">
              <a:spAutoFit/>
            </a:bodyPr>
            <a:lstStyle/>
            <a:p>
              <a:pPr algn="ctr">
                <a:defRPr/>
              </a:pPr>
              <a:r>
                <a:rPr lang="en-US" sz="1600" dirty="0">
                  <a:solidFill>
                    <a:srgbClr val="C00000"/>
                  </a:solidFill>
                  <a:latin typeface="+mj-lt"/>
                </a:rPr>
                <a:t>Deconvoluted</a:t>
              </a:r>
              <a:endParaRPr lang="en-US" sz="1600" dirty="0">
                <a:solidFill>
                  <a:srgbClr val="C00000"/>
                </a:solidFill>
                <a:latin typeface="+mj-lt"/>
              </a:endParaRPr>
            </a:p>
            <a:p>
              <a:pPr algn="ctr">
                <a:defRPr/>
              </a:pPr>
              <a:r>
                <a:rPr lang="en-US" sz="1600" dirty="0">
                  <a:solidFill>
                    <a:srgbClr val="C00000"/>
                  </a:solidFill>
                  <a:latin typeface="+mj-lt"/>
                </a:rPr>
                <a:t>mass spectra</a:t>
              </a:r>
              <a:endParaRPr lang="en-US" sz="1600" dirty="0">
                <a:solidFill>
                  <a:srgbClr val="C00000"/>
                </a:solidFill>
                <a:latin typeface="+mj-lt"/>
              </a:endParaRPr>
            </a:p>
          </p:txBody>
        </p:sp>
      </p:grpSp>
      <p:grpSp>
        <p:nvGrpSpPr>
          <p:cNvPr id="3076" name="Group 19"/>
          <p:cNvGrpSpPr/>
          <p:nvPr/>
        </p:nvGrpSpPr>
        <p:grpSpPr bwMode="auto">
          <a:xfrm>
            <a:off x="1614489" y="798514"/>
            <a:ext cx="5100637" cy="5686425"/>
            <a:chOff x="628243" y="1832342"/>
            <a:chExt cx="3389138" cy="4035064"/>
          </a:xfrm>
        </p:grpSpPr>
        <p:grpSp>
          <p:nvGrpSpPr>
            <p:cNvPr id="3077" name="Group 9"/>
            <p:cNvGrpSpPr/>
            <p:nvPr/>
          </p:nvGrpSpPr>
          <p:grpSpPr bwMode="auto">
            <a:xfrm>
              <a:off x="628243" y="1832342"/>
              <a:ext cx="3389138" cy="4035064"/>
              <a:chOff x="1485755" y="286387"/>
              <a:chExt cx="6184711" cy="5979578"/>
            </a:xfrm>
          </p:grpSpPr>
          <p:pic>
            <p:nvPicPr>
              <p:cNvPr id="3081" name="Picture 3" descr="human_h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5755" y="286387"/>
                <a:ext cx="6184711" cy="5979578"/>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3082" name="Rectangle 16"/>
              <p:cNvSpPr>
                <a:spLocks noChangeArrowheads="1"/>
              </p:cNvSpPr>
              <p:nvPr/>
            </p:nvSpPr>
            <p:spPr bwMode="auto">
              <a:xfrm>
                <a:off x="6338248" y="478177"/>
                <a:ext cx="993619" cy="35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00A8D0"/>
                    </a:solidFill>
                    <a:sym typeface="Symbol" panose="05050102010706020507" pitchFamily="18" charset="2"/>
                  </a:rPr>
                  <a:t> </a:t>
                </a:r>
                <a:r>
                  <a:rPr lang="en-US" altLang="en-US" sz="1600" b="1">
                    <a:solidFill>
                      <a:srgbClr val="00A8D0"/>
                    </a:solidFill>
                    <a:sym typeface="Symbol" panose="05050102010706020507" pitchFamily="18" charset="2"/>
                  </a:rPr>
                  <a:t>chain</a:t>
                </a:r>
                <a:endParaRPr lang="en-US" altLang="en-US" sz="1600" b="1">
                  <a:solidFill>
                    <a:srgbClr val="00A8D0"/>
                  </a:solidFill>
                  <a:sym typeface="Symbol" panose="05050102010706020507" pitchFamily="18" charset="2"/>
                </a:endParaRPr>
              </a:p>
            </p:txBody>
          </p:sp>
        </p:grpSp>
        <p:sp>
          <p:nvSpPr>
            <p:cNvPr id="3078" name="Rectangle 13"/>
            <p:cNvSpPr>
              <a:spLocks noChangeArrowheads="1"/>
            </p:cNvSpPr>
            <p:nvPr/>
          </p:nvSpPr>
          <p:spPr bwMode="auto">
            <a:xfrm>
              <a:off x="738915" y="1918623"/>
              <a:ext cx="532774"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E2DD00"/>
                  </a:solidFill>
                  <a:sym typeface="Symbol" panose="05050102010706020507" pitchFamily="18" charset="2"/>
                </a:rPr>
                <a:t> </a:t>
              </a:r>
              <a:r>
                <a:rPr lang="en-US" altLang="en-US" sz="1600" b="1">
                  <a:solidFill>
                    <a:srgbClr val="E2DD00"/>
                  </a:solidFill>
                  <a:sym typeface="Symbol" panose="05050102010706020507" pitchFamily="18" charset="2"/>
                </a:rPr>
                <a:t>chain</a:t>
              </a:r>
              <a:endParaRPr lang="en-US" altLang="en-US" sz="1600" b="1">
                <a:solidFill>
                  <a:srgbClr val="E2DD00"/>
                </a:solidFill>
                <a:sym typeface="Symbol" panose="05050102010706020507" pitchFamily="18" charset="2"/>
              </a:endParaRPr>
            </a:p>
          </p:txBody>
        </p:sp>
        <p:sp>
          <p:nvSpPr>
            <p:cNvPr id="3079" name="Rectangle 16"/>
            <p:cNvSpPr>
              <a:spLocks noChangeArrowheads="1"/>
            </p:cNvSpPr>
            <p:nvPr/>
          </p:nvSpPr>
          <p:spPr bwMode="auto">
            <a:xfrm>
              <a:off x="859331" y="5259127"/>
              <a:ext cx="544490"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00A8D0"/>
                  </a:solidFill>
                  <a:sym typeface="Symbol" panose="05050102010706020507" pitchFamily="18" charset="2"/>
                </a:rPr>
                <a:t> </a:t>
              </a:r>
              <a:r>
                <a:rPr lang="en-US" altLang="en-US" sz="1600" b="1">
                  <a:solidFill>
                    <a:srgbClr val="00A8D0"/>
                  </a:solidFill>
                  <a:sym typeface="Symbol" panose="05050102010706020507" pitchFamily="18" charset="2"/>
                </a:rPr>
                <a:t>chain</a:t>
              </a:r>
              <a:endParaRPr lang="en-US" altLang="en-US" sz="1600" b="1">
                <a:solidFill>
                  <a:srgbClr val="00A8D0"/>
                </a:solidFill>
                <a:sym typeface="Symbol" panose="05050102010706020507" pitchFamily="18" charset="2"/>
              </a:endParaRPr>
            </a:p>
          </p:txBody>
        </p:sp>
        <p:sp>
          <p:nvSpPr>
            <p:cNvPr id="3080" name="Rectangle 13"/>
            <p:cNvSpPr>
              <a:spLocks noChangeArrowheads="1"/>
            </p:cNvSpPr>
            <p:nvPr/>
          </p:nvSpPr>
          <p:spPr bwMode="auto">
            <a:xfrm>
              <a:off x="3357408" y="5388548"/>
              <a:ext cx="532774" cy="2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a:spcBef>
                  <a:spcPct val="0"/>
                </a:spcBef>
                <a:buFontTx/>
                <a:buNone/>
              </a:pPr>
              <a:r>
                <a:rPr lang="en-US" altLang="en-US" sz="1600" b="1" i="1">
                  <a:solidFill>
                    <a:srgbClr val="E2DD00"/>
                  </a:solidFill>
                  <a:sym typeface="Symbol" panose="05050102010706020507" pitchFamily="18" charset="2"/>
                </a:rPr>
                <a:t> </a:t>
              </a:r>
              <a:r>
                <a:rPr lang="en-US" altLang="en-US" sz="1600" b="1">
                  <a:solidFill>
                    <a:srgbClr val="E2DD00"/>
                  </a:solidFill>
                  <a:sym typeface="Symbol" panose="05050102010706020507" pitchFamily="18" charset="2"/>
                </a:rPr>
                <a:t>chain</a:t>
              </a:r>
              <a:endParaRPr lang="en-US" altLang="en-US" sz="1600" b="1">
                <a:solidFill>
                  <a:srgbClr val="E2DD00"/>
                </a:solidFill>
                <a:sym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42"/>
          <p:cNvSpPr txBox="1">
            <a:spLocks noChangeArrowheads="1"/>
          </p:cNvSpPr>
          <p:nvPr/>
        </p:nvSpPr>
        <p:spPr bwMode="auto">
          <a:xfrm>
            <a:off x="1881189" y="152400"/>
            <a:ext cx="4275137" cy="369888"/>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800000"/>
                </a:solidFill>
                <a:latin typeface="Times New Roman" panose="02020603050405020304" pitchFamily="18" charset="0"/>
              </a:rPr>
              <a:t>LC/ESI-MS of Normal Human Hemoglobin</a:t>
            </a:r>
            <a:endParaRPr lang="en-US" altLang="en-US" sz="1400">
              <a:solidFill>
                <a:srgbClr val="660066"/>
              </a:solidFill>
              <a:latin typeface="Times New Roman" panose="02020603050405020304" pitchFamily="18" charset="0"/>
            </a:endParaRPr>
          </a:p>
        </p:txBody>
      </p:sp>
      <p:grpSp>
        <p:nvGrpSpPr>
          <p:cNvPr id="2" name="Group 335"/>
          <p:cNvGrpSpPr/>
          <p:nvPr/>
        </p:nvGrpSpPr>
        <p:grpSpPr bwMode="auto">
          <a:xfrm>
            <a:off x="6165850" y="3403601"/>
            <a:ext cx="4114800" cy="3108325"/>
            <a:chOff x="4572000" y="2911475"/>
            <a:chExt cx="4114800" cy="3108325"/>
          </a:xfrm>
        </p:grpSpPr>
        <p:sp>
          <p:nvSpPr>
            <p:cNvPr id="58582" name="Rectangle 115"/>
            <p:cNvSpPr>
              <a:spLocks noChangeArrowheads="1"/>
            </p:cNvSpPr>
            <p:nvPr/>
          </p:nvSpPr>
          <p:spPr bwMode="auto">
            <a:xfrm>
              <a:off x="4572000" y="2911475"/>
              <a:ext cx="4114800" cy="3108325"/>
            </a:xfrm>
            <a:prstGeom prst="rect">
              <a:avLst/>
            </a:prstGeom>
            <a:solidFill>
              <a:srgbClr val="FFFFFF"/>
            </a:solidFill>
            <a:ln w="9525">
              <a:solidFill>
                <a:srgbClr val="0000CC"/>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solidFill>
                  <a:srgbClr val="0000CC"/>
                </a:solidFill>
                <a:latin typeface="Times New Roman" panose="02020603050405020304" pitchFamily="18" charset="0"/>
              </a:endParaRPr>
            </a:p>
          </p:txBody>
        </p:sp>
        <p:sp>
          <p:nvSpPr>
            <p:cNvPr id="58583" name="Line 116"/>
            <p:cNvSpPr>
              <a:spLocks noChangeShapeType="1"/>
            </p:cNvSpPr>
            <p:nvPr/>
          </p:nvSpPr>
          <p:spPr bwMode="auto">
            <a:xfrm>
              <a:off x="5067300" y="4203700"/>
              <a:ext cx="36195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84" name="Line 117"/>
            <p:cNvSpPr>
              <a:spLocks noChangeShapeType="1"/>
            </p:cNvSpPr>
            <p:nvPr/>
          </p:nvSpPr>
          <p:spPr bwMode="auto">
            <a:xfrm>
              <a:off x="5118100" y="4203700"/>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85" name="Rectangle 118"/>
            <p:cNvSpPr>
              <a:spLocks noChangeArrowheads="1"/>
            </p:cNvSpPr>
            <p:nvPr/>
          </p:nvSpPr>
          <p:spPr bwMode="auto">
            <a:xfrm>
              <a:off x="5027613" y="4260850"/>
              <a:ext cx="1538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600</a:t>
              </a:r>
              <a:endParaRPr lang="en-US" altLang="en-US" sz="2400">
                <a:solidFill>
                  <a:srgbClr val="0000CC"/>
                </a:solidFill>
                <a:latin typeface="Times New Roman" panose="02020603050405020304" pitchFamily="18" charset="0"/>
              </a:endParaRPr>
            </a:p>
          </p:txBody>
        </p:sp>
        <p:sp>
          <p:nvSpPr>
            <p:cNvPr id="58586" name="Line 119"/>
            <p:cNvSpPr>
              <a:spLocks noChangeShapeType="1"/>
            </p:cNvSpPr>
            <p:nvPr/>
          </p:nvSpPr>
          <p:spPr bwMode="auto">
            <a:xfrm>
              <a:off x="5314950"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87" name="Line 120"/>
            <p:cNvSpPr>
              <a:spLocks noChangeShapeType="1"/>
            </p:cNvSpPr>
            <p:nvPr/>
          </p:nvSpPr>
          <p:spPr bwMode="auto">
            <a:xfrm>
              <a:off x="5511800"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88" name="Line 121"/>
            <p:cNvSpPr>
              <a:spLocks noChangeShapeType="1"/>
            </p:cNvSpPr>
            <p:nvPr/>
          </p:nvSpPr>
          <p:spPr bwMode="auto">
            <a:xfrm>
              <a:off x="5710238" y="4203700"/>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89" name="Line 122"/>
            <p:cNvSpPr>
              <a:spLocks noChangeShapeType="1"/>
            </p:cNvSpPr>
            <p:nvPr/>
          </p:nvSpPr>
          <p:spPr bwMode="auto">
            <a:xfrm>
              <a:off x="5907088" y="4203700"/>
              <a:ext cx="3175"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0" name="Rectangle 123"/>
            <p:cNvSpPr>
              <a:spLocks noChangeArrowheads="1"/>
            </p:cNvSpPr>
            <p:nvPr/>
          </p:nvSpPr>
          <p:spPr bwMode="auto">
            <a:xfrm>
              <a:off x="5815013" y="4260850"/>
              <a:ext cx="1538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800</a:t>
              </a:r>
              <a:endParaRPr lang="en-US" altLang="en-US" sz="2400">
                <a:solidFill>
                  <a:srgbClr val="0000CC"/>
                </a:solidFill>
                <a:latin typeface="Times New Roman" panose="02020603050405020304" pitchFamily="18" charset="0"/>
              </a:endParaRPr>
            </a:p>
          </p:txBody>
        </p:sp>
        <p:sp>
          <p:nvSpPr>
            <p:cNvPr id="58591" name="Line 124"/>
            <p:cNvSpPr>
              <a:spLocks noChangeShapeType="1"/>
            </p:cNvSpPr>
            <p:nvPr/>
          </p:nvSpPr>
          <p:spPr bwMode="auto">
            <a:xfrm>
              <a:off x="6107113" y="4203700"/>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2" name="Line 125"/>
            <p:cNvSpPr>
              <a:spLocks noChangeShapeType="1"/>
            </p:cNvSpPr>
            <p:nvPr/>
          </p:nvSpPr>
          <p:spPr bwMode="auto">
            <a:xfrm>
              <a:off x="6303963"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3" name="Line 126"/>
            <p:cNvSpPr>
              <a:spLocks noChangeShapeType="1"/>
            </p:cNvSpPr>
            <p:nvPr/>
          </p:nvSpPr>
          <p:spPr bwMode="auto">
            <a:xfrm>
              <a:off x="6502400"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4" name="Line 127"/>
            <p:cNvSpPr>
              <a:spLocks noChangeShapeType="1"/>
            </p:cNvSpPr>
            <p:nvPr/>
          </p:nvSpPr>
          <p:spPr bwMode="auto">
            <a:xfrm>
              <a:off x="6697663" y="4203700"/>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5" name="Rectangle 128"/>
            <p:cNvSpPr>
              <a:spLocks noChangeArrowheads="1"/>
            </p:cNvSpPr>
            <p:nvPr/>
          </p:nvSpPr>
          <p:spPr bwMode="auto">
            <a:xfrm>
              <a:off x="6573838" y="4260850"/>
              <a:ext cx="20518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1000</a:t>
              </a:r>
              <a:endParaRPr lang="en-US" altLang="en-US" sz="2400">
                <a:solidFill>
                  <a:srgbClr val="0000CC"/>
                </a:solidFill>
                <a:latin typeface="Times New Roman" panose="02020603050405020304" pitchFamily="18" charset="0"/>
              </a:endParaRPr>
            </a:p>
          </p:txBody>
        </p:sp>
        <p:sp>
          <p:nvSpPr>
            <p:cNvPr id="58596" name="Line 129"/>
            <p:cNvSpPr>
              <a:spLocks noChangeShapeType="1"/>
            </p:cNvSpPr>
            <p:nvPr/>
          </p:nvSpPr>
          <p:spPr bwMode="auto">
            <a:xfrm>
              <a:off x="6896100"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7" name="Line 130"/>
            <p:cNvSpPr>
              <a:spLocks noChangeShapeType="1"/>
            </p:cNvSpPr>
            <p:nvPr/>
          </p:nvSpPr>
          <p:spPr bwMode="auto">
            <a:xfrm>
              <a:off x="7094538" y="4203700"/>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8" name="Line 131"/>
            <p:cNvSpPr>
              <a:spLocks noChangeShapeType="1"/>
            </p:cNvSpPr>
            <p:nvPr/>
          </p:nvSpPr>
          <p:spPr bwMode="auto">
            <a:xfrm>
              <a:off x="7291388" y="4203700"/>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99" name="Line 132"/>
            <p:cNvSpPr>
              <a:spLocks noChangeShapeType="1"/>
            </p:cNvSpPr>
            <p:nvPr/>
          </p:nvSpPr>
          <p:spPr bwMode="auto">
            <a:xfrm>
              <a:off x="7491413" y="4203700"/>
              <a:ext cx="0"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0" name="Rectangle 133"/>
            <p:cNvSpPr>
              <a:spLocks noChangeArrowheads="1"/>
            </p:cNvSpPr>
            <p:nvPr/>
          </p:nvSpPr>
          <p:spPr bwMode="auto">
            <a:xfrm>
              <a:off x="7364413" y="4260850"/>
              <a:ext cx="20518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1200</a:t>
              </a:r>
              <a:endParaRPr lang="en-US" altLang="en-US" sz="2400">
                <a:solidFill>
                  <a:srgbClr val="0000CC"/>
                </a:solidFill>
                <a:latin typeface="Times New Roman" panose="02020603050405020304" pitchFamily="18" charset="0"/>
              </a:endParaRPr>
            </a:p>
          </p:txBody>
        </p:sp>
        <p:sp>
          <p:nvSpPr>
            <p:cNvPr id="58601" name="Line 134"/>
            <p:cNvSpPr>
              <a:spLocks noChangeShapeType="1"/>
            </p:cNvSpPr>
            <p:nvPr/>
          </p:nvSpPr>
          <p:spPr bwMode="auto">
            <a:xfrm>
              <a:off x="7688263"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2" name="Line 135"/>
            <p:cNvSpPr>
              <a:spLocks noChangeShapeType="1"/>
            </p:cNvSpPr>
            <p:nvPr/>
          </p:nvSpPr>
          <p:spPr bwMode="auto">
            <a:xfrm>
              <a:off x="7885113"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3" name="Line 136"/>
            <p:cNvSpPr>
              <a:spLocks noChangeShapeType="1"/>
            </p:cNvSpPr>
            <p:nvPr/>
          </p:nvSpPr>
          <p:spPr bwMode="auto">
            <a:xfrm>
              <a:off x="8081963" y="4203700"/>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4" name="Line 137"/>
            <p:cNvSpPr>
              <a:spLocks noChangeShapeType="1"/>
            </p:cNvSpPr>
            <p:nvPr/>
          </p:nvSpPr>
          <p:spPr bwMode="auto">
            <a:xfrm>
              <a:off x="8280400" y="4203700"/>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5" name="Rectangle 138"/>
            <p:cNvSpPr>
              <a:spLocks noChangeArrowheads="1"/>
            </p:cNvSpPr>
            <p:nvPr/>
          </p:nvSpPr>
          <p:spPr bwMode="auto">
            <a:xfrm>
              <a:off x="8158163" y="4260850"/>
              <a:ext cx="20518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1400</a:t>
              </a:r>
              <a:endParaRPr lang="en-US" altLang="en-US" sz="2400">
                <a:solidFill>
                  <a:srgbClr val="0000CC"/>
                </a:solidFill>
                <a:latin typeface="Times New Roman" panose="02020603050405020304" pitchFamily="18" charset="0"/>
              </a:endParaRPr>
            </a:p>
          </p:txBody>
        </p:sp>
        <p:sp>
          <p:nvSpPr>
            <p:cNvPr id="58606" name="Line 139"/>
            <p:cNvSpPr>
              <a:spLocks noChangeShapeType="1"/>
            </p:cNvSpPr>
            <p:nvPr/>
          </p:nvSpPr>
          <p:spPr bwMode="auto">
            <a:xfrm>
              <a:off x="8478838" y="4203700"/>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7" name="Line 140"/>
            <p:cNvSpPr>
              <a:spLocks noChangeShapeType="1"/>
            </p:cNvSpPr>
            <p:nvPr/>
          </p:nvSpPr>
          <p:spPr bwMode="auto">
            <a:xfrm>
              <a:off x="8675688" y="4203700"/>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8" name="Line 141"/>
            <p:cNvSpPr>
              <a:spLocks noChangeShapeType="1"/>
            </p:cNvSpPr>
            <p:nvPr/>
          </p:nvSpPr>
          <p:spPr bwMode="auto">
            <a:xfrm flipV="1">
              <a:off x="5067300" y="2911475"/>
              <a:ext cx="1587" cy="12922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09" name="Line 142"/>
            <p:cNvSpPr>
              <a:spLocks noChangeShapeType="1"/>
            </p:cNvSpPr>
            <p:nvPr/>
          </p:nvSpPr>
          <p:spPr bwMode="auto">
            <a:xfrm flipH="1">
              <a:off x="5037138" y="41973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0" name="Line 143"/>
            <p:cNvSpPr>
              <a:spLocks noChangeShapeType="1"/>
            </p:cNvSpPr>
            <p:nvPr/>
          </p:nvSpPr>
          <p:spPr bwMode="auto">
            <a:xfrm flipH="1">
              <a:off x="5005388" y="41449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1" name="Rectangle 144"/>
            <p:cNvSpPr>
              <a:spLocks noChangeArrowheads="1"/>
            </p:cNvSpPr>
            <p:nvPr/>
          </p:nvSpPr>
          <p:spPr bwMode="auto">
            <a:xfrm>
              <a:off x="4913313" y="4087813"/>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0</a:t>
              </a:r>
              <a:endParaRPr lang="en-US" altLang="en-US" sz="2400">
                <a:solidFill>
                  <a:srgbClr val="0000CC"/>
                </a:solidFill>
                <a:latin typeface="Times New Roman" panose="02020603050405020304" pitchFamily="18" charset="0"/>
              </a:endParaRPr>
            </a:p>
          </p:txBody>
        </p:sp>
        <p:sp>
          <p:nvSpPr>
            <p:cNvPr id="58612" name="Line 145"/>
            <p:cNvSpPr>
              <a:spLocks noChangeShapeType="1"/>
            </p:cNvSpPr>
            <p:nvPr/>
          </p:nvSpPr>
          <p:spPr bwMode="auto">
            <a:xfrm flipH="1">
              <a:off x="5037138" y="409257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3" name="Line 146"/>
            <p:cNvSpPr>
              <a:spLocks noChangeShapeType="1"/>
            </p:cNvSpPr>
            <p:nvPr/>
          </p:nvSpPr>
          <p:spPr bwMode="auto">
            <a:xfrm flipH="1">
              <a:off x="5037138" y="40433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4" name="Line 147"/>
            <p:cNvSpPr>
              <a:spLocks noChangeShapeType="1"/>
            </p:cNvSpPr>
            <p:nvPr/>
          </p:nvSpPr>
          <p:spPr bwMode="auto">
            <a:xfrm flipH="1">
              <a:off x="5037138" y="399097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5" name="Line 148"/>
            <p:cNvSpPr>
              <a:spLocks noChangeShapeType="1"/>
            </p:cNvSpPr>
            <p:nvPr/>
          </p:nvSpPr>
          <p:spPr bwMode="auto">
            <a:xfrm flipH="1">
              <a:off x="5037138" y="39385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6" name="Line 149"/>
            <p:cNvSpPr>
              <a:spLocks noChangeShapeType="1"/>
            </p:cNvSpPr>
            <p:nvPr/>
          </p:nvSpPr>
          <p:spPr bwMode="auto">
            <a:xfrm flipH="1">
              <a:off x="5005388" y="388937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7" name="Line 150"/>
            <p:cNvSpPr>
              <a:spLocks noChangeShapeType="1"/>
            </p:cNvSpPr>
            <p:nvPr/>
          </p:nvSpPr>
          <p:spPr bwMode="auto">
            <a:xfrm flipH="1">
              <a:off x="5037138" y="38369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8" name="Line 151"/>
            <p:cNvSpPr>
              <a:spLocks noChangeShapeType="1"/>
            </p:cNvSpPr>
            <p:nvPr/>
          </p:nvSpPr>
          <p:spPr bwMode="auto">
            <a:xfrm flipH="1">
              <a:off x="5037138" y="37846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19" name="Line 152"/>
            <p:cNvSpPr>
              <a:spLocks noChangeShapeType="1"/>
            </p:cNvSpPr>
            <p:nvPr/>
          </p:nvSpPr>
          <p:spPr bwMode="auto">
            <a:xfrm flipH="1">
              <a:off x="5037138" y="37353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0" name="Line 153"/>
            <p:cNvSpPr>
              <a:spLocks noChangeShapeType="1"/>
            </p:cNvSpPr>
            <p:nvPr/>
          </p:nvSpPr>
          <p:spPr bwMode="auto">
            <a:xfrm flipH="1">
              <a:off x="5037138" y="36830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1" name="Line 154"/>
            <p:cNvSpPr>
              <a:spLocks noChangeShapeType="1"/>
            </p:cNvSpPr>
            <p:nvPr/>
          </p:nvSpPr>
          <p:spPr bwMode="auto">
            <a:xfrm flipH="1">
              <a:off x="5005388" y="363061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2" name="Rectangle 155"/>
            <p:cNvSpPr>
              <a:spLocks noChangeArrowheads="1"/>
            </p:cNvSpPr>
            <p:nvPr/>
          </p:nvSpPr>
          <p:spPr bwMode="auto">
            <a:xfrm>
              <a:off x="4770438" y="3575050"/>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1E5</a:t>
              </a:r>
              <a:endParaRPr lang="en-US" altLang="en-US" sz="2400">
                <a:solidFill>
                  <a:srgbClr val="0000CC"/>
                </a:solidFill>
                <a:latin typeface="Times New Roman" panose="02020603050405020304" pitchFamily="18" charset="0"/>
              </a:endParaRPr>
            </a:p>
          </p:txBody>
        </p:sp>
        <p:sp>
          <p:nvSpPr>
            <p:cNvPr id="58623" name="Line 156"/>
            <p:cNvSpPr>
              <a:spLocks noChangeShapeType="1"/>
            </p:cNvSpPr>
            <p:nvPr/>
          </p:nvSpPr>
          <p:spPr bwMode="auto">
            <a:xfrm flipH="1">
              <a:off x="5037138" y="35814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4" name="Line 157"/>
            <p:cNvSpPr>
              <a:spLocks noChangeShapeType="1"/>
            </p:cNvSpPr>
            <p:nvPr/>
          </p:nvSpPr>
          <p:spPr bwMode="auto">
            <a:xfrm flipH="1">
              <a:off x="5037138" y="352901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5" name="Line 158"/>
            <p:cNvSpPr>
              <a:spLocks noChangeShapeType="1"/>
            </p:cNvSpPr>
            <p:nvPr/>
          </p:nvSpPr>
          <p:spPr bwMode="auto">
            <a:xfrm flipH="1">
              <a:off x="5037138" y="347821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6" name="Line 159"/>
            <p:cNvSpPr>
              <a:spLocks noChangeShapeType="1"/>
            </p:cNvSpPr>
            <p:nvPr/>
          </p:nvSpPr>
          <p:spPr bwMode="auto">
            <a:xfrm flipH="1">
              <a:off x="5037138" y="342741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7" name="Line 160"/>
            <p:cNvSpPr>
              <a:spLocks noChangeShapeType="1"/>
            </p:cNvSpPr>
            <p:nvPr/>
          </p:nvSpPr>
          <p:spPr bwMode="auto">
            <a:xfrm flipH="1">
              <a:off x="5005388" y="33750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8" name="Line 161"/>
            <p:cNvSpPr>
              <a:spLocks noChangeShapeType="1"/>
            </p:cNvSpPr>
            <p:nvPr/>
          </p:nvSpPr>
          <p:spPr bwMode="auto">
            <a:xfrm flipH="1">
              <a:off x="5037138" y="332422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29" name="Line 162"/>
            <p:cNvSpPr>
              <a:spLocks noChangeShapeType="1"/>
            </p:cNvSpPr>
            <p:nvPr/>
          </p:nvSpPr>
          <p:spPr bwMode="auto">
            <a:xfrm flipH="1">
              <a:off x="5037138" y="327342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30" name="Line 163"/>
            <p:cNvSpPr>
              <a:spLocks noChangeShapeType="1"/>
            </p:cNvSpPr>
            <p:nvPr/>
          </p:nvSpPr>
          <p:spPr bwMode="auto">
            <a:xfrm flipH="1">
              <a:off x="5037138" y="32210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31" name="Line 164"/>
            <p:cNvSpPr>
              <a:spLocks noChangeShapeType="1"/>
            </p:cNvSpPr>
            <p:nvPr/>
          </p:nvSpPr>
          <p:spPr bwMode="auto">
            <a:xfrm flipH="1">
              <a:off x="5037138" y="31702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32" name="Line 165"/>
            <p:cNvSpPr>
              <a:spLocks noChangeShapeType="1"/>
            </p:cNvSpPr>
            <p:nvPr/>
          </p:nvSpPr>
          <p:spPr bwMode="auto">
            <a:xfrm flipH="1">
              <a:off x="5005388" y="3119438"/>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33" name="Rectangle 166"/>
            <p:cNvSpPr>
              <a:spLocks noChangeArrowheads="1"/>
            </p:cNvSpPr>
            <p:nvPr/>
          </p:nvSpPr>
          <p:spPr bwMode="auto">
            <a:xfrm>
              <a:off x="4770438" y="3078163"/>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2E5</a:t>
              </a:r>
              <a:endParaRPr lang="en-US" altLang="en-US" sz="2400">
                <a:solidFill>
                  <a:srgbClr val="0000CC"/>
                </a:solidFill>
                <a:latin typeface="Times New Roman" panose="02020603050405020304" pitchFamily="18" charset="0"/>
              </a:endParaRPr>
            </a:p>
          </p:txBody>
        </p:sp>
        <p:sp>
          <p:nvSpPr>
            <p:cNvPr id="58634" name="Line 167"/>
            <p:cNvSpPr>
              <a:spLocks noChangeShapeType="1"/>
            </p:cNvSpPr>
            <p:nvPr/>
          </p:nvSpPr>
          <p:spPr bwMode="auto">
            <a:xfrm flipH="1">
              <a:off x="5037138" y="30670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35" name="Freeform 171"/>
            <p:cNvSpPr/>
            <p:nvPr/>
          </p:nvSpPr>
          <p:spPr bwMode="auto">
            <a:xfrm>
              <a:off x="5238750" y="3070225"/>
              <a:ext cx="2952750" cy="1074738"/>
            </a:xfrm>
            <a:custGeom>
              <a:avLst/>
              <a:gdLst>
                <a:gd name="T0" fmla="*/ 2147483647 w 1860"/>
                <a:gd name="T1" fmla="*/ 2147483647 h 1354"/>
                <a:gd name="T2" fmla="*/ 2147483647 w 1860"/>
                <a:gd name="T3" fmla="*/ 2147483647 h 1354"/>
                <a:gd name="T4" fmla="*/ 2147483647 w 1860"/>
                <a:gd name="T5" fmla="*/ 2147483647 h 1354"/>
                <a:gd name="T6" fmla="*/ 2147483647 w 1860"/>
                <a:gd name="T7" fmla="*/ 2147483647 h 1354"/>
                <a:gd name="T8" fmla="*/ 2147483647 w 1860"/>
                <a:gd name="T9" fmla="*/ 2147483647 h 1354"/>
                <a:gd name="T10" fmla="*/ 2147483647 w 1860"/>
                <a:gd name="T11" fmla="*/ 2147483647 h 1354"/>
                <a:gd name="T12" fmla="*/ 2147483647 w 1860"/>
                <a:gd name="T13" fmla="*/ 2147483647 h 1354"/>
                <a:gd name="T14" fmla="*/ 2147483647 w 1860"/>
                <a:gd name="T15" fmla="*/ 2147483647 h 1354"/>
                <a:gd name="T16" fmla="*/ 2147483647 w 1860"/>
                <a:gd name="T17" fmla="*/ 2147483647 h 1354"/>
                <a:gd name="T18" fmla="*/ 2147483647 w 1860"/>
                <a:gd name="T19" fmla="*/ 2147483647 h 1354"/>
                <a:gd name="T20" fmla="*/ 2147483647 w 1860"/>
                <a:gd name="T21" fmla="*/ 2147483647 h 1354"/>
                <a:gd name="T22" fmla="*/ 2147483647 w 1860"/>
                <a:gd name="T23" fmla="*/ 2147483647 h 1354"/>
                <a:gd name="T24" fmla="*/ 2147483647 w 1860"/>
                <a:gd name="T25" fmla="*/ 2147483647 h 1354"/>
                <a:gd name="T26" fmla="*/ 2147483647 w 1860"/>
                <a:gd name="T27" fmla="*/ 2147483647 h 1354"/>
                <a:gd name="T28" fmla="*/ 2147483647 w 1860"/>
                <a:gd name="T29" fmla="*/ 2147483647 h 1354"/>
                <a:gd name="T30" fmla="*/ 2147483647 w 1860"/>
                <a:gd name="T31" fmla="*/ 2147483647 h 1354"/>
                <a:gd name="T32" fmla="*/ 2147483647 w 1860"/>
                <a:gd name="T33" fmla="*/ 2147483647 h 1354"/>
                <a:gd name="T34" fmla="*/ 2147483647 w 1860"/>
                <a:gd name="T35" fmla="*/ 2147483647 h 1354"/>
                <a:gd name="T36" fmla="*/ 2147483647 w 1860"/>
                <a:gd name="T37" fmla="*/ 2147483647 h 1354"/>
                <a:gd name="T38" fmla="*/ 2147483647 w 1860"/>
                <a:gd name="T39" fmla="*/ 2147483647 h 1354"/>
                <a:gd name="T40" fmla="*/ 2147483647 w 1860"/>
                <a:gd name="T41" fmla="*/ 2147483647 h 1354"/>
                <a:gd name="T42" fmla="*/ 2147483647 w 1860"/>
                <a:gd name="T43" fmla="*/ 2147483647 h 1354"/>
                <a:gd name="T44" fmla="*/ 2147483647 w 1860"/>
                <a:gd name="T45" fmla="*/ 2147483647 h 1354"/>
                <a:gd name="T46" fmla="*/ 2147483647 w 1860"/>
                <a:gd name="T47" fmla="*/ 2147483647 h 1354"/>
                <a:gd name="T48" fmla="*/ 2147483647 w 1860"/>
                <a:gd name="T49" fmla="*/ 2147483647 h 1354"/>
                <a:gd name="T50" fmla="*/ 2147483647 w 1860"/>
                <a:gd name="T51" fmla="*/ 2147483647 h 1354"/>
                <a:gd name="T52" fmla="*/ 2147483647 w 1860"/>
                <a:gd name="T53" fmla="*/ 2147483647 h 1354"/>
                <a:gd name="T54" fmla="*/ 2147483647 w 1860"/>
                <a:gd name="T55" fmla="*/ 2147483647 h 1354"/>
                <a:gd name="T56" fmla="*/ 2147483647 w 1860"/>
                <a:gd name="T57" fmla="*/ 2147483647 h 1354"/>
                <a:gd name="T58" fmla="*/ 2147483647 w 1860"/>
                <a:gd name="T59" fmla="*/ 2147483647 h 1354"/>
                <a:gd name="T60" fmla="*/ 2147483647 w 1860"/>
                <a:gd name="T61" fmla="*/ 2147483647 h 1354"/>
                <a:gd name="T62" fmla="*/ 2147483647 w 1860"/>
                <a:gd name="T63" fmla="*/ 2147483647 h 1354"/>
                <a:gd name="T64" fmla="*/ 2147483647 w 1860"/>
                <a:gd name="T65" fmla="*/ 2147483647 h 1354"/>
                <a:gd name="T66" fmla="*/ 2147483647 w 1860"/>
                <a:gd name="T67" fmla="*/ 2147483647 h 1354"/>
                <a:gd name="T68" fmla="*/ 2147483647 w 1860"/>
                <a:gd name="T69" fmla="*/ 2147483647 h 1354"/>
                <a:gd name="T70" fmla="*/ 2147483647 w 1860"/>
                <a:gd name="T71" fmla="*/ 2147483647 h 1354"/>
                <a:gd name="T72" fmla="*/ 2147483647 w 1860"/>
                <a:gd name="T73" fmla="*/ 2147483647 h 1354"/>
                <a:gd name="T74" fmla="*/ 2147483647 w 1860"/>
                <a:gd name="T75" fmla="*/ 2147483647 h 1354"/>
                <a:gd name="T76" fmla="*/ 2147483647 w 1860"/>
                <a:gd name="T77" fmla="*/ 2147483647 h 1354"/>
                <a:gd name="T78" fmla="*/ 2147483647 w 1860"/>
                <a:gd name="T79" fmla="*/ 2147483647 h 1354"/>
                <a:gd name="T80" fmla="*/ 2147483647 w 1860"/>
                <a:gd name="T81" fmla="*/ 2147483647 h 1354"/>
                <a:gd name="T82" fmla="*/ 2147483647 w 1860"/>
                <a:gd name="T83" fmla="*/ 2147483647 h 1354"/>
                <a:gd name="T84" fmla="*/ 2147483647 w 1860"/>
                <a:gd name="T85" fmla="*/ 2147483647 h 1354"/>
                <a:gd name="T86" fmla="*/ 2147483647 w 1860"/>
                <a:gd name="T87" fmla="*/ 2147483647 h 1354"/>
                <a:gd name="T88" fmla="*/ 2147483647 w 1860"/>
                <a:gd name="T89" fmla="*/ 2147483647 h 1354"/>
                <a:gd name="T90" fmla="*/ 2147483647 w 1860"/>
                <a:gd name="T91" fmla="*/ 2147483647 h 1354"/>
                <a:gd name="T92" fmla="*/ 2147483647 w 1860"/>
                <a:gd name="T93" fmla="*/ 2147483647 h 1354"/>
                <a:gd name="T94" fmla="*/ 2147483647 w 1860"/>
                <a:gd name="T95" fmla="*/ 2147483647 h 1354"/>
                <a:gd name="T96" fmla="*/ 2147483647 w 1860"/>
                <a:gd name="T97" fmla="*/ 2147483647 h 1354"/>
                <a:gd name="T98" fmla="*/ 2147483647 w 1860"/>
                <a:gd name="T99" fmla="*/ 2147483647 h 1354"/>
                <a:gd name="T100" fmla="*/ 2147483647 w 1860"/>
                <a:gd name="T101" fmla="*/ 2147483647 h 1354"/>
                <a:gd name="T102" fmla="*/ 2147483647 w 1860"/>
                <a:gd name="T103" fmla="*/ 2147483647 h 1354"/>
                <a:gd name="T104" fmla="*/ 2147483647 w 1860"/>
                <a:gd name="T105" fmla="*/ 2147483647 h 1354"/>
                <a:gd name="T106" fmla="*/ 2147483647 w 1860"/>
                <a:gd name="T107" fmla="*/ 2147483647 h 1354"/>
                <a:gd name="T108" fmla="*/ 2147483647 w 1860"/>
                <a:gd name="T109" fmla="*/ 2147483647 h 1354"/>
                <a:gd name="T110" fmla="*/ 2147483647 w 1860"/>
                <a:gd name="T111" fmla="*/ 2147483647 h 1354"/>
                <a:gd name="T112" fmla="*/ 2147483647 w 1860"/>
                <a:gd name="T113" fmla="*/ 2147483647 h 1354"/>
                <a:gd name="T114" fmla="*/ 2147483647 w 1860"/>
                <a:gd name="T115" fmla="*/ 2147483647 h 1354"/>
                <a:gd name="T116" fmla="*/ 2147483647 w 1860"/>
                <a:gd name="T117" fmla="*/ 2147483647 h 1354"/>
                <a:gd name="T118" fmla="*/ 2147483647 w 1860"/>
                <a:gd name="T119" fmla="*/ 2147483647 h 1354"/>
                <a:gd name="T120" fmla="*/ 2147483647 w 1860"/>
                <a:gd name="T121" fmla="*/ 2147483647 h 1354"/>
                <a:gd name="T122" fmla="*/ 2147483647 w 1860"/>
                <a:gd name="T123" fmla="*/ 2147483647 h 135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60"/>
                <a:gd name="T187" fmla="*/ 0 h 1354"/>
                <a:gd name="T188" fmla="*/ 1860 w 1860"/>
                <a:gd name="T189" fmla="*/ 1354 h 135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60" h="1354">
                  <a:moveTo>
                    <a:pt x="0" y="1354"/>
                  </a:moveTo>
                  <a:lnTo>
                    <a:pt x="0" y="1315"/>
                  </a:lnTo>
                  <a:lnTo>
                    <a:pt x="0" y="1312"/>
                  </a:lnTo>
                  <a:lnTo>
                    <a:pt x="1" y="1308"/>
                  </a:lnTo>
                  <a:lnTo>
                    <a:pt x="1" y="1312"/>
                  </a:lnTo>
                  <a:lnTo>
                    <a:pt x="1" y="1321"/>
                  </a:lnTo>
                  <a:lnTo>
                    <a:pt x="1" y="1327"/>
                  </a:lnTo>
                  <a:lnTo>
                    <a:pt x="2" y="1331"/>
                  </a:lnTo>
                  <a:lnTo>
                    <a:pt x="2" y="1335"/>
                  </a:lnTo>
                  <a:lnTo>
                    <a:pt x="2" y="1340"/>
                  </a:lnTo>
                  <a:lnTo>
                    <a:pt x="2" y="1346"/>
                  </a:lnTo>
                  <a:lnTo>
                    <a:pt x="3" y="1346"/>
                  </a:lnTo>
                  <a:lnTo>
                    <a:pt x="3" y="1354"/>
                  </a:lnTo>
                  <a:lnTo>
                    <a:pt x="69" y="1354"/>
                  </a:lnTo>
                  <a:lnTo>
                    <a:pt x="69" y="1262"/>
                  </a:lnTo>
                  <a:lnTo>
                    <a:pt x="69" y="1233"/>
                  </a:lnTo>
                  <a:lnTo>
                    <a:pt x="69" y="1191"/>
                  </a:lnTo>
                  <a:lnTo>
                    <a:pt x="70" y="1164"/>
                  </a:lnTo>
                  <a:lnTo>
                    <a:pt x="70" y="1175"/>
                  </a:lnTo>
                  <a:lnTo>
                    <a:pt x="70" y="1221"/>
                  </a:lnTo>
                  <a:lnTo>
                    <a:pt x="70" y="1273"/>
                  </a:lnTo>
                  <a:lnTo>
                    <a:pt x="71" y="1306"/>
                  </a:lnTo>
                  <a:lnTo>
                    <a:pt x="71" y="1319"/>
                  </a:lnTo>
                  <a:lnTo>
                    <a:pt x="71" y="1354"/>
                  </a:lnTo>
                  <a:lnTo>
                    <a:pt x="140" y="1354"/>
                  </a:lnTo>
                  <a:lnTo>
                    <a:pt x="140" y="1331"/>
                  </a:lnTo>
                  <a:lnTo>
                    <a:pt x="141" y="1331"/>
                  </a:lnTo>
                  <a:lnTo>
                    <a:pt x="141" y="1323"/>
                  </a:lnTo>
                  <a:lnTo>
                    <a:pt x="141" y="1306"/>
                  </a:lnTo>
                  <a:lnTo>
                    <a:pt x="141" y="1277"/>
                  </a:lnTo>
                  <a:lnTo>
                    <a:pt x="142" y="1239"/>
                  </a:lnTo>
                  <a:lnTo>
                    <a:pt x="142" y="1196"/>
                  </a:lnTo>
                  <a:lnTo>
                    <a:pt x="142" y="1169"/>
                  </a:lnTo>
                  <a:lnTo>
                    <a:pt x="142" y="1166"/>
                  </a:lnTo>
                  <a:lnTo>
                    <a:pt x="143" y="1162"/>
                  </a:lnTo>
                  <a:lnTo>
                    <a:pt x="143" y="1121"/>
                  </a:lnTo>
                  <a:lnTo>
                    <a:pt x="143" y="1029"/>
                  </a:lnTo>
                  <a:lnTo>
                    <a:pt x="143" y="893"/>
                  </a:lnTo>
                  <a:lnTo>
                    <a:pt x="144" y="758"/>
                  </a:lnTo>
                  <a:lnTo>
                    <a:pt x="144" y="705"/>
                  </a:lnTo>
                  <a:lnTo>
                    <a:pt x="144" y="768"/>
                  </a:lnTo>
                  <a:lnTo>
                    <a:pt x="144" y="916"/>
                  </a:lnTo>
                  <a:lnTo>
                    <a:pt x="144" y="1064"/>
                  </a:lnTo>
                  <a:lnTo>
                    <a:pt x="145" y="1175"/>
                  </a:lnTo>
                  <a:lnTo>
                    <a:pt x="145" y="1246"/>
                  </a:lnTo>
                  <a:lnTo>
                    <a:pt x="145" y="1287"/>
                  </a:lnTo>
                  <a:lnTo>
                    <a:pt x="145" y="1296"/>
                  </a:lnTo>
                  <a:lnTo>
                    <a:pt x="146" y="1354"/>
                  </a:lnTo>
                  <a:lnTo>
                    <a:pt x="221" y="1354"/>
                  </a:lnTo>
                  <a:lnTo>
                    <a:pt x="221" y="1329"/>
                  </a:lnTo>
                  <a:lnTo>
                    <a:pt x="222" y="1325"/>
                  </a:lnTo>
                  <a:lnTo>
                    <a:pt x="222" y="1315"/>
                  </a:lnTo>
                  <a:lnTo>
                    <a:pt x="222" y="1310"/>
                  </a:lnTo>
                  <a:lnTo>
                    <a:pt x="222" y="1306"/>
                  </a:lnTo>
                  <a:lnTo>
                    <a:pt x="223" y="1300"/>
                  </a:lnTo>
                  <a:lnTo>
                    <a:pt x="223" y="1292"/>
                  </a:lnTo>
                  <a:lnTo>
                    <a:pt x="223" y="1287"/>
                  </a:lnTo>
                  <a:lnTo>
                    <a:pt x="223" y="1271"/>
                  </a:lnTo>
                  <a:lnTo>
                    <a:pt x="224" y="1235"/>
                  </a:lnTo>
                  <a:lnTo>
                    <a:pt x="224" y="1160"/>
                  </a:lnTo>
                  <a:lnTo>
                    <a:pt x="224" y="1029"/>
                  </a:lnTo>
                  <a:lnTo>
                    <a:pt x="224" y="854"/>
                  </a:lnTo>
                  <a:lnTo>
                    <a:pt x="225" y="670"/>
                  </a:lnTo>
                  <a:lnTo>
                    <a:pt x="225" y="536"/>
                  </a:lnTo>
                  <a:lnTo>
                    <a:pt x="225" y="486"/>
                  </a:lnTo>
                  <a:lnTo>
                    <a:pt x="225" y="539"/>
                  </a:lnTo>
                  <a:lnTo>
                    <a:pt x="225" y="657"/>
                  </a:lnTo>
                  <a:lnTo>
                    <a:pt x="226" y="795"/>
                  </a:lnTo>
                  <a:lnTo>
                    <a:pt x="226" y="903"/>
                  </a:lnTo>
                  <a:lnTo>
                    <a:pt x="226" y="983"/>
                  </a:lnTo>
                  <a:lnTo>
                    <a:pt x="226" y="1041"/>
                  </a:lnTo>
                  <a:lnTo>
                    <a:pt x="227" y="1079"/>
                  </a:lnTo>
                  <a:lnTo>
                    <a:pt x="227" y="1102"/>
                  </a:lnTo>
                  <a:lnTo>
                    <a:pt x="227" y="1106"/>
                  </a:lnTo>
                  <a:lnTo>
                    <a:pt x="227" y="1102"/>
                  </a:lnTo>
                  <a:lnTo>
                    <a:pt x="229" y="1120"/>
                  </a:lnTo>
                  <a:lnTo>
                    <a:pt x="229" y="1173"/>
                  </a:lnTo>
                  <a:lnTo>
                    <a:pt x="229" y="1237"/>
                  </a:lnTo>
                  <a:lnTo>
                    <a:pt x="229" y="1277"/>
                  </a:lnTo>
                  <a:lnTo>
                    <a:pt x="230" y="1291"/>
                  </a:lnTo>
                  <a:lnTo>
                    <a:pt x="230" y="1354"/>
                  </a:lnTo>
                  <a:lnTo>
                    <a:pt x="313" y="1354"/>
                  </a:lnTo>
                  <a:lnTo>
                    <a:pt x="314" y="624"/>
                  </a:lnTo>
                  <a:lnTo>
                    <a:pt x="314" y="597"/>
                  </a:lnTo>
                  <a:lnTo>
                    <a:pt x="314" y="470"/>
                  </a:lnTo>
                  <a:lnTo>
                    <a:pt x="314" y="284"/>
                  </a:lnTo>
                  <a:lnTo>
                    <a:pt x="315" y="142"/>
                  </a:lnTo>
                  <a:lnTo>
                    <a:pt x="315" y="96"/>
                  </a:lnTo>
                  <a:lnTo>
                    <a:pt x="315" y="159"/>
                  </a:lnTo>
                  <a:lnTo>
                    <a:pt x="315" y="319"/>
                  </a:lnTo>
                  <a:lnTo>
                    <a:pt x="315" y="553"/>
                  </a:lnTo>
                  <a:lnTo>
                    <a:pt x="316" y="810"/>
                  </a:lnTo>
                  <a:lnTo>
                    <a:pt x="316" y="1031"/>
                  </a:lnTo>
                  <a:lnTo>
                    <a:pt x="316" y="1164"/>
                  </a:lnTo>
                  <a:lnTo>
                    <a:pt x="316" y="1219"/>
                  </a:lnTo>
                  <a:lnTo>
                    <a:pt x="317" y="1235"/>
                  </a:lnTo>
                  <a:lnTo>
                    <a:pt x="317" y="1244"/>
                  </a:lnTo>
                  <a:lnTo>
                    <a:pt x="317" y="1264"/>
                  </a:lnTo>
                  <a:lnTo>
                    <a:pt x="317" y="1279"/>
                  </a:lnTo>
                  <a:lnTo>
                    <a:pt x="318" y="1287"/>
                  </a:lnTo>
                  <a:lnTo>
                    <a:pt x="318" y="1289"/>
                  </a:lnTo>
                  <a:lnTo>
                    <a:pt x="318" y="1296"/>
                  </a:lnTo>
                  <a:lnTo>
                    <a:pt x="318" y="1306"/>
                  </a:lnTo>
                  <a:lnTo>
                    <a:pt x="320" y="1312"/>
                  </a:lnTo>
                  <a:lnTo>
                    <a:pt x="320" y="1354"/>
                  </a:lnTo>
                  <a:lnTo>
                    <a:pt x="412" y="1354"/>
                  </a:lnTo>
                  <a:lnTo>
                    <a:pt x="413" y="1179"/>
                  </a:lnTo>
                  <a:lnTo>
                    <a:pt x="413" y="1171"/>
                  </a:lnTo>
                  <a:lnTo>
                    <a:pt x="413" y="1100"/>
                  </a:lnTo>
                  <a:lnTo>
                    <a:pt x="413" y="945"/>
                  </a:lnTo>
                  <a:lnTo>
                    <a:pt x="414" y="722"/>
                  </a:lnTo>
                  <a:lnTo>
                    <a:pt x="414" y="488"/>
                  </a:lnTo>
                  <a:lnTo>
                    <a:pt x="414" y="286"/>
                  </a:lnTo>
                  <a:lnTo>
                    <a:pt x="414" y="144"/>
                  </a:lnTo>
                  <a:lnTo>
                    <a:pt x="414" y="103"/>
                  </a:lnTo>
                  <a:lnTo>
                    <a:pt x="415" y="175"/>
                  </a:lnTo>
                  <a:lnTo>
                    <a:pt x="415" y="359"/>
                  </a:lnTo>
                  <a:lnTo>
                    <a:pt x="415" y="616"/>
                  </a:lnTo>
                  <a:lnTo>
                    <a:pt x="415" y="889"/>
                  </a:lnTo>
                  <a:lnTo>
                    <a:pt x="416" y="1104"/>
                  </a:lnTo>
                  <a:lnTo>
                    <a:pt x="416" y="1235"/>
                  </a:lnTo>
                  <a:lnTo>
                    <a:pt x="416" y="1283"/>
                  </a:lnTo>
                  <a:lnTo>
                    <a:pt x="416" y="1292"/>
                  </a:lnTo>
                  <a:lnTo>
                    <a:pt x="416" y="1354"/>
                  </a:lnTo>
                  <a:lnTo>
                    <a:pt x="523" y="1354"/>
                  </a:lnTo>
                  <a:lnTo>
                    <a:pt x="523" y="1325"/>
                  </a:lnTo>
                  <a:lnTo>
                    <a:pt x="523" y="1310"/>
                  </a:lnTo>
                  <a:lnTo>
                    <a:pt x="523" y="1258"/>
                  </a:lnTo>
                  <a:lnTo>
                    <a:pt x="523" y="1141"/>
                  </a:lnTo>
                  <a:lnTo>
                    <a:pt x="524" y="943"/>
                  </a:lnTo>
                  <a:lnTo>
                    <a:pt x="524" y="676"/>
                  </a:lnTo>
                  <a:lnTo>
                    <a:pt x="524" y="384"/>
                  </a:lnTo>
                  <a:lnTo>
                    <a:pt x="524" y="134"/>
                  </a:lnTo>
                  <a:lnTo>
                    <a:pt x="525" y="0"/>
                  </a:lnTo>
                  <a:lnTo>
                    <a:pt x="525" y="27"/>
                  </a:lnTo>
                  <a:lnTo>
                    <a:pt x="525" y="219"/>
                  </a:lnTo>
                  <a:lnTo>
                    <a:pt x="525" y="505"/>
                  </a:lnTo>
                  <a:lnTo>
                    <a:pt x="525" y="789"/>
                  </a:lnTo>
                  <a:lnTo>
                    <a:pt x="526" y="1004"/>
                  </a:lnTo>
                  <a:lnTo>
                    <a:pt x="526" y="1145"/>
                  </a:lnTo>
                  <a:lnTo>
                    <a:pt x="526" y="1233"/>
                  </a:lnTo>
                  <a:lnTo>
                    <a:pt x="526" y="1291"/>
                  </a:lnTo>
                  <a:lnTo>
                    <a:pt x="527" y="1315"/>
                  </a:lnTo>
                  <a:lnTo>
                    <a:pt x="527" y="1354"/>
                  </a:lnTo>
                  <a:lnTo>
                    <a:pt x="644" y="1354"/>
                  </a:lnTo>
                  <a:lnTo>
                    <a:pt x="644" y="1344"/>
                  </a:lnTo>
                  <a:lnTo>
                    <a:pt x="645" y="1344"/>
                  </a:lnTo>
                  <a:lnTo>
                    <a:pt x="645" y="1337"/>
                  </a:lnTo>
                  <a:lnTo>
                    <a:pt x="645" y="1317"/>
                  </a:lnTo>
                  <a:lnTo>
                    <a:pt x="645" y="1281"/>
                  </a:lnTo>
                  <a:lnTo>
                    <a:pt x="646" y="1210"/>
                  </a:lnTo>
                  <a:lnTo>
                    <a:pt x="646" y="1073"/>
                  </a:lnTo>
                  <a:lnTo>
                    <a:pt x="646" y="835"/>
                  </a:lnTo>
                  <a:lnTo>
                    <a:pt x="646" y="518"/>
                  </a:lnTo>
                  <a:lnTo>
                    <a:pt x="647" y="221"/>
                  </a:lnTo>
                  <a:lnTo>
                    <a:pt x="647" y="84"/>
                  </a:lnTo>
                  <a:lnTo>
                    <a:pt x="647" y="142"/>
                  </a:lnTo>
                  <a:lnTo>
                    <a:pt x="647" y="324"/>
                  </a:lnTo>
                  <a:lnTo>
                    <a:pt x="649" y="526"/>
                  </a:lnTo>
                  <a:lnTo>
                    <a:pt x="649" y="730"/>
                  </a:lnTo>
                  <a:lnTo>
                    <a:pt x="649" y="924"/>
                  </a:lnTo>
                  <a:lnTo>
                    <a:pt x="649" y="1097"/>
                  </a:lnTo>
                  <a:lnTo>
                    <a:pt x="649" y="1194"/>
                  </a:lnTo>
                  <a:lnTo>
                    <a:pt x="650" y="1219"/>
                  </a:lnTo>
                  <a:lnTo>
                    <a:pt x="650" y="1354"/>
                  </a:lnTo>
                  <a:lnTo>
                    <a:pt x="781" y="1354"/>
                  </a:lnTo>
                  <a:lnTo>
                    <a:pt x="781" y="1352"/>
                  </a:lnTo>
                  <a:lnTo>
                    <a:pt x="782" y="1352"/>
                  </a:lnTo>
                  <a:lnTo>
                    <a:pt x="782" y="1350"/>
                  </a:lnTo>
                  <a:lnTo>
                    <a:pt x="782" y="1348"/>
                  </a:lnTo>
                  <a:lnTo>
                    <a:pt x="783" y="1348"/>
                  </a:lnTo>
                  <a:lnTo>
                    <a:pt x="783" y="1346"/>
                  </a:lnTo>
                  <a:lnTo>
                    <a:pt x="783" y="1342"/>
                  </a:lnTo>
                  <a:lnTo>
                    <a:pt x="784" y="1337"/>
                  </a:lnTo>
                  <a:lnTo>
                    <a:pt x="784" y="1325"/>
                  </a:lnTo>
                  <a:lnTo>
                    <a:pt x="784" y="1306"/>
                  </a:lnTo>
                  <a:lnTo>
                    <a:pt x="784" y="1267"/>
                  </a:lnTo>
                  <a:lnTo>
                    <a:pt x="785" y="1185"/>
                  </a:lnTo>
                  <a:lnTo>
                    <a:pt x="785" y="1072"/>
                  </a:lnTo>
                  <a:lnTo>
                    <a:pt x="785" y="952"/>
                  </a:lnTo>
                  <a:lnTo>
                    <a:pt x="785" y="835"/>
                  </a:lnTo>
                  <a:lnTo>
                    <a:pt x="786" y="710"/>
                  </a:lnTo>
                  <a:lnTo>
                    <a:pt x="786" y="588"/>
                  </a:lnTo>
                  <a:lnTo>
                    <a:pt x="786" y="522"/>
                  </a:lnTo>
                  <a:lnTo>
                    <a:pt x="786" y="555"/>
                  </a:lnTo>
                  <a:lnTo>
                    <a:pt x="786" y="691"/>
                  </a:lnTo>
                  <a:lnTo>
                    <a:pt x="787" y="887"/>
                  </a:lnTo>
                  <a:lnTo>
                    <a:pt x="787" y="1085"/>
                  </a:lnTo>
                  <a:lnTo>
                    <a:pt x="787" y="1223"/>
                  </a:lnTo>
                  <a:lnTo>
                    <a:pt x="787" y="1292"/>
                  </a:lnTo>
                  <a:lnTo>
                    <a:pt x="788" y="1312"/>
                  </a:lnTo>
                  <a:lnTo>
                    <a:pt x="788" y="1354"/>
                  </a:lnTo>
                  <a:lnTo>
                    <a:pt x="941" y="1354"/>
                  </a:lnTo>
                  <a:lnTo>
                    <a:pt x="941" y="1346"/>
                  </a:lnTo>
                  <a:lnTo>
                    <a:pt x="941" y="1337"/>
                  </a:lnTo>
                  <a:lnTo>
                    <a:pt x="942" y="1310"/>
                  </a:lnTo>
                  <a:lnTo>
                    <a:pt x="942" y="1262"/>
                  </a:lnTo>
                  <a:lnTo>
                    <a:pt x="942" y="1198"/>
                  </a:lnTo>
                  <a:lnTo>
                    <a:pt x="942" y="1137"/>
                  </a:lnTo>
                  <a:lnTo>
                    <a:pt x="943" y="1060"/>
                  </a:lnTo>
                  <a:lnTo>
                    <a:pt x="943" y="966"/>
                  </a:lnTo>
                  <a:lnTo>
                    <a:pt x="943" y="876"/>
                  </a:lnTo>
                  <a:lnTo>
                    <a:pt x="943" y="843"/>
                  </a:lnTo>
                  <a:lnTo>
                    <a:pt x="944" y="889"/>
                  </a:lnTo>
                  <a:lnTo>
                    <a:pt x="944" y="979"/>
                  </a:lnTo>
                  <a:lnTo>
                    <a:pt x="944" y="1068"/>
                  </a:lnTo>
                  <a:lnTo>
                    <a:pt x="944" y="1143"/>
                  </a:lnTo>
                  <a:lnTo>
                    <a:pt x="944" y="1208"/>
                  </a:lnTo>
                  <a:lnTo>
                    <a:pt x="945" y="1264"/>
                  </a:lnTo>
                  <a:lnTo>
                    <a:pt x="945" y="1308"/>
                  </a:lnTo>
                  <a:lnTo>
                    <a:pt x="945" y="1335"/>
                  </a:lnTo>
                  <a:lnTo>
                    <a:pt x="945" y="1348"/>
                  </a:lnTo>
                  <a:lnTo>
                    <a:pt x="946" y="1348"/>
                  </a:lnTo>
                  <a:lnTo>
                    <a:pt x="946" y="1354"/>
                  </a:lnTo>
                  <a:lnTo>
                    <a:pt x="1120" y="1354"/>
                  </a:lnTo>
                  <a:lnTo>
                    <a:pt x="1120" y="1337"/>
                  </a:lnTo>
                  <a:lnTo>
                    <a:pt x="1120" y="1323"/>
                  </a:lnTo>
                  <a:lnTo>
                    <a:pt x="1120" y="1304"/>
                  </a:lnTo>
                  <a:lnTo>
                    <a:pt x="1121" y="1273"/>
                  </a:lnTo>
                  <a:lnTo>
                    <a:pt x="1121" y="1221"/>
                  </a:lnTo>
                  <a:lnTo>
                    <a:pt x="1121" y="1152"/>
                  </a:lnTo>
                  <a:lnTo>
                    <a:pt x="1121" y="1085"/>
                  </a:lnTo>
                  <a:lnTo>
                    <a:pt x="1123" y="1043"/>
                  </a:lnTo>
                  <a:lnTo>
                    <a:pt x="1123" y="1047"/>
                  </a:lnTo>
                  <a:lnTo>
                    <a:pt x="1123" y="1083"/>
                  </a:lnTo>
                  <a:lnTo>
                    <a:pt x="1123" y="1131"/>
                  </a:lnTo>
                  <a:lnTo>
                    <a:pt x="1124" y="1179"/>
                  </a:lnTo>
                  <a:lnTo>
                    <a:pt x="1124" y="1219"/>
                  </a:lnTo>
                  <a:lnTo>
                    <a:pt x="1124" y="1256"/>
                  </a:lnTo>
                  <a:lnTo>
                    <a:pt x="1124" y="1287"/>
                  </a:lnTo>
                  <a:lnTo>
                    <a:pt x="1124" y="1317"/>
                  </a:lnTo>
                  <a:lnTo>
                    <a:pt x="1125" y="1339"/>
                  </a:lnTo>
                  <a:lnTo>
                    <a:pt x="1125" y="1350"/>
                  </a:lnTo>
                  <a:lnTo>
                    <a:pt x="1125" y="1352"/>
                  </a:lnTo>
                  <a:lnTo>
                    <a:pt x="1125" y="1354"/>
                  </a:lnTo>
                  <a:lnTo>
                    <a:pt x="1126" y="1354"/>
                  </a:lnTo>
                  <a:lnTo>
                    <a:pt x="1327" y="1354"/>
                  </a:lnTo>
                  <a:lnTo>
                    <a:pt x="1327" y="1352"/>
                  </a:lnTo>
                  <a:lnTo>
                    <a:pt x="1328" y="1346"/>
                  </a:lnTo>
                  <a:lnTo>
                    <a:pt x="1328" y="1340"/>
                  </a:lnTo>
                  <a:lnTo>
                    <a:pt x="1328" y="1333"/>
                  </a:lnTo>
                  <a:lnTo>
                    <a:pt x="1328" y="1317"/>
                  </a:lnTo>
                  <a:lnTo>
                    <a:pt x="1329" y="1292"/>
                  </a:lnTo>
                  <a:lnTo>
                    <a:pt x="1329" y="1260"/>
                  </a:lnTo>
                  <a:lnTo>
                    <a:pt x="1329" y="1229"/>
                  </a:lnTo>
                  <a:lnTo>
                    <a:pt x="1329" y="1202"/>
                  </a:lnTo>
                  <a:lnTo>
                    <a:pt x="1329" y="1191"/>
                  </a:lnTo>
                  <a:lnTo>
                    <a:pt x="1330" y="1200"/>
                  </a:lnTo>
                  <a:lnTo>
                    <a:pt x="1330" y="1229"/>
                  </a:lnTo>
                  <a:lnTo>
                    <a:pt x="1330" y="1262"/>
                  </a:lnTo>
                  <a:lnTo>
                    <a:pt x="1330" y="1289"/>
                  </a:lnTo>
                  <a:lnTo>
                    <a:pt x="1331" y="1310"/>
                  </a:lnTo>
                  <a:lnTo>
                    <a:pt x="1331" y="1325"/>
                  </a:lnTo>
                  <a:lnTo>
                    <a:pt x="1331" y="1337"/>
                  </a:lnTo>
                  <a:lnTo>
                    <a:pt x="1331" y="1344"/>
                  </a:lnTo>
                  <a:lnTo>
                    <a:pt x="1332" y="1350"/>
                  </a:lnTo>
                  <a:lnTo>
                    <a:pt x="1332" y="1352"/>
                  </a:lnTo>
                  <a:lnTo>
                    <a:pt x="1332" y="1350"/>
                  </a:lnTo>
                  <a:lnTo>
                    <a:pt x="1332" y="1354"/>
                  </a:lnTo>
                  <a:lnTo>
                    <a:pt x="1568" y="1354"/>
                  </a:lnTo>
                  <a:lnTo>
                    <a:pt x="1568" y="1350"/>
                  </a:lnTo>
                  <a:lnTo>
                    <a:pt x="1569" y="1348"/>
                  </a:lnTo>
                  <a:lnTo>
                    <a:pt x="1569" y="1346"/>
                  </a:lnTo>
                  <a:lnTo>
                    <a:pt x="1569" y="1344"/>
                  </a:lnTo>
                  <a:lnTo>
                    <a:pt x="1569" y="1342"/>
                  </a:lnTo>
                  <a:lnTo>
                    <a:pt x="1570" y="1333"/>
                  </a:lnTo>
                  <a:lnTo>
                    <a:pt x="1570" y="1319"/>
                  </a:lnTo>
                  <a:lnTo>
                    <a:pt x="1570" y="1306"/>
                  </a:lnTo>
                  <a:lnTo>
                    <a:pt x="1570" y="1291"/>
                  </a:lnTo>
                  <a:lnTo>
                    <a:pt x="1571" y="1275"/>
                  </a:lnTo>
                  <a:lnTo>
                    <a:pt x="1571" y="1269"/>
                  </a:lnTo>
                  <a:lnTo>
                    <a:pt x="1571" y="1273"/>
                  </a:lnTo>
                  <a:lnTo>
                    <a:pt x="1571" y="1287"/>
                  </a:lnTo>
                  <a:lnTo>
                    <a:pt x="1572" y="1306"/>
                  </a:lnTo>
                  <a:lnTo>
                    <a:pt x="1572" y="1321"/>
                  </a:lnTo>
                  <a:lnTo>
                    <a:pt x="1572" y="1333"/>
                  </a:lnTo>
                  <a:lnTo>
                    <a:pt x="1572" y="1339"/>
                  </a:lnTo>
                  <a:lnTo>
                    <a:pt x="1572" y="1340"/>
                  </a:lnTo>
                  <a:lnTo>
                    <a:pt x="1573" y="1344"/>
                  </a:lnTo>
                  <a:lnTo>
                    <a:pt x="1573" y="1348"/>
                  </a:lnTo>
                  <a:lnTo>
                    <a:pt x="1573" y="1352"/>
                  </a:lnTo>
                  <a:lnTo>
                    <a:pt x="1574" y="1352"/>
                  </a:lnTo>
                  <a:lnTo>
                    <a:pt x="1574" y="1354"/>
                  </a:lnTo>
                  <a:lnTo>
                    <a:pt x="1855" y="1354"/>
                  </a:lnTo>
                  <a:lnTo>
                    <a:pt x="1855" y="1348"/>
                  </a:lnTo>
                  <a:lnTo>
                    <a:pt x="1855" y="1342"/>
                  </a:lnTo>
                  <a:lnTo>
                    <a:pt x="1855" y="1333"/>
                  </a:lnTo>
                  <a:lnTo>
                    <a:pt x="1856" y="1321"/>
                  </a:lnTo>
                  <a:lnTo>
                    <a:pt x="1856" y="1314"/>
                  </a:lnTo>
                  <a:lnTo>
                    <a:pt x="1856" y="1308"/>
                  </a:lnTo>
                  <a:lnTo>
                    <a:pt x="1856" y="1306"/>
                  </a:lnTo>
                  <a:lnTo>
                    <a:pt x="1857" y="1308"/>
                  </a:lnTo>
                  <a:lnTo>
                    <a:pt x="1857" y="1314"/>
                  </a:lnTo>
                  <a:lnTo>
                    <a:pt x="1857" y="1323"/>
                  </a:lnTo>
                  <a:lnTo>
                    <a:pt x="1857" y="1335"/>
                  </a:lnTo>
                  <a:lnTo>
                    <a:pt x="1858" y="1344"/>
                  </a:lnTo>
                  <a:lnTo>
                    <a:pt x="1858" y="1350"/>
                  </a:lnTo>
                  <a:lnTo>
                    <a:pt x="1858" y="1352"/>
                  </a:lnTo>
                  <a:lnTo>
                    <a:pt x="1859" y="1352"/>
                  </a:lnTo>
                  <a:lnTo>
                    <a:pt x="1859" y="1354"/>
                  </a:lnTo>
                  <a:lnTo>
                    <a:pt x="1859" y="1352"/>
                  </a:lnTo>
                  <a:lnTo>
                    <a:pt x="1859" y="1350"/>
                  </a:lnTo>
                  <a:lnTo>
                    <a:pt x="1859" y="1348"/>
                  </a:lnTo>
                  <a:lnTo>
                    <a:pt x="1860" y="1350"/>
                  </a:lnTo>
                  <a:lnTo>
                    <a:pt x="1860" y="1352"/>
                  </a:lnTo>
                  <a:lnTo>
                    <a:pt x="1860" y="1354"/>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636" name="Rectangle 172"/>
            <p:cNvSpPr>
              <a:spLocks noChangeArrowheads="1"/>
            </p:cNvSpPr>
            <p:nvPr/>
          </p:nvSpPr>
          <p:spPr bwMode="auto">
            <a:xfrm>
              <a:off x="5500688" y="3289300"/>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21</a:t>
              </a:r>
              <a:endParaRPr lang="en-US" altLang="en-US" sz="1200">
                <a:solidFill>
                  <a:srgbClr val="0000CC"/>
                </a:solidFill>
                <a:latin typeface="Times New Roman" panose="02020603050405020304" pitchFamily="18" charset="0"/>
              </a:endParaRPr>
            </a:p>
          </p:txBody>
        </p:sp>
        <p:sp>
          <p:nvSpPr>
            <p:cNvPr id="58637" name="Rectangle 173"/>
            <p:cNvSpPr>
              <a:spLocks noChangeArrowheads="1"/>
            </p:cNvSpPr>
            <p:nvPr/>
          </p:nvSpPr>
          <p:spPr bwMode="auto">
            <a:xfrm>
              <a:off x="5649913" y="2982913"/>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20</a:t>
              </a:r>
              <a:endParaRPr lang="en-US" altLang="en-US" sz="1200">
                <a:solidFill>
                  <a:srgbClr val="0000CC"/>
                </a:solidFill>
                <a:latin typeface="Times New Roman" panose="02020603050405020304" pitchFamily="18" charset="0"/>
              </a:endParaRPr>
            </a:p>
          </p:txBody>
        </p:sp>
        <p:sp>
          <p:nvSpPr>
            <p:cNvPr id="58638" name="Rectangle 174"/>
            <p:cNvSpPr>
              <a:spLocks noChangeArrowheads="1"/>
            </p:cNvSpPr>
            <p:nvPr/>
          </p:nvSpPr>
          <p:spPr bwMode="auto">
            <a:xfrm>
              <a:off x="6073775" y="2938463"/>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18</a:t>
              </a:r>
              <a:endParaRPr lang="en-US" altLang="en-US" sz="1200">
                <a:solidFill>
                  <a:srgbClr val="0000CC"/>
                </a:solidFill>
                <a:latin typeface="Times New Roman" panose="02020603050405020304" pitchFamily="18" charset="0"/>
              </a:endParaRPr>
            </a:p>
          </p:txBody>
        </p:sp>
        <p:sp>
          <p:nvSpPr>
            <p:cNvPr id="58639" name="Rectangle 175"/>
            <p:cNvSpPr>
              <a:spLocks noChangeArrowheads="1"/>
            </p:cNvSpPr>
            <p:nvPr/>
          </p:nvSpPr>
          <p:spPr bwMode="auto">
            <a:xfrm>
              <a:off x="6437313" y="3333750"/>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16</a:t>
              </a:r>
              <a:endParaRPr lang="en-US" altLang="en-US" sz="1200">
                <a:solidFill>
                  <a:srgbClr val="0000CC"/>
                </a:solidFill>
                <a:latin typeface="Times New Roman" panose="02020603050405020304" pitchFamily="18" charset="0"/>
              </a:endParaRPr>
            </a:p>
          </p:txBody>
        </p:sp>
        <p:sp>
          <p:nvSpPr>
            <p:cNvPr id="58640" name="Rectangle 176"/>
            <p:cNvSpPr>
              <a:spLocks noChangeArrowheads="1"/>
            </p:cNvSpPr>
            <p:nvPr/>
          </p:nvSpPr>
          <p:spPr bwMode="auto">
            <a:xfrm>
              <a:off x="6659563" y="3571875"/>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15</a:t>
              </a:r>
              <a:endParaRPr lang="en-US" altLang="en-US" sz="1200">
                <a:solidFill>
                  <a:srgbClr val="0000CC"/>
                </a:solidFill>
                <a:latin typeface="Times New Roman" panose="02020603050405020304" pitchFamily="18" charset="0"/>
              </a:endParaRPr>
            </a:p>
          </p:txBody>
        </p:sp>
        <p:sp>
          <p:nvSpPr>
            <p:cNvPr id="58641" name="Rectangle 177"/>
            <p:cNvSpPr>
              <a:spLocks noChangeArrowheads="1"/>
            </p:cNvSpPr>
            <p:nvPr/>
          </p:nvSpPr>
          <p:spPr bwMode="auto">
            <a:xfrm>
              <a:off x="7270750" y="3832225"/>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13</a:t>
              </a:r>
              <a:endParaRPr lang="en-US" altLang="en-US" sz="1200">
                <a:solidFill>
                  <a:srgbClr val="0000CC"/>
                </a:solidFill>
                <a:latin typeface="Times New Roman" panose="02020603050405020304" pitchFamily="18" charset="0"/>
              </a:endParaRPr>
            </a:p>
          </p:txBody>
        </p:sp>
        <p:sp>
          <p:nvSpPr>
            <p:cNvPr id="58642" name="Line 178"/>
            <p:cNvSpPr>
              <a:spLocks noChangeShapeType="1"/>
            </p:cNvSpPr>
            <p:nvPr/>
          </p:nvSpPr>
          <p:spPr bwMode="auto">
            <a:xfrm>
              <a:off x="5067300" y="5665788"/>
              <a:ext cx="36195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3" name="Line 179"/>
            <p:cNvSpPr>
              <a:spLocks noChangeShapeType="1"/>
            </p:cNvSpPr>
            <p:nvPr/>
          </p:nvSpPr>
          <p:spPr bwMode="auto">
            <a:xfrm>
              <a:off x="5118100" y="5665788"/>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4" name="Rectangle 180"/>
            <p:cNvSpPr>
              <a:spLocks noChangeArrowheads="1"/>
            </p:cNvSpPr>
            <p:nvPr/>
          </p:nvSpPr>
          <p:spPr bwMode="auto">
            <a:xfrm>
              <a:off x="5027613" y="5722938"/>
              <a:ext cx="2356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600</a:t>
              </a:r>
              <a:endParaRPr lang="en-US" altLang="en-US" sz="1200">
                <a:solidFill>
                  <a:srgbClr val="0000CC"/>
                </a:solidFill>
                <a:latin typeface="Times New Roman" panose="02020603050405020304" pitchFamily="18" charset="0"/>
              </a:endParaRPr>
            </a:p>
          </p:txBody>
        </p:sp>
        <p:sp>
          <p:nvSpPr>
            <p:cNvPr id="58645" name="Line 181"/>
            <p:cNvSpPr>
              <a:spLocks noChangeShapeType="1"/>
            </p:cNvSpPr>
            <p:nvPr/>
          </p:nvSpPr>
          <p:spPr bwMode="auto">
            <a:xfrm>
              <a:off x="531495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6" name="Line 182"/>
            <p:cNvSpPr>
              <a:spLocks noChangeShapeType="1"/>
            </p:cNvSpPr>
            <p:nvPr/>
          </p:nvSpPr>
          <p:spPr bwMode="auto">
            <a:xfrm>
              <a:off x="551180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7" name="Line 183"/>
            <p:cNvSpPr>
              <a:spLocks noChangeShapeType="1"/>
            </p:cNvSpPr>
            <p:nvPr/>
          </p:nvSpPr>
          <p:spPr bwMode="auto">
            <a:xfrm>
              <a:off x="571023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8" name="Line 184"/>
            <p:cNvSpPr>
              <a:spLocks noChangeShapeType="1"/>
            </p:cNvSpPr>
            <p:nvPr/>
          </p:nvSpPr>
          <p:spPr bwMode="auto">
            <a:xfrm>
              <a:off x="5907088" y="5665788"/>
              <a:ext cx="3175"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49" name="Rectangle 185"/>
            <p:cNvSpPr>
              <a:spLocks noChangeArrowheads="1"/>
            </p:cNvSpPr>
            <p:nvPr/>
          </p:nvSpPr>
          <p:spPr bwMode="auto">
            <a:xfrm>
              <a:off x="5815013" y="5722938"/>
              <a:ext cx="2356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800</a:t>
              </a:r>
              <a:endParaRPr lang="en-US" altLang="en-US" sz="1200">
                <a:solidFill>
                  <a:srgbClr val="0000CC"/>
                </a:solidFill>
                <a:latin typeface="Times New Roman" panose="02020603050405020304" pitchFamily="18" charset="0"/>
              </a:endParaRPr>
            </a:p>
          </p:txBody>
        </p:sp>
        <p:sp>
          <p:nvSpPr>
            <p:cNvPr id="58650" name="Line 186"/>
            <p:cNvSpPr>
              <a:spLocks noChangeShapeType="1"/>
            </p:cNvSpPr>
            <p:nvPr/>
          </p:nvSpPr>
          <p:spPr bwMode="auto">
            <a:xfrm>
              <a:off x="6107113" y="5665788"/>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1" name="Line 187"/>
            <p:cNvSpPr>
              <a:spLocks noChangeShapeType="1"/>
            </p:cNvSpPr>
            <p:nvPr/>
          </p:nvSpPr>
          <p:spPr bwMode="auto">
            <a:xfrm>
              <a:off x="630396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2" name="Line 188"/>
            <p:cNvSpPr>
              <a:spLocks noChangeShapeType="1"/>
            </p:cNvSpPr>
            <p:nvPr/>
          </p:nvSpPr>
          <p:spPr bwMode="auto">
            <a:xfrm>
              <a:off x="650240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3" name="Line 189"/>
            <p:cNvSpPr>
              <a:spLocks noChangeShapeType="1"/>
            </p:cNvSpPr>
            <p:nvPr/>
          </p:nvSpPr>
          <p:spPr bwMode="auto">
            <a:xfrm>
              <a:off x="6697663" y="5665788"/>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4" name="Rectangle 190"/>
            <p:cNvSpPr>
              <a:spLocks noChangeArrowheads="1"/>
            </p:cNvSpPr>
            <p:nvPr/>
          </p:nvSpPr>
          <p:spPr bwMode="auto">
            <a:xfrm>
              <a:off x="6573838" y="572293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1000</a:t>
              </a:r>
              <a:endParaRPr lang="en-US" altLang="en-US" sz="1200">
                <a:solidFill>
                  <a:srgbClr val="0000CC"/>
                </a:solidFill>
                <a:latin typeface="Times New Roman" panose="02020603050405020304" pitchFamily="18" charset="0"/>
              </a:endParaRPr>
            </a:p>
          </p:txBody>
        </p:sp>
        <p:sp>
          <p:nvSpPr>
            <p:cNvPr id="58655" name="Line 191"/>
            <p:cNvSpPr>
              <a:spLocks noChangeShapeType="1"/>
            </p:cNvSpPr>
            <p:nvPr/>
          </p:nvSpPr>
          <p:spPr bwMode="auto">
            <a:xfrm>
              <a:off x="689610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6" name="Line 192"/>
            <p:cNvSpPr>
              <a:spLocks noChangeShapeType="1"/>
            </p:cNvSpPr>
            <p:nvPr/>
          </p:nvSpPr>
          <p:spPr bwMode="auto">
            <a:xfrm>
              <a:off x="709453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7" name="Line 193"/>
            <p:cNvSpPr>
              <a:spLocks noChangeShapeType="1"/>
            </p:cNvSpPr>
            <p:nvPr/>
          </p:nvSpPr>
          <p:spPr bwMode="auto">
            <a:xfrm>
              <a:off x="729138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8" name="Line 194"/>
            <p:cNvSpPr>
              <a:spLocks noChangeShapeType="1"/>
            </p:cNvSpPr>
            <p:nvPr/>
          </p:nvSpPr>
          <p:spPr bwMode="auto">
            <a:xfrm>
              <a:off x="7491413" y="5665788"/>
              <a:ext cx="0"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59" name="Rectangle 195"/>
            <p:cNvSpPr>
              <a:spLocks noChangeArrowheads="1"/>
            </p:cNvSpPr>
            <p:nvPr/>
          </p:nvSpPr>
          <p:spPr bwMode="auto">
            <a:xfrm>
              <a:off x="7364413" y="572293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1200</a:t>
              </a:r>
              <a:endParaRPr lang="en-US" altLang="en-US" sz="1200">
                <a:solidFill>
                  <a:srgbClr val="0000CC"/>
                </a:solidFill>
                <a:latin typeface="Times New Roman" panose="02020603050405020304" pitchFamily="18" charset="0"/>
              </a:endParaRPr>
            </a:p>
          </p:txBody>
        </p:sp>
        <p:sp>
          <p:nvSpPr>
            <p:cNvPr id="58660" name="Line 196"/>
            <p:cNvSpPr>
              <a:spLocks noChangeShapeType="1"/>
            </p:cNvSpPr>
            <p:nvPr/>
          </p:nvSpPr>
          <p:spPr bwMode="auto">
            <a:xfrm>
              <a:off x="768826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1" name="Line 197"/>
            <p:cNvSpPr>
              <a:spLocks noChangeShapeType="1"/>
            </p:cNvSpPr>
            <p:nvPr/>
          </p:nvSpPr>
          <p:spPr bwMode="auto">
            <a:xfrm>
              <a:off x="788511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2" name="Line 198"/>
            <p:cNvSpPr>
              <a:spLocks noChangeShapeType="1"/>
            </p:cNvSpPr>
            <p:nvPr/>
          </p:nvSpPr>
          <p:spPr bwMode="auto">
            <a:xfrm>
              <a:off x="808196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3" name="Line 199"/>
            <p:cNvSpPr>
              <a:spLocks noChangeShapeType="1"/>
            </p:cNvSpPr>
            <p:nvPr/>
          </p:nvSpPr>
          <p:spPr bwMode="auto">
            <a:xfrm>
              <a:off x="8280400" y="5665788"/>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4" name="Rectangle 200"/>
            <p:cNvSpPr>
              <a:spLocks noChangeArrowheads="1"/>
            </p:cNvSpPr>
            <p:nvPr/>
          </p:nvSpPr>
          <p:spPr bwMode="auto">
            <a:xfrm>
              <a:off x="8158163" y="572293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1400</a:t>
              </a:r>
              <a:endParaRPr lang="en-US" altLang="en-US" sz="1200">
                <a:solidFill>
                  <a:srgbClr val="0000CC"/>
                </a:solidFill>
                <a:latin typeface="Times New Roman" panose="02020603050405020304" pitchFamily="18" charset="0"/>
              </a:endParaRPr>
            </a:p>
          </p:txBody>
        </p:sp>
        <p:sp>
          <p:nvSpPr>
            <p:cNvPr id="58665" name="Line 201"/>
            <p:cNvSpPr>
              <a:spLocks noChangeShapeType="1"/>
            </p:cNvSpPr>
            <p:nvPr/>
          </p:nvSpPr>
          <p:spPr bwMode="auto">
            <a:xfrm>
              <a:off x="847883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6" name="Line 202"/>
            <p:cNvSpPr>
              <a:spLocks noChangeShapeType="1"/>
            </p:cNvSpPr>
            <p:nvPr/>
          </p:nvSpPr>
          <p:spPr bwMode="auto">
            <a:xfrm>
              <a:off x="867568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7" name="Line 203"/>
            <p:cNvSpPr>
              <a:spLocks noChangeShapeType="1"/>
            </p:cNvSpPr>
            <p:nvPr/>
          </p:nvSpPr>
          <p:spPr bwMode="auto">
            <a:xfrm flipV="1">
              <a:off x="5067300" y="4373563"/>
              <a:ext cx="1587" cy="12922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8" name="Line 204"/>
            <p:cNvSpPr>
              <a:spLocks noChangeShapeType="1"/>
            </p:cNvSpPr>
            <p:nvPr/>
          </p:nvSpPr>
          <p:spPr bwMode="auto">
            <a:xfrm flipH="1">
              <a:off x="5037138" y="56594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69" name="Line 205"/>
            <p:cNvSpPr>
              <a:spLocks noChangeShapeType="1"/>
            </p:cNvSpPr>
            <p:nvPr/>
          </p:nvSpPr>
          <p:spPr bwMode="auto">
            <a:xfrm flipH="1">
              <a:off x="5005388" y="56070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0" name="Rectangle 206"/>
            <p:cNvSpPr>
              <a:spLocks noChangeArrowheads="1"/>
            </p:cNvSpPr>
            <p:nvPr/>
          </p:nvSpPr>
          <p:spPr bwMode="auto">
            <a:xfrm>
              <a:off x="4913313" y="5549900"/>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0</a:t>
              </a:r>
              <a:endParaRPr lang="en-US" altLang="en-US" sz="2400">
                <a:solidFill>
                  <a:srgbClr val="0000CC"/>
                </a:solidFill>
                <a:latin typeface="Times New Roman" panose="02020603050405020304" pitchFamily="18" charset="0"/>
              </a:endParaRPr>
            </a:p>
          </p:txBody>
        </p:sp>
        <p:sp>
          <p:nvSpPr>
            <p:cNvPr id="58671" name="Line 207"/>
            <p:cNvSpPr>
              <a:spLocks noChangeShapeType="1"/>
            </p:cNvSpPr>
            <p:nvPr/>
          </p:nvSpPr>
          <p:spPr bwMode="auto">
            <a:xfrm flipH="1">
              <a:off x="5037138" y="55546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2" name="Line 208"/>
            <p:cNvSpPr>
              <a:spLocks noChangeShapeType="1"/>
            </p:cNvSpPr>
            <p:nvPr/>
          </p:nvSpPr>
          <p:spPr bwMode="auto">
            <a:xfrm flipH="1">
              <a:off x="5037138" y="55054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3" name="Line 209"/>
            <p:cNvSpPr>
              <a:spLocks noChangeShapeType="1"/>
            </p:cNvSpPr>
            <p:nvPr/>
          </p:nvSpPr>
          <p:spPr bwMode="auto">
            <a:xfrm flipH="1">
              <a:off x="5037138" y="54530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4" name="Line 210"/>
            <p:cNvSpPr>
              <a:spLocks noChangeShapeType="1"/>
            </p:cNvSpPr>
            <p:nvPr/>
          </p:nvSpPr>
          <p:spPr bwMode="auto">
            <a:xfrm flipH="1">
              <a:off x="5037138" y="540067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5" name="Line 211"/>
            <p:cNvSpPr>
              <a:spLocks noChangeShapeType="1"/>
            </p:cNvSpPr>
            <p:nvPr/>
          </p:nvSpPr>
          <p:spPr bwMode="auto">
            <a:xfrm flipH="1">
              <a:off x="5005388" y="53514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6" name="Line 212"/>
            <p:cNvSpPr>
              <a:spLocks noChangeShapeType="1"/>
            </p:cNvSpPr>
            <p:nvPr/>
          </p:nvSpPr>
          <p:spPr bwMode="auto">
            <a:xfrm flipH="1">
              <a:off x="5037138" y="529907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7" name="Line 213"/>
            <p:cNvSpPr>
              <a:spLocks noChangeShapeType="1"/>
            </p:cNvSpPr>
            <p:nvPr/>
          </p:nvSpPr>
          <p:spPr bwMode="auto">
            <a:xfrm flipH="1">
              <a:off x="5037138" y="52466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8" name="Line 214"/>
            <p:cNvSpPr>
              <a:spLocks noChangeShapeType="1"/>
            </p:cNvSpPr>
            <p:nvPr/>
          </p:nvSpPr>
          <p:spPr bwMode="auto">
            <a:xfrm flipH="1">
              <a:off x="5037138" y="519747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79" name="Line 215"/>
            <p:cNvSpPr>
              <a:spLocks noChangeShapeType="1"/>
            </p:cNvSpPr>
            <p:nvPr/>
          </p:nvSpPr>
          <p:spPr bwMode="auto">
            <a:xfrm flipH="1">
              <a:off x="5037138" y="51450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0" name="Line 216"/>
            <p:cNvSpPr>
              <a:spLocks noChangeShapeType="1"/>
            </p:cNvSpPr>
            <p:nvPr/>
          </p:nvSpPr>
          <p:spPr bwMode="auto">
            <a:xfrm flipH="1">
              <a:off x="5005388" y="509270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1" name="Rectangle 217"/>
            <p:cNvSpPr>
              <a:spLocks noChangeArrowheads="1"/>
            </p:cNvSpPr>
            <p:nvPr/>
          </p:nvSpPr>
          <p:spPr bwMode="auto">
            <a:xfrm>
              <a:off x="4745038" y="5037138"/>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1E5</a:t>
              </a:r>
              <a:endParaRPr lang="en-US" altLang="en-US" sz="2400">
                <a:solidFill>
                  <a:srgbClr val="0000CC"/>
                </a:solidFill>
                <a:latin typeface="Times New Roman" panose="02020603050405020304" pitchFamily="18" charset="0"/>
              </a:endParaRPr>
            </a:p>
          </p:txBody>
        </p:sp>
        <p:sp>
          <p:nvSpPr>
            <p:cNvPr id="58682" name="Line 218"/>
            <p:cNvSpPr>
              <a:spLocks noChangeShapeType="1"/>
            </p:cNvSpPr>
            <p:nvPr/>
          </p:nvSpPr>
          <p:spPr bwMode="auto">
            <a:xfrm flipH="1">
              <a:off x="5037138" y="504348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3" name="Line 219"/>
            <p:cNvSpPr>
              <a:spLocks noChangeShapeType="1"/>
            </p:cNvSpPr>
            <p:nvPr/>
          </p:nvSpPr>
          <p:spPr bwMode="auto">
            <a:xfrm flipH="1">
              <a:off x="5037138" y="49911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4" name="Line 220"/>
            <p:cNvSpPr>
              <a:spLocks noChangeShapeType="1"/>
            </p:cNvSpPr>
            <p:nvPr/>
          </p:nvSpPr>
          <p:spPr bwMode="auto">
            <a:xfrm flipH="1">
              <a:off x="5037138" y="49403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5" name="Line 221"/>
            <p:cNvSpPr>
              <a:spLocks noChangeShapeType="1"/>
            </p:cNvSpPr>
            <p:nvPr/>
          </p:nvSpPr>
          <p:spPr bwMode="auto">
            <a:xfrm flipH="1">
              <a:off x="5037138" y="488950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6" name="Line 222"/>
            <p:cNvSpPr>
              <a:spLocks noChangeShapeType="1"/>
            </p:cNvSpPr>
            <p:nvPr/>
          </p:nvSpPr>
          <p:spPr bwMode="auto">
            <a:xfrm flipH="1">
              <a:off x="5005388" y="483711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7" name="Line 223"/>
            <p:cNvSpPr>
              <a:spLocks noChangeShapeType="1"/>
            </p:cNvSpPr>
            <p:nvPr/>
          </p:nvSpPr>
          <p:spPr bwMode="auto">
            <a:xfrm flipH="1">
              <a:off x="5037138" y="478631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8" name="Line 224"/>
            <p:cNvSpPr>
              <a:spLocks noChangeShapeType="1"/>
            </p:cNvSpPr>
            <p:nvPr/>
          </p:nvSpPr>
          <p:spPr bwMode="auto">
            <a:xfrm flipH="1">
              <a:off x="5037138" y="473551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89" name="Line 225"/>
            <p:cNvSpPr>
              <a:spLocks noChangeShapeType="1"/>
            </p:cNvSpPr>
            <p:nvPr/>
          </p:nvSpPr>
          <p:spPr bwMode="auto">
            <a:xfrm flipH="1">
              <a:off x="5037138" y="468312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0" name="Line 226"/>
            <p:cNvSpPr>
              <a:spLocks noChangeShapeType="1"/>
            </p:cNvSpPr>
            <p:nvPr/>
          </p:nvSpPr>
          <p:spPr bwMode="auto">
            <a:xfrm flipH="1">
              <a:off x="5037138" y="4632325"/>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1" name="Line 227"/>
            <p:cNvSpPr>
              <a:spLocks noChangeShapeType="1"/>
            </p:cNvSpPr>
            <p:nvPr/>
          </p:nvSpPr>
          <p:spPr bwMode="auto">
            <a:xfrm flipH="1">
              <a:off x="5005388" y="45815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2" name="Rectangle 228"/>
            <p:cNvSpPr>
              <a:spLocks noChangeArrowheads="1"/>
            </p:cNvSpPr>
            <p:nvPr/>
          </p:nvSpPr>
          <p:spPr bwMode="auto">
            <a:xfrm>
              <a:off x="4741863" y="4540250"/>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2E5</a:t>
              </a:r>
              <a:endParaRPr lang="en-US" altLang="en-US" sz="2400">
                <a:solidFill>
                  <a:srgbClr val="0000CC"/>
                </a:solidFill>
                <a:latin typeface="Times New Roman" panose="02020603050405020304" pitchFamily="18" charset="0"/>
              </a:endParaRPr>
            </a:p>
          </p:txBody>
        </p:sp>
        <p:sp>
          <p:nvSpPr>
            <p:cNvPr id="58693" name="Line 229"/>
            <p:cNvSpPr>
              <a:spLocks noChangeShapeType="1"/>
            </p:cNvSpPr>
            <p:nvPr/>
          </p:nvSpPr>
          <p:spPr bwMode="auto">
            <a:xfrm flipH="1">
              <a:off x="5037138" y="45291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4" name="Line 230"/>
            <p:cNvSpPr>
              <a:spLocks noChangeShapeType="1"/>
            </p:cNvSpPr>
            <p:nvPr/>
          </p:nvSpPr>
          <p:spPr bwMode="auto">
            <a:xfrm flipH="1">
              <a:off x="5037138" y="44783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5" name="Line 231"/>
            <p:cNvSpPr>
              <a:spLocks noChangeShapeType="1"/>
            </p:cNvSpPr>
            <p:nvPr/>
          </p:nvSpPr>
          <p:spPr bwMode="auto">
            <a:xfrm flipH="1">
              <a:off x="5037138" y="4427538"/>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6" name="Line 232"/>
            <p:cNvSpPr>
              <a:spLocks noChangeShapeType="1"/>
            </p:cNvSpPr>
            <p:nvPr/>
          </p:nvSpPr>
          <p:spPr bwMode="auto">
            <a:xfrm flipH="1">
              <a:off x="5037138" y="43751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697" name="Freeform 233"/>
            <p:cNvSpPr/>
            <p:nvPr/>
          </p:nvSpPr>
          <p:spPr bwMode="auto">
            <a:xfrm>
              <a:off x="5732463" y="4430713"/>
              <a:ext cx="2730500" cy="1176338"/>
            </a:xfrm>
            <a:custGeom>
              <a:avLst/>
              <a:gdLst>
                <a:gd name="T0" fmla="*/ 2147483647 w 1719"/>
                <a:gd name="T1" fmla="*/ 2147483647 h 1481"/>
                <a:gd name="T2" fmla="*/ 2147483647 w 1719"/>
                <a:gd name="T3" fmla="*/ 2147483647 h 1481"/>
                <a:gd name="T4" fmla="*/ 2147483647 w 1719"/>
                <a:gd name="T5" fmla="*/ 2147483647 h 1481"/>
                <a:gd name="T6" fmla="*/ 2147483647 w 1719"/>
                <a:gd name="T7" fmla="*/ 2147483647 h 1481"/>
                <a:gd name="T8" fmla="*/ 2147483647 w 1719"/>
                <a:gd name="T9" fmla="*/ 2147483647 h 1481"/>
                <a:gd name="T10" fmla="*/ 2147483647 w 1719"/>
                <a:gd name="T11" fmla="*/ 2147483647 h 1481"/>
                <a:gd name="T12" fmla="*/ 2147483647 w 1719"/>
                <a:gd name="T13" fmla="*/ 2147483647 h 1481"/>
                <a:gd name="T14" fmla="*/ 2147483647 w 1719"/>
                <a:gd name="T15" fmla="*/ 2147483647 h 1481"/>
                <a:gd name="T16" fmla="*/ 2147483647 w 1719"/>
                <a:gd name="T17" fmla="*/ 0 h 1481"/>
                <a:gd name="T18" fmla="*/ 2147483647 w 1719"/>
                <a:gd name="T19" fmla="*/ 2147483647 h 1481"/>
                <a:gd name="T20" fmla="*/ 2147483647 w 1719"/>
                <a:gd name="T21" fmla="*/ 2147483647 h 1481"/>
                <a:gd name="T22" fmla="*/ 2147483647 w 1719"/>
                <a:gd name="T23" fmla="*/ 2147483647 h 1481"/>
                <a:gd name="T24" fmla="*/ 2147483647 w 1719"/>
                <a:gd name="T25" fmla="*/ 2147483647 h 1481"/>
                <a:gd name="T26" fmla="*/ 2147483647 w 1719"/>
                <a:gd name="T27" fmla="*/ 2147483647 h 1481"/>
                <a:gd name="T28" fmla="*/ 2147483647 w 1719"/>
                <a:gd name="T29" fmla="*/ 2147483647 h 1481"/>
                <a:gd name="T30" fmla="*/ 2147483647 w 1719"/>
                <a:gd name="T31" fmla="*/ 2147483647 h 1481"/>
                <a:gd name="T32" fmla="*/ 2147483647 w 1719"/>
                <a:gd name="T33" fmla="*/ 2147483647 h 1481"/>
                <a:gd name="T34" fmla="*/ 2147483647 w 1719"/>
                <a:gd name="T35" fmla="*/ 2147483647 h 1481"/>
                <a:gd name="T36" fmla="*/ 2147483647 w 1719"/>
                <a:gd name="T37" fmla="*/ 2147483647 h 1481"/>
                <a:gd name="T38" fmla="*/ 2147483647 w 1719"/>
                <a:gd name="T39" fmla="*/ 2147483647 h 1481"/>
                <a:gd name="T40" fmla="*/ 2147483647 w 1719"/>
                <a:gd name="T41" fmla="*/ 2147483647 h 1481"/>
                <a:gd name="T42" fmla="*/ 2147483647 w 1719"/>
                <a:gd name="T43" fmla="*/ 2147483647 h 1481"/>
                <a:gd name="T44" fmla="*/ 2147483647 w 1719"/>
                <a:gd name="T45" fmla="*/ 2147483647 h 1481"/>
                <a:gd name="T46" fmla="*/ 2147483647 w 1719"/>
                <a:gd name="T47" fmla="*/ 2147483647 h 1481"/>
                <a:gd name="T48" fmla="*/ 2147483647 w 1719"/>
                <a:gd name="T49" fmla="*/ 2147483647 h 1481"/>
                <a:gd name="T50" fmla="*/ 2147483647 w 1719"/>
                <a:gd name="T51" fmla="*/ 2147483647 h 1481"/>
                <a:gd name="T52" fmla="*/ 2147483647 w 1719"/>
                <a:gd name="T53" fmla="*/ 2147483647 h 1481"/>
                <a:gd name="T54" fmla="*/ 2147483647 w 1719"/>
                <a:gd name="T55" fmla="*/ 2147483647 h 1481"/>
                <a:gd name="T56" fmla="*/ 2147483647 w 1719"/>
                <a:gd name="T57" fmla="*/ 2147483647 h 1481"/>
                <a:gd name="T58" fmla="*/ 2147483647 w 1719"/>
                <a:gd name="T59" fmla="*/ 2147483647 h 1481"/>
                <a:gd name="T60" fmla="*/ 2147483647 w 1719"/>
                <a:gd name="T61" fmla="*/ 2147483647 h 1481"/>
                <a:gd name="T62" fmla="*/ 2147483647 w 1719"/>
                <a:gd name="T63" fmla="*/ 2147483647 h 1481"/>
                <a:gd name="T64" fmla="*/ 2147483647 w 1719"/>
                <a:gd name="T65" fmla="*/ 2147483647 h 1481"/>
                <a:gd name="T66" fmla="*/ 2147483647 w 1719"/>
                <a:gd name="T67" fmla="*/ 2147483647 h 1481"/>
                <a:gd name="T68" fmla="*/ 2147483647 w 1719"/>
                <a:gd name="T69" fmla="*/ 2147483647 h 1481"/>
                <a:gd name="T70" fmla="*/ 2147483647 w 1719"/>
                <a:gd name="T71" fmla="*/ 2147483647 h 1481"/>
                <a:gd name="T72" fmla="*/ 2147483647 w 1719"/>
                <a:gd name="T73" fmla="*/ 2147483647 h 1481"/>
                <a:gd name="T74" fmla="*/ 2147483647 w 1719"/>
                <a:gd name="T75" fmla="*/ 2147483647 h 1481"/>
                <a:gd name="T76" fmla="*/ 2147483647 w 1719"/>
                <a:gd name="T77" fmla="*/ 2147483647 h 1481"/>
                <a:gd name="T78" fmla="*/ 2147483647 w 1719"/>
                <a:gd name="T79" fmla="*/ 2147483647 h 1481"/>
                <a:gd name="T80" fmla="*/ 2147483647 w 1719"/>
                <a:gd name="T81" fmla="*/ 2147483647 h 1481"/>
                <a:gd name="T82" fmla="*/ 2147483647 w 1719"/>
                <a:gd name="T83" fmla="*/ 2147483647 h 1481"/>
                <a:gd name="T84" fmla="*/ 2147483647 w 1719"/>
                <a:gd name="T85" fmla="*/ 2147483647 h 1481"/>
                <a:gd name="T86" fmla="*/ 2147483647 w 1719"/>
                <a:gd name="T87" fmla="*/ 2147483647 h 1481"/>
                <a:gd name="T88" fmla="*/ 2147483647 w 1719"/>
                <a:gd name="T89" fmla="*/ 2147483647 h 1481"/>
                <a:gd name="T90" fmla="*/ 2147483647 w 1719"/>
                <a:gd name="T91" fmla="*/ 2147483647 h 1481"/>
                <a:gd name="T92" fmla="*/ 2147483647 w 1719"/>
                <a:gd name="T93" fmla="*/ 2147483647 h 1481"/>
                <a:gd name="T94" fmla="*/ 2147483647 w 1719"/>
                <a:gd name="T95" fmla="*/ 2147483647 h 1481"/>
                <a:gd name="T96" fmla="*/ 2147483647 w 1719"/>
                <a:gd name="T97" fmla="*/ 2147483647 h 1481"/>
                <a:gd name="T98" fmla="*/ 2147483647 w 1719"/>
                <a:gd name="T99" fmla="*/ 2147483647 h 1481"/>
                <a:gd name="T100" fmla="*/ 2147483647 w 1719"/>
                <a:gd name="T101" fmla="*/ 2147483647 h 14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19"/>
                <a:gd name="T154" fmla="*/ 0 h 1481"/>
                <a:gd name="T155" fmla="*/ 1719 w 1719"/>
                <a:gd name="T156" fmla="*/ 1481 h 14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19" h="1481">
                  <a:moveTo>
                    <a:pt x="0" y="1481"/>
                  </a:moveTo>
                  <a:lnTo>
                    <a:pt x="0" y="1418"/>
                  </a:lnTo>
                  <a:lnTo>
                    <a:pt x="0" y="1410"/>
                  </a:lnTo>
                  <a:lnTo>
                    <a:pt x="0" y="1377"/>
                  </a:lnTo>
                  <a:lnTo>
                    <a:pt x="1" y="1310"/>
                  </a:lnTo>
                  <a:lnTo>
                    <a:pt x="1" y="1210"/>
                  </a:lnTo>
                  <a:lnTo>
                    <a:pt x="1" y="1087"/>
                  </a:lnTo>
                  <a:lnTo>
                    <a:pt x="1" y="957"/>
                  </a:lnTo>
                  <a:lnTo>
                    <a:pt x="2" y="841"/>
                  </a:lnTo>
                  <a:lnTo>
                    <a:pt x="2" y="747"/>
                  </a:lnTo>
                  <a:lnTo>
                    <a:pt x="2" y="701"/>
                  </a:lnTo>
                  <a:lnTo>
                    <a:pt x="2" y="715"/>
                  </a:lnTo>
                  <a:lnTo>
                    <a:pt x="3" y="751"/>
                  </a:lnTo>
                  <a:lnTo>
                    <a:pt x="3" y="1481"/>
                  </a:lnTo>
                  <a:lnTo>
                    <a:pt x="94" y="1481"/>
                  </a:lnTo>
                  <a:lnTo>
                    <a:pt x="94" y="1408"/>
                  </a:lnTo>
                  <a:lnTo>
                    <a:pt x="94" y="1402"/>
                  </a:lnTo>
                  <a:lnTo>
                    <a:pt x="94" y="1362"/>
                  </a:lnTo>
                  <a:lnTo>
                    <a:pt x="95" y="1273"/>
                  </a:lnTo>
                  <a:lnTo>
                    <a:pt x="95" y="1145"/>
                  </a:lnTo>
                  <a:lnTo>
                    <a:pt x="95" y="985"/>
                  </a:lnTo>
                  <a:lnTo>
                    <a:pt x="95" y="820"/>
                  </a:lnTo>
                  <a:lnTo>
                    <a:pt x="96" y="686"/>
                  </a:lnTo>
                  <a:lnTo>
                    <a:pt x="96" y="618"/>
                  </a:lnTo>
                  <a:lnTo>
                    <a:pt x="96" y="626"/>
                  </a:lnTo>
                  <a:lnTo>
                    <a:pt x="96" y="716"/>
                  </a:lnTo>
                  <a:lnTo>
                    <a:pt x="97" y="880"/>
                  </a:lnTo>
                  <a:lnTo>
                    <a:pt x="97" y="1078"/>
                  </a:lnTo>
                  <a:lnTo>
                    <a:pt x="97" y="1241"/>
                  </a:lnTo>
                  <a:lnTo>
                    <a:pt x="97" y="1341"/>
                  </a:lnTo>
                  <a:lnTo>
                    <a:pt x="98" y="1391"/>
                  </a:lnTo>
                  <a:lnTo>
                    <a:pt x="98" y="1419"/>
                  </a:lnTo>
                  <a:lnTo>
                    <a:pt x="98" y="1429"/>
                  </a:lnTo>
                  <a:lnTo>
                    <a:pt x="98" y="1481"/>
                  </a:lnTo>
                  <a:lnTo>
                    <a:pt x="198" y="1481"/>
                  </a:lnTo>
                  <a:lnTo>
                    <a:pt x="198" y="1442"/>
                  </a:lnTo>
                  <a:lnTo>
                    <a:pt x="198" y="1439"/>
                  </a:lnTo>
                  <a:lnTo>
                    <a:pt x="199" y="1398"/>
                  </a:lnTo>
                  <a:lnTo>
                    <a:pt x="199" y="1308"/>
                  </a:lnTo>
                  <a:lnTo>
                    <a:pt x="199" y="1166"/>
                  </a:lnTo>
                  <a:lnTo>
                    <a:pt x="199" y="968"/>
                  </a:lnTo>
                  <a:lnTo>
                    <a:pt x="200" y="707"/>
                  </a:lnTo>
                  <a:lnTo>
                    <a:pt x="200" y="411"/>
                  </a:lnTo>
                  <a:lnTo>
                    <a:pt x="200" y="142"/>
                  </a:lnTo>
                  <a:lnTo>
                    <a:pt x="200" y="0"/>
                  </a:lnTo>
                  <a:lnTo>
                    <a:pt x="201" y="42"/>
                  </a:lnTo>
                  <a:lnTo>
                    <a:pt x="201" y="271"/>
                  </a:lnTo>
                  <a:lnTo>
                    <a:pt x="201" y="611"/>
                  </a:lnTo>
                  <a:lnTo>
                    <a:pt x="201" y="951"/>
                  </a:lnTo>
                  <a:lnTo>
                    <a:pt x="201" y="1200"/>
                  </a:lnTo>
                  <a:lnTo>
                    <a:pt x="202" y="1339"/>
                  </a:lnTo>
                  <a:lnTo>
                    <a:pt x="202" y="1400"/>
                  </a:lnTo>
                  <a:lnTo>
                    <a:pt x="202" y="1421"/>
                  </a:lnTo>
                  <a:lnTo>
                    <a:pt x="202" y="1431"/>
                  </a:lnTo>
                  <a:lnTo>
                    <a:pt x="203" y="1433"/>
                  </a:lnTo>
                  <a:lnTo>
                    <a:pt x="203" y="1437"/>
                  </a:lnTo>
                  <a:lnTo>
                    <a:pt x="203" y="1439"/>
                  </a:lnTo>
                  <a:lnTo>
                    <a:pt x="203" y="1442"/>
                  </a:lnTo>
                  <a:lnTo>
                    <a:pt x="204" y="1448"/>
                  </a:lnTo>
                  <a:lnTo>
                    <a:pt x="204" y="1454"/>
                  </a:lnTo>
                  <a:lnTo>
                    <a:pt x="204" y="1481"/>
                  </a:lnTo>
                  <a:lnTo>
                    <a:pt x="311" y="1481"/>
                  </a:lnTo>
                  <a:lnTo>
                    <a:pt x="311" y="1479"/>
                  </a:lnTo>
                  <a:lnTo>
                    <a:pt x="311" y="1475"/>
                  </a:lnTo>
                  <a:lnTo>
                    <a:pt x="312" y="1471"/>
                  </a:lnTo>
                  <a:lnTo>
                    <a:pt x="312" y="1466"/>
                  </a:lnTo>
                  <a:lnTo>
                    <a:pt x="312" y="1460"/>
                  </a:lnTo>
                  <a:lnTo>
                    <a:pt x="312" y="1454"/>
                  </a:lnTo>
                  <a:lnTo>
                    <a:pt x="312" y="1450"/>
                  </a:lnTo>
                  <a:lnTo>
                    <a:pt x="313" y="1442"/>
                  </a:lnTo>
                  <a:lnTo>
                    <a:pt x="313" y="1429"/>
                  </a:lnTo>
                  <a:lnTo>
                    <a:pt x="313" y="1421"/>
                  </a:lnTo>
                  <a:lnTo>
                    <a:pt x="313" y="1419"/>
                  </a:lnTo>
                  <a:lnTo>
                    <a:pt x="314" y="1414"/>
                  </a:lnTo>
                  <a:lnTo>
                    <a:pt x="314" y="1369"/>
                  </a:lnTo>
                  <a:lnTo>
                    <a:pt x="314" y="1273"/>
                  </a:lnTo>
                  <a:lnTo>
                    <a:pt x="314" y="1133"/>
                  </a:lnTo>
                  <a:lnTo>
                    <a:pt x="315" y="955"/>
                  </a:lnTo>
                  <a:lnTo>
                    <a:pt x="315" y="741"/>
                  </a:lnTo>
                  <a:lnTo>
                    <a:pt x="315" y="505"/>
                  </a:lnTo>
                  <a:lnTo>
                    <a:pt x="315" y="307"/>
                  </a:lnTo>
                  <a:lnTo>
                    <a:pt x="316" y="236"/>
                  </a:lnTo>
                  <a:lnTo>
                    <a:pt x="316" y="355"/>
                  </a:lnTo>
                  <a:lnTo>
                    <a:pt x="316" y="624"/>
                  </a:lnTo>
                  <a:lnTo>
                    <a:pt x="316" y="937"/>
                  </a:lnTo>
                  <a:lnTo>
                    <a:pt x="316" y="1181"/>
                  </a:lnTo>
                  <a:lnTo>
                    <a:pt x="317" y="1321"/>
                  </a:lnTo>
                  <a:lnTo>
                    <a:pt x="317" y="1391"/>
                  </a:lnTo>
                  <a:lnTo>
                    <a:pt x="317" y="1419"/>
                  </a:lnTo>
                  <a:lnTo>
                    <a:pt x="317" y="1431"/>
                  </a:lnTo>
                  <a:lnTo>
                    <a:pt x="318" y="1481"/>
                  </a:lnTo>
                  <a:lnTo>
                    <a:pt x="441" y="1481"/>
                  </a:lnTo>
                  <a:lnTo>
                    <a:pt x="441" y="1466"/>
                  </a:lnTo>
                  <a:lnTo>
                    <a:pt x="441" y="1462"/>
                  </a:lnTo>
                  <a:lnTo>
                    <a:pt x="441" y="1456"/>
                  </a:lnTo>
                  <a:lnTo>
                    <a:pt x="442" y="1452"/>
                  </a:lnTo>
                  <a:lnTo>
                    <a:pt x="442" y="1450"/>
                  </a:lnTo>
                  <a:lnTo>
                    <a:pt x="442" y="1454"/>
                  </a:lnTo>
                  <a:lnTo>
                    <a:pt x="442" y="1448"/>
                  </a:lnTo>
                  <a:lnTo>
                    <a:pt x="443" y="1429"/>
                  </a:lnTo>
                  <a:lnTo>
                    <a:pt x="443" y="1377"/>
                  </a:lnTo>
                  <a:lnTo>
                    <a:pt x="443" y="1272"/>
                  </a:lnTo>
                  <a:lnTo>
                    <a:pt x="443" y="1126"/>
                  </a:lnTo>
                  <a:lnTo>
                    <a:pt x="444" y="970"/>
                  </a:lnTo>
                  <a:lnTo>
                    <a:pt x="444" y="784"/>
                  </a:lnTo>
                  <a:lnTo>
                    <a:pt x="444" y="544"/>
                  </a:lnTo>
                  <a:lnTo>
                    <a:pt x="444" y="292"/>
                  </a:lnTo>
                  <a:lnTo>
                    <a:pt x="444" y="140"/>
                  </a:lnTo>
                  <a:lnTo>
                    <a:pt x="445" y="165"/>
                  </a:lnTo>
                  <a:lnTo>
                    <a:pt x="445" y="353"/>
                  </a:lnTo>
                  <a:lnTo>
                    <a:pt x="445" y="624"/>
                  </a:lnTo>
                  <a:lnTo>
                    <a:pt x="445" y="905"/>
                  </a:lnTo>
                  <a:lnTo>
                    <a:pt x="447" y="1131"/>
                  </a:lnTo>
                  <a:lnTo>
                    <a:pt x="447" y="1281"/>
                  </a:lnTo>
                  <a:lnTo>
                    <a:pt x="447" y="1364"/>
                  </a:lnTo>
                  <a:lnTo>
                    <a:pt x="447" y="1402"/>
                  </a:lnTo>
                  <a:lnTo>
                    <a:pt x="448" y="1421"/>
                  </a:lnTo>
                  <a:lnTo>
                    <a:pt x="448" y="1433"/>
                  </a:lnTo>
                  <a:lnTo>
                    <a:pt x="448" y="1442"/>
                  </a:lnTo>
                  <a:lnTo>
                    <a:pt x="448" y="1481"/>
                  </a:lnTo>
                  <a:lnTo>
                    <a:pt x="586" y="1481"/>
                  </a:lnTo>
                  <a:lnTo>
                    <a:pt x="586" y="1479"/>
                  </a:lnTo>
                  <a:lnTo>
                    <a:pt x="587" y="1477"/>
                  </a:lnTo>
                  <a:lnTo>
                    <a:pt x="587" y="1475"/>
                  </a:lnTo>
                  <a:lnTo>
                    <a:pt x="587" y="1473"/>
                  </a:lnTo>
                  <a:lnTo>
                    <a:pt x="588" y="1466"/>
                  </a:lnTo>
                  <a:lnTo>
                    <a:pt x="588" y="1452"/>
                  </a:lnTo>
                  <a:lnTo>
                    <a:pt x="588" y="1429"/>
                  </a:lnTo>
                  <a:lnTo>
                    <a:pt x="588" y="1389"/>
                  </a:lnTo>
                  <a:lnTo>
                    <a:pt x="589" y="1321"/>
                  </a:lnTo>
                  <a:lnTo>
                    <a:pt x="589" y="1218"/>
                  </a:lnTo>
                  <a:lnTo>
                    <a:pt x="589" y="1054"/>
                  </a:lnTo>
                  <a:lnTo>
                    <a:pt x="589" y="824"/>
                  </a:lnTo>
                  <a:lnTo>
                    <a:pt x="590" y="574"/>
                  </a:lnTo>
                  <a:lnTo>
                    <a:pt x="590" y="400"/>
                  </a:lnTo>
                  <a:lnTo>
                    <a:pt x="590" y="401"/>
                  </a:lnTo>
                  <a:lnTo>
                    <a:pt x="590" y="584"/>
                  </a:lnTo>
                  <a:lnTo>
                    <a:pt x="590" y="849"/>
                  </a:lnTo>
                  <a:lnTo>
                    <a:pt x="591" y="1081"/>
                  </a:lnTo>
                  <a:lnTo>
                    <a:pt x="591" y="1241"/>
                  </a:lnTo>
                  <a:lnTo>
                    <a:pt x="591" y="1345"/>
                  </a:lnTo>
                  <a:lnTo>
                    <a:pt x="591" y="1414"/>
                  </a:lnTo>
                  <a:lnTo>
                    <a:pt x="593" y="1448"/>
                  </a:lnTo>
                  <a:lnTo>
                    <a:pt x="593" y="1452"/>
                  </a:lnTo>
                  <a:lnTo>
                    <a:pt x="593" y="1481"/>
                  </a:lnTo>
                  <a:lnTo>
                    <a:pt x="752" y="1481"/>
                  </a:lnTo>
                  <a:lnTo>
                    <a:pt x="752" y="1479"/>
                  </a:lnTo>
                  <a:lnTo>
                    <a:pt x="752" y="1473"/>
                  </a:lnTo>
                  <a:lnTo>
                    <a:pt x="753" y="1464"/>
                  </a:lnTo>
                  <a:lnTo>
                    <a:pt x="753" y="1441"/>
                  </a:lnTo>
                  <a:lnTo>
                    <a:pt x="753" y="1389"/>
                  </a:lnTo>
                  <a:lnTo>
                    <a:pt x="753" y="1312"/>
                  </a:lnTo>
                  <a:lnTo>
                    <a:pt x="754" y="1218"/>
                  </a:lnTo>
                  <a:lnTo>
                    <a:pt x="754" y="1127"/>
                  </a:lnTo>
                  <a:lnTo>
                    <a:pt x="754" y="1051"/>
                  </a:lnTo>
                  <a:lnTo>
                    <a:pt x="754" y="989"/>
                  </a:lnTo>
                  <a:lnTo>
                    <a:pt x="755" y="947"/>
                  </a:lnTo>
                  <a:lnTo>
                    <a:pt x="755" y="926"/>
                  </a:lnTo>
                  <a:lnTo>
                    <a:pt x="755" y="958"/>
                  </a:lnTo>
                  <a:lnTo>
                    <a:pt x="755" y="1060"/>
                  </a:lnTo>
                  <a:lnTo>
                    <a:pt x="756" y="1214"/>
                  </a:lnTo>
                  <a:lnTo>
                    <a:pt x="756" y="1350"/>
                  </a:lnTo>
                  <a:lnTo>
                    <a:pt x="756" y="1433"/>
                  </a:lnTo>
                  <a:lnTo>
                    <a:pt x="756" y="1462"/>
                  </a:lnTo>
                  <a:lnTo>
                    <a:pt x="756" y="1469"/>
                  </a:lnTo>
                  <a:lnTo>
                    <a:pt x="758" y="1481"/>
                  </a:lnTo>
                  <a:lnTo>
                    <a:pt x="941" y="1481"/>
                  </a:lnTo>
                  <a:lnTo>
                    <a:pt x="941" y="1477"/>
                  </a:lnTo>
                  <a:lnTo>
                    <a:pt x="941" y="1469"/>
                  </a:lnTo>
                  <a:lnTo>
                    <a:pt x="942" y="1450"/>
                  </a:lnTo>
                  <a:lnTo>
                    <a:pt x="942" y="1418"/>
                  </a:lnTo>
                  <a:lnTo>
                    <a:pt x="942" y="1375"/>
                  </a:lnTo>
                  <a:lnTo>
                    <a:pt x="942" y="1321"/>
                  </a:lnTo>
                  <a:lnTo>
                    <a:pt x="943" y="1260"/>
                  </a:lnTo>
                  <a:lnTo>
                    <a:pt x="943" y="1195"/>
                  </a:lnTo>
                  <a:lnTo>
                    <a:pt x="943" y="1137"/>
                  </a:lnTo>
                  <a:lnTo>
                    <a:pt x="943" y="1101"/>
                  </a:lnTo>
                  <a:lnTo>
                    <a:pt x="944" y="1104"/>
                  </a:lnTo>
                  <a:lnTo>
                    <a:pt x="944" y="1151"/>
                  </a:lnTo>
                  <a:lnTo>
                    <a:pt x="944" y="1227"/>
                  </a:lnTo>
                  <a:lnTo>
                    <a:pt x="944" y="1314"/>
                  </a:lnTo>
                  <a:lnTo>
                    <a:pt x="945" y="1381"/>
                  </a:lnTo>
                  <a:lnTo>
                    <a:pt x="945" y="1421"/>
                  </a:lnTo>
                  <a:lnTo>
                    <a:pt x="945" y="1441"/>
                  </a:lnTo>
                  <a:lnTo>
                    <a:pt x="945" y="1458"/>
                  </a:lnTo>
                  <a:lnTo>
                    <a:pt x="945" y="1471"/>
                  </a:lnTo>
                  <a:lnTo>
                    <a:pt x="946" y="1473"/>
                  </a:lnTo>
                  <a:lnTo>
                    <a:pt x="946" y="1481"/>
                  </a:lnTo>
                  <a:lnTo>
                    <a:pt x="1159" y="1481"/>
                  </a:lnTo>
                  <a:lnTo>
                    <a:pt x="1159" y="1471"/>
                  </a:lnTo>
                  <a:lnTo>
                    <a:pt x="1159" y="1458"/>
                  </a:lnTo>
                  <a:lnTo>
                    <a:pt x="1159" y="1437"/>
                  </a:lnTo>
                  <a:lnTo>
                    <a:pt x="1159" y="1418"/>
                  </a:lnTo>
                  <a:lnTo>
                    <a:pt x="1160" y="1396"/>
                  </a:lnTo>
                  <a:lnTo>
                    <a:pt x="1160" y="1369"/>
                  </a:lnTo>
                  <a:lnTo>
                    <a:pt x="1160" y="1335"/>
                  </a:lnTo>
                  <a:lnTo>
                    <a:pt x="1160" y="1296"/>
                  </a:lnTo>
                  <a:lnTo>
                    <a:pt x="1161" y="1268"/>
                  </a:lnTo>
                  <a:lnTo>
                    <a:pt x="1161" y="1254"/>
                  </a:lnTo>
                  <a:lnTo>
                    <a:pt x="1161" y="1270"/>
                  </a:lnTo>
                  <a:lnTo>
                    <a:pt x="1161" y="1316"/>
                  </a:lnTo>
                  <a:lnTo>
                    <a:pt x="1162" y="1373"/>
                  </a:lnTo>
                  <a:lnTo>
                    <a:pt x="1162" y="1416"/>
                  </a:lnTo>
                  <a:lnTo>
                    <a:pt x="1162" y="1441"/>
                  </a:lnTo>
                  <a:lnTo>
                    <a:pt x="1162" y="1456"/>
                  </a:lnTo>
                  <a:lnTo>
                    <a:pt x="1163" y="1469"/>
                  </a:lnTo>
                  <a:lnTo>
                    <a:pt x="1163" y="1477"/>
                  </a:lnTo>
                  <a:lnTo>
                    <a:pt x="1163" y="1479"/>
                  </a:lnTo>
                  <a:lnTo>
                    <a:pt x="1163" y="1481"/>
                  </a:lnTo>
                  <a:lnTo>
                    <a:pt x="1411" y="1481"/>
                  </a:lnTo>
                  <a:lnTo>
                    <a:pt x="1411" y="1475"/>
                  </a:lnTo>
                  <a:lnTo>
                    <a:pt x="1411" y="1469"/>
                  </a:lnTo>
                  <a:lnTo>
                    <a:pt x="1411" y="1462"/>
                  </a:lnTo>
                  <a:lnTo>
                    <a:pt x="1411" y="1456"/>
                  </a:lnTo>
                  <a:lnTo>
                    <a:pt x="1412" y="1452"/>
                  </a:lnTo>
                  <a:lnTo>
                    <a:pt x="1412" y="1448"/>
                  </a:lnTo>
                  <a:lnTo>
                    <a:pt x="1412" y="1444"/>
                  </a:lnTo>
                  <a:lnTo>
                    <a:pt x="1412" y="1437"/>
                  </a:lnTo>
                  <a:lnTo>
                    <a:pt x="1413" y="1416"/>
                  </a:lnTo>
                  <a:lnTo>
                    <a:pt x="1413" y="1385"/>
                  </a:lnTo>
                  <a:lnTo>
                    <a:pt x="1413" y="1362"/>
                  </a:lnTo>
                  <a:lnTo>
                    <a:pt x="1413" y="1364"/>
                  </a:lnTo>
                  <a:lnTo>
                    <a:pt x="1415" y="1389"/>
                  </a:lnTo>
                  <a:lnTo>
                    <a:pt x="1415" y="1418"/>
                  </a:lnTo>
                  <a:lnTo>
                    <a:pt x="1415" y="1439"/>
                  </a:lnTo>
                  <a:lnTo>
                    <a:pt x="1415" y="1450"/>
                  </a:lnTo>
                  <a:lnTo>
                    <a:pt x="1416" y="1456"/>
                  </a:lnTo>
                  <a:lnTo>
                    <a:pt x="1416" y="1464"/>
                  </a:lnTo>
                  <a:lnTo>
                    <a:pt x="1416" y="1471"/>
                  </a:lnTo>
                  <a:lnTo>
                    <a:pt x="1416" y="1475"/>
                  </a:lnTo>
                  <a:lnTo>
                    <a:pt x="1416" y="1477"/>
                  </a:lnTo>
                  <a:lnTo>
                    <a:pt x="1417" y="1477"/>
                  </a:lnTo>
                  <a:lnTo>
                    <a:pt x="1417" y="1479"/>
                  </a:lnTo>
                  <a:lnTo>
                    <a:pt x="1417" y="1481"/>
                  </a:lnTo>
                  <a:lnTo>
                    <a:pt x="1693" y="1481"/>
                  </a:lnTo>
                  <a:lnTo>
                    <a:pt x="1711" y="1481"/>
                  </a:lnTo>
                  <a:lnTo>
                    <a:pt x="1711" y="1477"/>
                  </a:lnTo>
                  <a:lnTo>
                    <a:pt x="1712" y="1471"/>
                  </a:lnTo>
                  <a:lnTo>
                    <a:pt x="1712" y="1467"/>
                  </a:lnTo>
                  <a:lnTo>
                    <a:pt x="1712" y="1466"/>
                  </a:lnTo>
                  <a:lnTo>
                    <a:pt x="1712" y="1460"/>
                  </a:lnTo>
                  <a:lnTo>
                    <a:pt x="1713" y="1446"/>
                  </a:lnTo>
                  <a:lnTo>
                    <a:pt x="1713" y="1427"/>
                  </a:lnTo>
                  <a:lnTo>
                    <a:pt x="1713" y="1416"/>
                  </a:lnTo>
                  <a:lnTo>
                    <a:pt x="1714" y="1427"/>
                  </a:lnTo>
                  <a:lnTo>
                    <a:pt x="1714" y="1446"/>
                  </a:lnTo>
                  <a:lnTo>
                    <a:pt x="1714" y="1464"/>
                  </a:lnTo>
                  <a:lnTo>
                    <a:pt x="1714" y="1471"/>
                  </a:lnTo>
                  <a:lnTo>
                    <a:pt x="1715" y="1473"/>
                  </a:lnTo>
                  <a:lnTo>
                    <a:pt x="1715" y="1477"/>
                  </a:lnTo>
                  <a:lnTo>
                    <a:pt x="1715" y="1479"/>
                  </a:lnTo>
                  <a:lnTo>
                    <a:pt x="1715" y="1481"/>
                  </a:lnTo>
                  <a:lnTo>
                    <a:pt x="1719" y="1481"/>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698" name="Rectangle 234"/>
            <p:cNvSpPr>
              <a:spLocks noChangeArrowheads="1"/>
            </p:cNvSpPr>
            <p:nvPr/>
          </p:nvSpPr>
          <p:spPr bwMode="auto">
            <a:xfrm>
              <a:off x="5641975" y="4818063"/>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21</a:t>
              </a:r>
              <a:endParaRPr lang="en-US" altLang="en-US" sz="1200">
                <a:solidFill>
                  <a:srgbClr val="0000CC"/>
                </a:solidFill>
                <a:latin typeface="Times New Roman" panose="02020603050405020304" pitchFamily="18" charset="0"/>
              </a:endParaRPr>
            </a:p>
          </p:txBody>
        </p:sp>
        <p:sp>
          <p:nvSpPr>
            <p:cNvPr id="58699" name="Rectangle 235"/>
            <p:cNvSpPr>
              <a:spLocks noChangeArrowheads="1"/>
            </p:cNvSpPr>
            <p:nvPr/>
          </p:nvSpPr>
          <p:spPr bwMode="auto">
            <a:xfrm>
              <a:off x="5846763" y="4386263"/>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19</a:t>
              </a:r>
              <a:endParaRPr lang="en-US" altLang="en-US" sz="1200">
                <a:solidFill>
                  <a:srgbClr val="0000CC"/>
                </a:solidFill>
                <a:latin typeface="Times New Roman" panose="02020603050405020304" pitchFamily="18" charset="0"/>
              </a:endParaRPr>
            </a:p>
          </p:txBody>
        </p:sp>
        <p:sp>
          <p:nvSpPr>
            <p:cNvPr id="58700" name="Rectangle 236"/>
            <p:cNvSpPr>
              <a:spLocks noChangeArrowheads="1"/>
            </p:cNvSpPr>
            <p:nvPr/>
          </p:nvSpPr>
          <p:spPr bwMode="auto">
            <a:xfrm>
              <a:off x="6475413" y="4403725"/>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17</a:t>
              </a:r>
              <a:endParaRPr lang="en-US" altLang="en-US" sz="1200">
                <a:solidFill>
                  <a:srgbClr val="0000CC"/>
                </a:solidFill>
                <a:latin typeface="Times New Roman" panose="02020603050405020304" pitchFamily="18" charset="0"/>
              </a:endParaRPr>
            </a:p>
          </p:txBody>
        </p:sp>
        <p:sp>
          <p:nvSpPr>
            <p:cNvPr id="58701" name="Rectangle 237"/>
            <p:cNvSpPr>
              <a:spLocks noChangeArrowheads="1"/>
            </p:cNvSpPr>
            <p:nvPr/>
          </p:nvSpPr>
          <p:spPr bwMode="auto">
            <a:xfrm>
              <a:off x="7164388" y="5133975"/>
              <a:ext cx="1859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ourier New" panose="02070309020205020404" pitchFamily="49" charset="0"/>
                </a:rPr>
                <a:t>14</a:t>
              </a:r>
              <a:endParaRPr lang="en-US" altLang="en-US" sz="1200">
                <a:solidFill>
                  <a:srgbClr val="0000CC"/>
                </a:solidFill>
                <a:latin typeface="Times New Roman" panose="02020603050405020304" pitchFamily="18" charset="0"/>
              </a:endParaRPr>
            </a:p>
          </p:txBody>
        </p:sp>
        <p:sp>
          <p:nvSpPr>
            <p:cNvPr id="58702" name="Line 238"/>
            <p:cNvSpPr>
              <a:spLocks noChangeShapeType="1"/>
            </p:cNvSpPr>
            <p:nvPr/>
          </p:nvSpPr>
          <p:spPr bwMode="auto">
            <a:xfrm>
              <a:off x="4572000" y="4373563"/>
              <a:ext cx="41148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703" name="Text Box 323"/>
            <p:cNvSpPr txBox="1">
              <a:spLocks noChangeArrowheads="1"/>
            </p:cNvSpPr>
            <p:nvPr/>
          </p:nvSpPr>
          <p:spPr bwMode="auto">
            <a:xfrm>
              <a:off x="6899275" y="301625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800000"/>
                  </a:solidFill>
                  <a:latin typeface="Times New Roman" panose="02020603050405020304" pitchFamily="18" charset="0"/>
                </a:rPr>
                <a:t>Charge states of Hb </a:t>
              </a:r>
              <a:r>
                <a:rPr lang="en-US" altLang="en-US" sz="1400">
                  <a:solidFill>
                    <a:srgbClr val="800000"/>
                  </a:solidFill>
                  <a:latin typeface="Times New Roman" panose="02020603050405020304" pitchFamily="18" charset="0"/>
                  <a:sym typeface="Symbol" panose="05050102010706020507" pitchFamily="18" charset="2"/>
                </a:rPr>
                <a:t></a:t>
              </a:r>
              <a:r>
                <a:rPr lang="en-US" altLang="en-US" sz="1400">
                  <a:solidFill>
                    <a:srgbClr val="800000"/>
                  </a:solidFill>
                  <a:latin typeface="Times New Roman" panose="02020603050405020304" pitchFamily="18" charset="0"/>
                </a:rPr>
                <a:t> </a:t>
              </a:r>
              <a:endParaRPr lang="en-US" altLang="en-US" sz="1400">
                <a:solidFill>
                  <a:srgbClr val="800000"/>
                </a:solidFill>
                <a:latin typeface="Times New Roman" panose="02020603050405020304" pitchFamily="18" charset="0"/>
              </a:endParaRPr>
            </a:p>
          </p:txBody>
        </p:sp>
        <p:sp>
          <p:nvSpPr>
            <p:cNvPr id="58704" name="Text Box 324"/>
            <p:cNvSpPr txBox="1">
              <a:spLocks noChangeArrowheads="1"/>
            </p:cNvSpPr>
            <p:nvPr/>
          </p:nvSpPr>
          <p:spPr bwMode="auto">
            <a:xfrm>
              <a:off x="6985000" y="4387850"/>
              <a:ext cx="170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800000"/>
                  </a:solidFill>
                  <a:latin typeface="Times New Roman" panose="02020603050405020304" pitchFamily="18" charset="0"/>
                </a:rPr>
                <a:t>Charge states of Hb</a:t>
              </a:r>
              <a:r>
                <a:rPr lang="en-US" altLang="en-US" sz="1400">
                  <a:solidFill>
                    <a:srgbClr val="800000"/>
                  </a:solidFill>
                  <a:latin typeface="Times New Roman" panose="02020603050405020304" pitchFamily="18" charset="0"/>
                  <a:sym typeface="Symbol" panose="05050102010706020507" pitchFamily="18" charset="2"/>
                </a:rPr>
                <a:t></a:t>
              </a:r>
              <a:r>
                <a:rPr lang="en-US" altLang="en-US" sz="1400">
                  <a:solidFill>
                    <a:srgbClr val="800000"/>
                  </a:solidFill>
                  <a:latin typeface="Times New Roman" panose="02020603050405020304" pitchFamily="18" charset="0"/>
                </a:rPr>
                <a:t> </a:t>
              </a:r>
              <a:endParaRPr lang="en-US" altLang="en-US" sz="1400">
                <a:solidFill>
                  <a:srgbClr val="800000"/>
                </a:solidFill>
                <a:latin typeface="Times New Roman" panose="02020603050405020304" pitchFamily="18" charset="0"/>
              </a:endParaRPr>
            </a:p>
          </p:txBody>
        </p:sp>
      </p:grpSp>
      <p:grpSp>
        <p:nvGrpSpPr>
          <p:cNvPr id="58372" name="Group 331"/>
          <p:cNvGrpSpPr/>
          <p:nvPr/>
        </p:nvGrpSpPr>
        <p:grpSpPr bwMode="auto">
          <a:xfrm>
            <a:off x="1898650" y="677864"/>
            <a:ext cx="4394200" cy="2886075"/>
            <a:chOff x="304800" y="196850"/>
            <a:chExt cx="4394200" cy="2886076"/>
          </a:xfrm>
        </p:grpSpPr>
        <p:sp>
          <p:nvSpPr>
            <p:cNvPr id="58509" name="Line 95"/>
            <p:cNvSpPr>
              <a:spLocks noChangeShapeType="1"/>
            </p:cNvSpPr>
            <p:nvPr/>
          </p:nvSpPr>
          <p:spPr bwMode="auto">
            <a:xfrm flipH="1">
              <a:off x="768350" y="30813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0" name="Text Box 243"/>
            <p:cNvSpPr txBox="1">
              <a:spLocks noChangeArrowheads="1"/>
            </p:cNvSpPr>
            <p:nvPr/>
          </p:nvSpPr>
          <p:spPr bwMode="auto">
            <a:xfrm>
              <a:off x="3479800" y="371475"/>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solidFill>
                    <a:srgbClr val="0000CC"/>
                  </a:solidFill>
                  <a:latin typeface="Times New Roman" panose="02020603050405020304" pitchFamily="18" charset="0"/>
                </a:rPr>
                <a:t>TIC of Hb</a:t>
              </a:r>
              <a:r>
                <a:rPr lang="en-US" altLang="en-US" sz="1400">
                  <a:solidFill>
                    <a:srgbClr val="0000CC"/>
                  </a:solidFill>
                  <a:latin typeface="Times New Roman" panose="02020603050405020304" pitchFamily="18" charset="0"/>
                </a:rPr>
                <a:t> </a:t>
              </a:r>
              <a:endParaRPr lang="en-US" altLang="en-US" sz="1400">
                <a:solidFill>
                  <a:srgbClr val="0000CC"/>
                </a:solidFill>
                <a:latin typeface="Times New Roman" panose="02020603050405020304" pitchFamily="18" charset="0"/>
              </a:endParaRPr>
            </a:p>
          </p:txBody>
        </p:sp>
        <p:sp>
          <p:nvSpPr>
            <p:cNvPr id="58511" name="Rectangle 244"/>
            <p:cNvSpPr>
              <a:spLocks noChangeArrowheads="1"/>
            </p:cNvSpPr>
            <p:nvPr/>
          </p:nvSpPr>
          <p:spPr bwMode="auto">
            <a:xfrm>
              <a:off x="304800" y="196850"/>
              <a:ext cx="4267200" cy="2774950"/>
            </a:xfrm>
            <a:prstGeom prst="rect">
              <a:avLst/>
            </a:prstGeom>
            <a:solidFill>
              <a:srgbClr val="FFFFFF"/>
            </a:solidFill>
            <a:ln w="9525">
              <a:solidFill>
                <a:srgbClr val="0000CC"/>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solidFill>
                  <a:srgbClr val="0000CC"/>
                </a:solidFill>
                <a:latin typeface="Times New Roman" panose="02020603050405020304" pitchFamily="18" charset="0"/>
              </a:endParaRPr>
            </a:p>
          </p:txBody>
        </p:sp>
        <p:sp>
          <p:nvSpPr>
            <p:cNvPr id="58512" name="Line 245"/>
            <p:cNvSpPr>
              <a:spLocks noChangeShapeType="1"/>
            </p:cNvSpPr>
            <p:nvPr/>
          </p:nvSpPr>
          <p:spPr bwMode="auto">
            <a:xfrm>
              <a:off x="896938" y="2709863"/>
              <a:ext cx="36750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3" name="Rectangle 246"/>
            <p:cNvSpPr>
              <a:spLocks noChangeArrowheads="1"/>
            </p:cNvSpPr>
            <p:nvPr/>
          </p:nvSpPr>
          <p:spPr bwMode="auto">
            <a:xfrm>
              <a:off x="4217988" y="2776538"/>
              <a:ext cx="2789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CC"/>
                  </a:solidFill>
                  <a:latin typeface="Calibri" panose="020F0502020204030204" charset="0"/>
                </a:rPr>
                <a:t>min</a:t>
              </a:r>
              <a:endParaRPr lang="en-US" altLang="en-US" sz="1400">
                <a:solidFill>
                  <a:srgbClr val="0000CC"/>
                </a:solidFill>
                <a:latin typeface="Times New Roman" panose="02020603050405020304" pitchFamily="18" charset="0"/>
              </a:endParaRPr>
            </a:p>
          </p:txBody>
        </p:sp>
        <p:sp>
          <p:nvSpPr>
            <p:cNvPr id="58514" name="Line 247"/>
            <p:cNvSpPr>
              <a:spLocks noChangeShapeType="1"/>
            </p:cNvSpPr>
            <p:nvPr/>
          </p:nvSpPr>
          <p:spPr bwMode="auto">
            <a:xfrm>
              <a:off x="989013"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5" name="Line 248"/>
            <p:cNvSpPr>
              <a:spLocks noChangeShapeType="1"/>
            </p:cNvSpPr>
            <p:nvPr/>
          </p:nvSpPr>
          <p:spPr bwMode="auto">
            <a:xfrm>
              <a:off x="1130300"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6" name="Line 249"/>
            <p:cNvSpPr>
              <a:spLocks noChangeShapeType="1"/>
            </p:cNvSpPr>
            <p:nvPr/>
          </p:nvSpPr>
          <p:spPr bwMode="auto">
            <a:xfrm>
              <a:off x="1271588" y="2709863"/>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7" name="Line 250"/>
            <p:cNvSpPr>
              <a:spLocks noChangeShapeType="1"/>
            </p:cNvSpPr>
            <p:nvPr/>
          </p:nvSpPr>
          <p:spPr bwMode="auto">
            <a:xfrm>
              <a:off x="1414463"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8" name="Line 251"/>
            <p:cNvSpPr>
              <a:spLocks noChangeShapeType="1"/>
            </p:cNvSpPr>
            <p:nvPr/>
          </p:nvSpPr>
          <p:spPr bwMode="auto">
            <a:xfrm>
              <a:off x="1557338" y="2709863"/>
              <a:ext cx="3175"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19" name="Rectangle 252"/>
            <p:cNvSpPr>
              <a:spLocks noChangeArrowheads="1"/>
            </p:cNvSpPr>
            <p:nvPr/>
          </p:nvSpPr>
          <p:spPr bwMode="auto">
            <a:xfrm>
              <a:off x="1489075" y="2782888"/>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20</a:t>
              </a:r>
              <a:endParaRPr lang="en-US" altLang="en-US" sz="1200">
                <a:solidFill>
                  <a:srgbClr val="0000CC"/>
                </a:solidFill>
                <a:latin typeface="Times New Roman" panose="02020603050405020304" pitchFamily="18" charset="0"/>
              </a:endParaRPr>
            </a:p>
          </p:txBody>
        </p:sp>
        <p:sp>
          <p:nvSpPr>
            <p:cNvPr id="58520" name="Line 253"/>
            <p:cNvSpPr>
              <a:spLocks noChangeShapeType="1"/>
            </p:cNvSpPr>
            <p:nvPr/>
          </p:nvSpPr>
          <p:spPr bwMode="auto">
            <a:xfrm>
              <a:off x="170021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1" name="Line 254"/>
            <p:cNvSpPr>
              <a:spLocks noChangeShapeType="1"/>
            </p:cNvSpPr>
            <p:nvPr/>
          </p:nvSpPr>
          <p:spPr bwMode="auto">
            <a:xfrm>
              <a:off x="1841500"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2" name="Line 255"/>
            <p:cNvSpPr>
              <a:spLocks noChangeShapeType="1"/>
            </p:cNvSpPr>
            <p:nvPr/>
          </p:nvSpPr>
          <p:spPr bwMode="auto">
            <a:xfrm>
              <a:off x="1982788" y="2709863"/>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3" name="Line 256"/>
            <p:cNvSpPr>
              <a:spLocks noChangeShapeType="1"/>
            </p:cNvSpPr>
            <p:nvPr/>
          </p:nvSpPr>
          <p:spPr bwMode="auto">
            <a:xfrm>
              <a:off x="2125663"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4" name="Line 257"/>
            <p:cNvSpPr>
              <a:spLocks noChangeShapeType="1"/>
            </p:cNvSpPr>
            <p:nvPr/>
          </p:nvSpPr>
          <p:spPr bwMode="auto">
            <a:xfrm>
              <a:off x="2266950" y="2709863"/>
              <a:ext cx="19050" cy="777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5" name="Rectangle 258"/>
            <p:cNvSpPr>
              <a:spLocks noChangeArrowheads="1"/>
            </p:cNvSpPr>
            <p:nvPr/>
          </p:nvSpPr>
          <p:spPr bwMode="auto">
            <a:xfrm>
              <a:off x="2198688" y="2782888"/>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21</a:t>
              </a:r>
              <a:endParaRPr lang="en-US" altLang="en-US" sz="1200">
                <a:solidFill>
                  <a:srgbClr val="0000CC"/>
                </a:solidFill>
                <a:latin typeface="Times New Roman" panose="02020603050405020304" pitchFamily="18" charset="0"/>
              </a:endParaRPr>
            </a:p>
          </p:txBody>
        </p:sp>
        <p:sp>
          <p:nvSpPr>
            <p:cNvPr id="58526" name="Line 259"/>
            <p:cNvSpPr>
              <a:spLocks noChangeShapeType="1"/>
            </p:cNvSpPr>
            <p:nvPr/>
          </p:nvSpPr>
          <p:spPr bwMode="auto">
            <a:xfrm>
              <a:off x="241141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7" name="Line 260"/>
            <p:cNvSpPr>
              <a:spLocks noChangeShapeType="1"/>
            </p:cNvSpPr>
            <p:nvPr/>
          </p:nvSpPr>
          <p:spPr bwMode="auto">
            <a:xfrm>
              <a:off x="2552700"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8" name="Line 261"/>
            <p:cNvSpPr>
              <a:spLocks noChangeShapeType="1"/>
            </p:cNvSpPr>
            <p:nvPr/>
          </p:nvSpPr>
          <p:spPr bwMode="auto">
            <a:xfrm>
              <a:off x="2693988" y="2709863"/>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29" name="Line 262"/>
            <p:cNvSpPr>
              <a:spLocks noChangeShapeType="1"/>
            </p:cNvSpPr>
            <p:nvPr/>
          </p:nvSpPr>
          <p:spPr bwMode="auto">
            <a:xfrm>
              <a:off x="283686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0" name="Line 263"/>
            <p:cNvSpPr>
              <a:spLocks noChangeShapeType="1"/>
            </p:cNvSpPr>
            <p:nvPr/>
          </p:nvSpPr>
          <p:spPr bwMode="auto">
            <a:xfrm>
              <a:off x="2978150" y="2709863"/>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1" name="Rectangle 264"/>
            <p:cNvSpPr>
              <a:spLocks noChangeArrowheads="1"/>
            </p:cNvSpPr>
            <p:nvPr/>
          </p:nvSpPr>
          <p:spPr bwMode="auto">
            <a:xfrm>
              <a:off x="2909888" y="2782888"/>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22</a:t>
              </a:r>
              <a:endParaRPr lang="en-US" altLang="en-US" sz="1200">
                <a:solidFill>
                  <a:srgbClr val="0000CC"/>
                </a:solidFill>
                <a:latin typeface="Times New Roman" panose="02020603050405020304" pitchFamily="18" charset="0"/>
              </a:endParaRPr>
            </a:p>
          </p:txBody>
        </p:sp>
        <p:sp>
          <p:nvSpPr>
            <p:cNvPr id="58532" name="Line 265"/>
            <p:cNvSpPr>
              <a:spLocks noChangeShapeType="1"/>
            </p:cNvSpPr>
            <p:nvPr/>
          </p:nvSpPr>
          <p:spPr bwMode="auto">
            <a:xfrm>
              <a:off x="312261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3" name="Line 266"/>
            <p:cNvSpPr>
              <a:spLocks noChangeShapeType="1"/>
            </p:cNvSpPr>
            <p:nvPr/>
          </p:nvSpPr>
          <p:spPr bwMode="auto">
            <a:xfrm>
              <a:off x="3262313"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4" name="Line 267"/>
            <p:cNvSpPr>
              <a:spLocks noChangeShapeType="1"/>
            </p:cNvSpPr>
            <p:nvPr/>
          </p:nvSpPr>
          <p:spPr bwMode="auto">
            <a:xfrm>
              <a:off x="3405188" y="2709863"/>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5" name="Line 268"/>
            <p:cNvSpPr>
              <a:spLocks noChangeShapeType="1"/>
            </p:cNvSpPr>
            <p:nvPr/>
          </p:nvSpPr>
          <p:spPr bwMode="auto">
            <a:xfrm>
              <a:off x="354806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6" name="Line 269"/>
            <p:cNvSpPr>
              <a:spLocks noChangeShapeType="1"/>
            </p:cNvSpPr>
            <p:nvPr/>
          </p:nvSpPr>
          <p:spPr bwMode="auto">
            <a:xfrm>
              <a:off x="3689350" y="2709863"/>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7" name="Rectangle 270"/>
            <p:cNvSpPr>
              <a:spLocks noChangeArrowheads="1"/>
            </p:cNvSpPr>
            <p:nvPr/>
          </p:nvSpPr>
          <p:spPr bwMode="auto">
            <a:xfrm>
              <a:off x="3621088" y="2782888"/>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23</a:t>
              </a:r>
              <a:endParaRPr lang="en-US" altLang="en-US" sz="1200">
                <a:solidFill>
                  <a:srgbClr val="0000CC"/>
                </a:solidFill>
                <a:latin typeface="Times New Roman" panose="02020603050405020304" pitchFamily="18" charset="0"/>
              </a:endParaRPr>
            </a:p>
          </p:txBody>
        </p:sp>
        <p:sp>
          <p:nvSpPr>
            <p:cNvPr id="58538" name="Line 271"/>
            <p:cNvSpPr>
              <a:spLocks noChangeShapeType="1"/>
            </p:cNvSpPr>
            <p:nvPr/>
          </p:nvSpPr>
          <p:spPr bwMode="auto">
            <a:xfrm>
              <a:off x="383381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39" name="Line 272"/>
            <p:cNvSpPr>
              <a:spLocks noChangeShapeType="1"/>
            </p:cNvSpPr>
            <p:nvPr/>
          </p:nvSpPr>
          <p:spPr bwMode="auto">
            <a:xfrm>
              <a:off x="3973513"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0" name="Line 273"/>
            <p:cNvSpPr>
              <a:spLocks noChangeShapeType="1"/>
            </p:cNvSpPr>
            <p:nvPr/>
          </p:nvSpPr>
          <p:spPr bwMode="auto">
            <a:xfrm>
              <a:off x="4114800" y="2709863"/>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1" name="Line 274"/>
            <p:cNvSpPr>
              <a:spLocks noChangeShapeType="1"/>
            </p:cNvSpPr>
            <p:nvPr/>
          </p:nvSpPr>
          <p:spPr bwMode="auto">
            <a:xfrm>
              <a:off x="425926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2" name="Line 275"/>
            <p:cNvSpPr>
              <a:spLocks noChangeShapeType="1"/>
            </p:cNvSpPr>
            <p:nvPr/>
          </p:nvSpPr>
          <p:spPr bwMode="auto">
            <a:xfrm>
              <a:off x="4400550" y="2709863"/>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3" name="Line 276"/>
            <p:cNvSpPr>
              <a:spLocks noChangeShapeType="1"/>
            </p:cNvSpPr>
            <p:nvPr/>
          </p:nvSpPr>
          <p:spPr bwMode="auto">
            <a:xfrm>
              <a:off x="4545013" y="2709863"/>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4" name="Line 277"/>
            <p:cNvSpPr>
              <a:spLocks noChangeShapeType="1"/>
            </p:cNvSpPr>
            <p:nvPr/>
          </p:nvSpPr>
          <p:spPr bwMode="auto">
            <a:xfrm flipV="1">
              <a:off x="896938" y="534988"/>
              <a:ext cx="3175" cy="21748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5" name="Line 278"/>
            <p:cNvSpPr>
              <a:spLocks noChangeShapeType="1"/>
            </p:cNvSpPr>
            <p:nvPr/>
          </p:nvSpPr>
          <p:spPr bwMode="auto">
            <a:xfrm flipH="1">
              <a:off x="844550" y="2632075"/>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6" name="Rectangle 279"/>
            <p:cNvSpPr>
              <a:spLocks noChangeArrowheads="1"/>
            </p:cNvSpPr>
            <p:nvPr/>
          </p:nvSpPr>
          <p:spPr bwMode="auto">
            <a:xfrm>
              <a:off x="720725" y="254476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0</a:t>
              </a:r>
              <a:endParaRPr lang="en-US" altLang="en-US" sz="1200">
                <a:solidFill>
                  <a:srgbClr val="0000CC"/>
                </a:solidFill>
                <a:latin typeface="Times New Roman" panose="02020603050405020304" pitchFamily="18" charset="0"/>
              </a:endParaRPr>
            </a:p>
          </p:txBody>
        </p:sp>
        <p:sp>
          <p:nvSpPr>
            <p:cNvPr id="58547" name="Line 280"/>
            <p:cNvSpPr>
              <a:spLocks noChangeShapeType="1"/>
            </p:cNvSpPr>
            <p:nvPr/>
          </p:nvSpPr>
          <p:spPr bwMode="auto">
            <a:xfrm flipH="1">
              <a:off x="871538" y="25511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8" name="Line 281"/>
            <p:cNvSpPr>
              <a:spLocks noChangeShapeType="1"/>
            </p:cNvSpPr>
            <p:nvPr/>
          </p:nvSpPr>
          <p:spPr bwMode="auto">
            <a:xfrm flipH="1">
              <a:off x="871538" y="24685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49" name="Line 282"/>
            <p:cNvSpPr>
              <a:spLocks noChangeShapeType="1"/>
            </p:cNvSpPr>
            <p:nvPr/>
          </p:nvSpPr>
          <p:spPr bwMode="auto">
            <a:xfrm flipH="1">
              <a:off x="871538" y="23860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0" name="Line 283"/>
            <p:cNvSpPr>
              <a:spLocks noChangeShapeType="1"/>
            </p:cNvSpPr>
            <p:nvPr/>
          </p:nvSpPr>
          <p:spPr bwMode="auto">
            <a:xfrm flipH="1">
              <a:off x="871538" y="23034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1" name="Line 284"/>
            <p:cNvSpPr>
              <a:spLocks noChangeShapeType="1"/>
            </p:cNvSpPr>
            <p:nvPr/>
          </p:nvSpPr>
          <p:spPr bwMode="auto">
            <a:xfrm flipH="1">
              <a:off x="844550" y="2220913"/>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2" name="Line 285"/>
            <p:cNvSpPr>
              <a:spLocks noChangeShapeType="1"/>
            </p:cNvSpPr>
            <p:nvPr/>
          </p:nvSpPr>
          <p:spPr bwMode="auto">
            <a:xfrm flipH="1">
              <a:off x="871538" y="21383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3" name="Line 286"/>
            <p:cNvSpPr>
              <a:spLocks noChangeShapeType="1"/>
            </p:cNvSpPr>
            <p:nvPr/>
          </p:nvSpPr>
          <p:spPr bwMode="auto">
            <a:xfrm flipH="1">
              <a:off x="871538" y="205898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4" name="Line 287"/>
            <p:cNvSpPr>
              <a:spLocks noChangeShapeType="1"/>
            </p:cNvSpPr>
            <p:nvPr/>
          </p:nvSpPr>
          <p:spPr bwMode="auto">
            <a:xfrm flipH="1">
              <a:off x="871538" y="19764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5" name="Line 288"/>
            <p:cNvSpPr>
              <a:spLocks noChangeShapeType="1"/>
            </p:cNvSpPr>
            <p:nvPr/>
          </p:nvSpPr>
          <p:spPr bwMode="auto">
            <a:xfrm flipH="1">
              <a:off x="871538" y="189388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6" name="Line 289"/>
            <p:cNvSpPr>
              <a:spLocks noChangeShapeType="1"/>
            </p:cNvSpPr>
            <p:nvPr/>
          </p:nvSpPr>
          <p:spPr bwMode="auto">
            <a:xfrm flipH="1">
              <a:off x="844550" y="1811338"/>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7" name="Rectangle 290"/>
            <p:cNvSpPr>
              <a:spLocks noChangeArrowheads="1"/>
            </p:cNvSpPr>
            <p:nvPr/>
          </p:nvSpPr>
          <p:spPr bwMode="auto">
            <a:xfrm>
              <a:off x="438150" y="1724025"/>
              <a:ext cx="2324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2E7</a:t>
              </a:r>
              <a:endParaRPr lang="en-US" altLang="en-US" sz="1200">
                <a:solidFill>
                  <a:srgbClr val="0000CC"/>
                </a:solidFill>
                <a:latin typeface="Times New Roman" panose="02020603050405020304" pitchFamily="18" charset="0"/>
              </a:endParaRPr>
            </a:p>
          </p:txBody>
        </p:sp>
        <p:sp>
          <p:nvSpPr>
            <p:cNvPr id="58558" name="Line 291"/>
            <p:cNvSpPr>
              <a:spLocks noChangeShapeType="1"/>
            </p:cNvSpPr>
            <p:nvPr/>
          </p:nvSpPr>
          <p:spPr bwMode="auto">
            <a:xfrm flipH="1">
              <a:off x="871538" y="172878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59" name="Line 292"/>
            <p:cNvSpPr>
              <a:spLocks noChangeShapeType="1"/>
            </p:cNvSpPr>
            <p:nvPr/>
          </p:nvSpPr>
          <p:spPr bwMode="auto">
            <a:xfrm flipH="1">
              <a:off x="871538" y="16462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0" name="Line 293"/>
            <p:cNvSpPr>
              <a:spLocks noChangeShapeType="1"/>
            </p:cNvSpPr>
            <p:nvPr/>
          </p:nvSpPr>
          <p:spPr bwMode="auto">
            <a:xfrm flipH="1">
              <a:off x="871538" y="156527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1" name="Line 294"/>
            <p:cNvSpPr>
              <a:spLocks noChangeShapeType="1"/>
            </p:cNvSpPr>
            <p:nvPr/>
          </p:nvSpPr>
          <p:spPr bwMode="auto">
            <a:xfrm flipH="1">
              <a:off x="871538" y="14827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2" name="Line 295"/>
            <p:cNvSpPr>
              <a:spLocks noChangeShapeType="1"/>
            </p:cNvSpPr>
            <p:nvPr/>
          </p:nvSpPr>
          <p:spPr bwMode="auto">
            <a:xfrm flipH="1">
              <a:off x="844550" y="1400175"/>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3" name="Line 296"/>
            <p:cNvSpPr>
              <a:spLocks noChangeShapeType="1"/>
            </p:cNvSpPr>
            <p:nvPr/>
          </p:nvSpPr>
          <p:spPr bwMode="auto">
            <a:xfrm flipH="1">
              <a:off x="871538" y="13176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4" name="Line 297"/>
            <p:cNvSpPr>
              <a:spLocks noChangeShapeType="1"/>
            </p:cNvSpPr>
            <p:nvPr/>
          </p:nvSpPr>
          <p:spPr bwMode="auto">
            <a:xfrm flipH="1">
              <a:off x="871538" y="123507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5" name="Line 298"/>
            <p:cNvSpPr>
              <a:spLocks noChangeShapeType="1"/>
            </p:cNvSpPr>
            <p:nvPr/>
          </p:nvSpPr>
          <p:spPr bwMode="auto">
            <a:xfrm flipH="1">
              <a:off x="871538" y="11525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6" name="Line 299"/>
            <p:cNvSpPr>
              <a:spLocks noChangeShapeType="1"/>
            </p:cNvSpPr>
            <p:nvPr/>
          </p:nvSpPr>
          <p:spPr bwMode="auto">
            <a:xfrm flipH="1">
              <a:off x="871538" y="106997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7" name="Line 300"/>
            <p:cNvSpPr>
              <a:spLocks noChangeShapeType="1"/>
            </p:cNvSpPr>
            <p:nvPr/>
          </p:nvSpPr>
          <p:spPr bwMode="auto">
            <a:xfrm flipH="1">
              <a:off x="844550" y="989013"/>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68" name="Rectangle 301"/>
            <p:cNvSpPr>
              <a:spLocks noChangeArrowheads="1"/>
            </p:cNvSpPr>
            <p:nvPr/>
          </p:nvSpPr>
          <p:spPr bwMode="auto">
            <a:xfrm>
              <a:off x="438150" y="900113"/>
              <a:ext cx="2324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4E7</a:t>
              </a:r>
              <a:endParaRPr lang="en-US" altLang="en-US" sz="1200">
                <a:solidFill>
                  <a:srgbClr val="0000CC"/>
                </a:solidFill>
                <a:latin typeface="Times New Roman" panose="02020603050405020304" pitchFamily="18" charset="0"/>
              </a:endParaRPr>
            </a:p>
          </p:txBody>
        </p:sp>
        <p:sp>
          <p:nvSpPr>
            <p:cNvPr id="58569" name="Line 302"/>
            <p:cNvSpPr>
              <a:spLocks noChangeShapeType="1"/>
            </p:cNvSpPr>
            <p:nvPr/>
          </p:nvSpPr>
          <p:spPr bwMode="auto">
            <a:xfrm flipH="1">
              <a:off x="871538" y="9064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70" name="Line 303"/>
            <p:cNvSpPr>
              <a:spLocks noChangeShapeType="1"/>
            </p:cNvSpPr>
            <p:nvPr/>
          </p:nvSpPr>
          <p:spPr bwMode="auto">
            <a:xfrm flipH="1">
              <a:off x="871538" y="8239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71" name="Line 304"/>
            <p:cNvSpPr>
              <a:spLocks noChangeShapeType="1"/>
            </p:cNvSpPr>
            <p:nvPr/>
          </p:nvSpPr>
          <p:spPr bwMode="auto">
            <a:xfrm flipH="1">
              <a:off x="871538" y="742950"/>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72" name="Line 305"/>
            <p:cNvSpPr>
              <a:spLocks noChangeShapeType="1"/>
            </p:cNvSpPr>
            <p:nvPr/>
          </p:nvSpPr>
          <p:spPr bwMode="auto">
            <a:xfrm flipH="1">
              <a:off x="871538" y="660400"/>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73" name="Line 306"/>
            <p:cNvSpPr>
              <a:spLocks noChangeShapeType="1"/>
            </p:cNvSpPr>
            <p:nvPr/>
          </p:nvSpPr>
          <p:spPr bwMode="auto">
            <a:xfrm flipH="1">
              <a:off x="844550" y="577850"/>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74" name="Freeform 307"/>
            <p:cNvSpPr/>
            <p:nvPr/>
          </p:nvSpPr>
          <p:spPr bwMode="auto">
            <a:xfrm>
              <a:off x="882650" y="633413"/>
              <a:ext cx="3697287" cy="1968500"/>
            </a:xfrm>
            <a:custGeom>
              <a:avLst/>
              <a:gdLst>
                <a:gd name="T0" fmla="*/ 0 w 4659"/>
                <a:gd name="T1" fmla="*/ 0 h 2481"/>
                <a:gd name="T2" fmla="*/ 0 w 4659"/>
                <a:gd name="T3" fmla="*/ 0 h 2481"/>
                <a:gd name="T4" fmla="*/ 0 w 4659"/>
                <a:gd name="T5" fmla="*/ 0 h 2481"/>
                <a:gd name="T6" fmla="*/ 0 w 4659"/>
                <a:gd name="T7" fmla="*/ 0 h 2481"/>
                <a:gd name="T8" fmla="*/ 0 w 4659"/>
                <a:gd name="T9" fmla="*/ 0 h 2481"/>
                <a:gd name="T10" fmla="*/ 0 w 4659"/>
                <a:gd name="T11" fmla="*/ 0 h 2481"/>
                <a:gd name="T12" fmla="*/ 0 w 4659"/>
                <a:gd name="T13" fmla="*/ 0 h 2481"/>
                <a:gd name="T14" fmla="*/ 0 w 4659"/>
                <a:gd name="T15" fmla="*/ 0 h 2481"/>
                <a:gd name="T16" fmla="*/ 0 w 4659"/>
                <a:gd name="T17" fmla="*/ 0 h 2481"/>
                <a:gd name="T18" fmla="*/ 0 w 4659"/>
                <a:gd name="T19" fmla="*/ 0 h 2481"/>
                <a:gd name="T20" fmla="*/ 0 w 4659"/>
                <a:gd name="T21" fmla="*/ 0 h 2481"/>
                <a:gd name="T22" fmla="*/ 0 w 4659"/>
                <a:gd name="T23" fmla="*/ 0 h 2481"/>
                <a:gd name="T24" fmla="*/ 0 w 4659"/>
                <a:gd name="T25" fmla="*/ 0 h 2481"/>
                <a:gd name="T26" fmla="*/ 0 w 4659"/>
                <a:gd name="T27" fmla="*/ 0 h 2481"/>
                <a:gd name="T28" fmla="*/ 0 w 4659"/>
                <a:gd name="T29" fmla="*/ 0 h 2481"/>
                <a:gd name="T30" fmla="*/ 0 w 4659"/>
                <a:gd name="T31" fmla="*/ 0 h 2481"/>
                <a:gd name="T32" fmla="*/ 0 w 4659"/>
                <a:gd name="T33" fmla="*/ 0 h 2481"/>
                <a:gd name="T34" fmla="*/ 0 w 4659"/>
                <a:gd name="T35" fmla="*/ 0 h 2481"/>
                <a:gd name="T36" fmla="*/ 0 w 4659"/>
                <a:gd name="T37" fmla="*/ 0 h 2481"/>
                <a:gd name="T38" fmla="*/ 0 w 4659"/>
                <a:gd name="T39" fmla="*/ 0 h 2481"/>
                <a:gd name="T40" fmla="*/ 0 w 4659"/>
                <a:gd name="T41" fmla="*/ 0 h 2481"/>
                <a:gd name="T42" fmla="*/ 0 w 4659"/>
                <a:gd name="T43" fmla="*/ 0 h 2481"/>
                <a:gd name="T44" fmla="*/ 0 w 4659"/>
                <a:gd name="T45" fmla="*/ 0 h 2481"/>
                <a:gd name="T46" fmla="*/ 0 w 4659"/>
                <a:gd name="T47" fmla="*/ 0 h 2481"/>
                <a:gd name="T48" fmla="*/ 0 w 4659"/>
                <a:gd name="T49" fmla="*/ 0 h 2481"/>
                <a:gd name="T50" fmla="*/ 0 w 4659"/>
                <a:gd name="T51" fmla="*/ 0 h 2481"/>
                <a:gd name="T52" fmla="*/ 0 w 4659"/>
                <a:gd name="T53" fmla="*/ 0 h 2481"/>
                <a:gd name="T54" fmla="*/ 0 w 4659"/>
                <a:gd name="T55" fmla="*/ 0 h 2481"/>
                <a:gd name="T56" fmla="*/ 0 w 4659"/>
                <a:gd name="T57" fmla="*/ 0 h 2481"/>
                <a:gd name="T58" fmla="*/ 0 w 4659"/>
                <a:gd name="T59" fmla="*/ 0 h 2481"/>
                <a:gd name="T60" fmla="*/ 0 w 4659"/>
                <a:gd name="T61" fmla="*/ 0 h 2481"/>
                <a:gd name="T62" fmla="*/ 0 w 4659"/>
                <a:gd name="T63" fmla="*/ 0 h 2481"/>
                <a:gd name="T64" fmla="*/ 0 w 4659"/>
                <a:gd name="T65" fmla="*/ 0 h 2481"/>
                <a:gd name="T66" fmla="*/ 0 w 4659"/>
                <a:gd name="T67" fmla="*/ 0 h 2481"/>
                <a:gd name="T68" fmla="*/ 0 w 4659"/>
                <a:gd name="T69" fmla="*/ 0 h 2481"/>
                <a:gd name="T70" fmla="*/ 0 w 4659"/>
                <a:gd name="T71" fmla="*/ 0 h 2481"/>
                <a:gd name="T72" fmla="*/ 0 w 4659"/>
                <a:gd name="T73" fmla="*/ 0 h 2481"/>
                <a:gd name="T74" fmla="*/ 0 w 4659"/>
                <a:gd name="T75" fmla="*/ 0 h 2481"/>
                <a:gd name="T76" fmla="*/ 0 w 4659"/>
                <a:gd name="T77" fmla="*/ 0 h 2481"/>
                <a:gd name="T78" fmla="*/ 0 w 4659"/>
                <a:gd name="T79" fmla="*/ 0 h 2481"/>
                <a:gd name="T80" fmla="*/ 0 w 4659"/>
                <a:gd name="T81" fmla="*/ 0 h 2481"/>
                <a:gd name="T82" fmla="*/ 0 w 4659"/>
                <a:gd name="T83" fmla="*/ 0 h 2481"/>
                <a:gd name="T84" fmla="*/ 0 w 4659"/>
                <a:gd name="T85" fmla="*/ 0 h 2481"/>
                <a:gd name="T86" fmla="*/ 0 w 4659"/>
                <a:gd name="T87" fmla="*/ 0 h 2481"/>
                <a:gd name="T88" fmla="*/ 0 w 4659"/>
                <a:gd name="T89" fmla="*/ 0 h 2481"/>
                <a:gd name="T90" fmla="*/ 0 w 4659"/>
                <a:gd name="T91" fmla="*/ 0 h 2481"/>
                <a:gd name="T92" fmla="*/ 0 w 4659"/>
                <a:gd name="T93" fmla="*/ 0 h 2481"/>
                <a:gd name="T94" fmla="*/ 0 w 4659"/>
                <a:gd name="T95" fmla="*/ 0 h 2481"/>
                <a:gd name="T96" fmla="*/ 0 w 4659"/>
                <a:gd name="T97" fmla="*/ 0 h 24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59"/>
                <a:gd name="T148" fmla="*/ 0 h 2481"/>
                <a:gd name="T149" fmla="*/ 4659 w 4659"/>
                <a:gd name="T150" fmla="*/ 2481 h 248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59" h="2481">
                  <a:moveTo>
                    <a:pt x="0" y="2477"/>
                  </a:moveTo>
                  <a:lnTo>
                    <a:pt x="32" y="2477"/>
                  </a:lnTo>
                  <a:lnTo>
                    <a:pt x="63" y="2473"/>
                  </a:lnTo>
                  <a:lnTo>
                    <a:pt x="95" y="2471"/>
                  </a:lnTo>
                  <a:lnTo>
                    <a:pt x="127" y="2469"/>
                  </a:lnTo>
                  <a:lnTo>
                    <a:pt x="158" y="2469"/>
                  </a:lnTo>
                  <a:lnTo>
                    <a:pt x="190" y="2469"/>
                  </a:lnTo>
                  <a:lnTo>
                    <a:pt x="222" y="2473"/>
                  </a:lnTo>
                  <a:lnTo>
                    <a:pt x="253" y="2477"/>
                  </a:lnTo>
                  <a:lnTo>
                    <a:pt x="285" y="2479"/>
                  </a:lnTo>
                  <a:lnTo>
                    <a:pt x="317" y="2481"/>
                  </a:lnTo>
                  <a:lnTo>
                    <a:pt x="348" y="2481"/>
                  </a:lnTo>
                  <a:lnTo>
                    <a:pt x="380" y="2479"/>
                  </a:lnTo>
                  <a:lnTo>
                    <a:pt x="412" y="2475"/>
                  </a:lnTo>
                  <a:lnTo>
                    <a:pt x="443" y="2471"/>
                  </a:lnTo>
                  <a:lnTo>
                    <a:pt x="475" y="2465"/>
                  </a:lnTo>
                  <a:lnTo>
                    <a:pt x="507" y="2461"/>
                  </a:lnTo>
                  <a:lnTo>
                    <a:pt x="538" y="2459"/>
                  </a:lnTo>
                  <a:lnTo>
                    <a:pt x="570" y="2461"/>
                  </a:lnTo>
                  <a:lnTo>
                    <a:pt x="602" y="2465"/>
                  </a:lnTo>
                  <a:lnTo>
                    <a:pt x="633" y="2467"/>
                  </a:lnTo>
                  <a:lnTo>
                    <a:pt x="665" y="2467"/>
                  </a:lnTo>
                  <a:lnTo>
                    <a:pt x="697" y="2471"/>
                  </a:lnTo>
                  <a:lnTo>
                    <a:pt x="728" y="2475"/>
                  </a:lnTo>
                  <a:lnTo>
                    <a:pt x="760" y="2479"/>
                  </a:lnTo>
                  <a:lnTo>
                    <a:pt x="792" y="2479"/>
                  </a:lnTo>
                  <a:lnTo>
                    <a:pt x="824" y="2475"/>
                  </a:lnTo>
                  <a:lnTo>
                    <a:pt x="855" y="2471"/>
                  </a:lnTo>
                  <a:lnTo>
                    <a:pt x="887" y="2473"/>
                  </a:lnTo>
                  <a:lnTo>
                    <a:pt x="919" y="2477"/>
                  </a:lnTo>
                  <a:lnTo>
                    <a:pt x="950" y="2479"/>
                  </a:lnTo>
                  <a:lnTo>
                    <a:pt x="982" y="2479"/>
                  </a:lnTo>
                  <a:lnTo>
                    <a:pt x="1014" y="2475"/>
                  </a:lnTo>
                  <a:lnTo>
                    <a:pt x="1045" y="2473"/>
                  </a:lnTo>
                  <a:lnTo>
                    <a:pt x="1077" y="2429"/>
                  </a:lnTo>
                  <a:lnTo>
                    <a:pt x="1109" y="2271"/>
                  </a:lnTo>
                  <a:lnTo>
                    <a:pt x="1140" y="1939"/>
                  </a:lnTo>
                  <a:lnTo>
                    <a:pt x="1172" y="1469"/>
                  </a:lnTo>
                  <a:lnTo>
                    <a:pt x="1204" y="1035"/>
                  </a:lnTo>
                  <a:lnTo>
                    <a:pt x="1235" y="708"/>
                  </a:lnTo>
                  <a:lnTo>
                    <a:pt x="1267" y="478"/>
                  </a:lnTo>
                  <a:lnTo>
                    <a:pt x="1299" y="257"/>
                  </a:lnTo>
                  <a:lnTo>
                    <a:pt x="1330" y="90"/>
                  </a:lnTo>
                  <a:lnTo>
                    <a:pt x="1362" y="21"/>
                  </a:lnTo>
                  <a:lnTo>
                    <a:pt x="1394" y="121"/>
                  </a:lnTo>
                  <a:lnTo>
                    <a:pt x="1425" y="290"/>
                  </a:lnTo>
                  <a:lnTo>
                    <a:pt x="1457" y="480"/>
                  </a:lnTo>
                  <a:lnTo>
                    <a:pt x="1489" y="628"/>
                  </a:lnTo>
                  <a:lnTo>
                    <a:pt x="1520" y="739"/>
                  </a:lnTo>
                  <a:lnTo>
                    <a:pt x="1552" y="874"/>
                  </a:lnTo>
                  <a:lnTo>
                    <a:pt x="1584" y="1021"/>
                  </a:lnTo>
                  <a:lnTo>
                    <a:pt x="1616" y="1137"/>
                  </a:lnTo>
                  <a:lnTo>
                    <a:pt x="1647" y="1183"/>
                  </a:lnTo>
                  <a:lnTo>
                    <a:pt x="1679" y="1208"/>
                  </a:lnTo>
                  <a:lnTo>
                    <a:pt x="1711" y="1238"/>
                  </a:lnTo>
                  <a:lnTo>
                    <a:pt x="1742" y="1240"/>
                  </a:lnTo>
                  <a:lnTo>
                    <a:pt x="1774" y="1133"/>
                  </a:lnTo>
                  <a:lnTo>
                    <a:pt x="1806" y="868"/>
                  </a:lnTo>
                  <a:lnTo>
                    <a:pt x="1837" y="545"/>
                  </a:lnTo>
                  <a:lnTo>
                    <a:pt x="1869" y="265"/>
                  </a:lnTo>
                  <a:lnTo>
                    <a:pt x="1901" y="82"/>
                  </a:lnTo>
                  <a:lnTo>
                    <a:pt x="1932" y="0"/>
                  </a:lnTo>
                  <a:lnTo>
                    <a:pt x="1964" y="8"/>
                  </a:lnTo>
                  <a:lnTo>
                    <a:pt x="1996" y="127"/>
                  </a:lnTo>
                  <a:lnTo>
                    <a:pt x="2027" y="280"/>
                  </a:lnTo>
                  <a:lnTo>
                    <a:pt x="2059" y="394"/>
                  </a:lnTo>
                  <a:lnTo>
                    <a:pt x="2091" y="438"/>
                  </a:lnTo>
                  <a:lnTo>
                    <a:pt x="2122" y="520"/>
                  </a:lnTo>
                  <a:lnTo>
                    <a:pt x="2154" y="668"/>
                  </a:lnTo>
                  <a:lnTo>
                    <a:pt x="2188" y="864"/>
                  </a:lnTo>
                  <a:lnTo>
                    <a:pt x="2219" y="1014"/>
                  </a:lnTo>
                  <a:lnTo>
                    <a:pt x="2249" y="1123"/>
                  </a:lnTo>
                  <a:lnTo>
                    <a:pt x="2283" y="1223"/>
                  </a:lnTo>
                  <a:lnTo>
                    <a:pt x="2314" y="1325"/>
                  </a:lnTo>
                  <a:lnTo>
                    <a:pt x="2344" y="1417"/>
                  </a:lnTo>
                  <a:lnTo>
                    <a:pt x="2378" y="1484"/>
                  </a:lnTo>
                  <a:lnTo>
                    <a:pt x="2409" y="1551"/>
                  </a:lnTo>
                  <a:lnTo>
                    <a:pt x="2441" y="1636"/>
                  </a:lnTo>
                  <a:lnTo>
                    <a:pt x="2473" y="1722"/>
                  </a:lnTo>
                  <a:lnTo>
                    <a:pt x="2504" y="1789"/>
                  </a:lnTo>
                  <a:lnTo>
                    <a:pt x="2536" y="1862"/>
                  </a:lnTo>
                  <a:lnTo>
                    <a:pt x="2568" y="1930"/>
                  </a:lnTo>
                  <a:lnTo>
                    <a:pt x="2599" y="1976"/>
                  </a:lnTo>
                  <a:lnTo>
                    <a:pt x="2631" y="1981"/>
                  </a:lnTo>
                  <a:lnTo>
                    <a:pt x="2663" y="1989"/>
                  </a:lnTo>
                  <a:lnTo>
                    <a:pt x="2694" y="2012"/>
                  </a:lnTo>
                  <a:lnTo>
                    <a:pt x="2726" y="2043"/>
                  </a:lnTo>
                  <a:lnTo>
                    <a:pt x="2758" y="2064"/>
                  </a:lnTo>
                  <a:lnTo>
                    <a:pt x="2789" y="2079"/>
                  </a:lnTo>
                  <a:lnTo>
                    <a:pt x="2821" y="2098"/>
                  </a:lnTo>
                  <a:lnTo>
                    <a:pt x="2853" y="2114"/>
                  </a:lnTo>
                  <a:lnTo>
                    <a:pt x="2884" y="2125"/>
                  </a:lnTo>
                  <a:lnTo>
                    <a:pt x="2916" y="2143"/>
                  </a:lnTo>
                  <a:lnTo>
                    <a:pt x="2948" y="2162"/>
                  </a:lnTo>
                  <a:lnTo>
                    <a:pt x="2980" y="2160"/>
                  </a:lnTo>
                  <a:lnTo>
                    <a:pt x="3011" y="2148"/>
                  </a:lnTo>
                  <a:lnTo>
                    <a:pt x="3043" y="2150"/>
                  </a:lnTo>
                  <a:lnTo>
                    <a:pt x="3075" y="2179"/>
                  </a:lnTo>
                  <a:lnTo>
                    <a:pt x="3106" y="2208"/>
                  </a:lnTo>
                  <a:lnTo>
                    <a:pt x="3138" y="2223"/>
                  </a:lnTo>
                  <a:lnTo>
                    <a:pt x="3170" y="2239"/>
                  </a:lnTo>
                  <a:lnTo>
                    <a:pt x="3201" y="2269"/>
                  </a:lnTo>
                  <a:lnTo>
                    <a:pt x="3233" y="2285"/>
                  </a:lnTo>
                  <a:lnTo>
                    <a:pt x="3265" y="2289"/>
                  </a:lnTo>
                  <a:lnTo>
                    <a:pt x="3296" y="2279"/>
                  </a:lnTo>
                  <a:lnTo>
                    <a:pt x="3328" y="2292"/>
                  </a:lnTo>
                  <a:lnTo>
                    <a:pt x="3360" y="2308"/>
                  </a:lnTo>
                  <a:lnTo>
                    <a:pt x="3391" y="2315"/>
                  </a:lnTo>
                  <a:lnTo>
                    <a:pt x="3423" y="2315"/>
                  </a:lnTo>
                  <a:lnTo>
                    <a:pt x="3455" y="2314"/>
                  </a:lnTo>
                  <a:lnTo>
                    <a:pt x="3486" y="2312"/>
                  </a:lnTo>
                  <a:lnTo>
                    <a:pt x="3518" y="2308"/>
                  </a:lnTo>
                  <a:lnTo>
                    <a:pt x="3550" y="2298"/>
                  </a:lnTo>
                  <a:lnTo>
                    <a:pt x="3581" y="2296"/>
                  </a:lnTo>
                  <a:lnTo>
                    <a:pt x="3613" y="2304"/>
                  </a:lnTo>
                  <a:lnTo>
                    <a:pt x="3645" y="2306"/>
                  </a:lnTo>
                  <a:lnTo>
                    <a:pt x="3676" y="2296"/>
                  </a:lnTo>
                  <a:lnTo>
                    <a:pt x="3708" y="2287"/>
                  </a:lnTo>
                  <a:lnTo>
                    <a:pt x="3740" y="2294"/>
                  </a:lnTo>
                  <a:lnTo>
                    <a:pt x="3772" y="2317"/>
                  </a:lnTo>
                  <a:lnTo>
                    <a:pt x="3803" y="2329"/>
                  </a:lnTo>
                  <a:lnTo>
                    <a:pt x="3835" y="2329"/>
                  </a:lnTo>
                  <a:lnTo>
                    <a:pt x="3867" y="2329"/>
                  </a:lnTo>
                  <a:lnTo>
                    <a:pt x="3898" y="2338"/>
                  </a:lnTo>
                  <a:lnTo>
                    <a:pt x="3930" y="2346"/>
                  </a:lnTo>
                  <a:lnTo>
                    <a:pt x="3962" y="2348"/>
                  </a:lnTo>
                  <a:lnTo>
                    <a:pt x="3993" y="2348"/>
                  </a:lnTo>
                  <a:lnTo>
                    <a:pt x="4025" y="2362"/>
                  </a:lnTo>
                  <a:lnTo>
                    <a:pt x="4057" y="2377"/>
                  </a:lnTo>
                  <a:lnTo>
                    <a:pt x="4088" y="2388"/>
                  </a:lnTo>
                  <a:lnTo>
                    <a:pt x="4120" y="2369"/>
                  </a:lnTo>
                  <a:lnTo>
                    <a:pt x="4152" y="2338"/>
                  </a:lnTo>
                  <a:lnTo>
                    <a:pt x="4183" y="2325"/>
                  </a:lnTo>
                  <a:lnTo>
                    <a:pt x="4215" y="2350"/>
                  </a:lnTo>
                  <a:lnTo>
                    <a:pt x="4247" y="2369"/>
                  </a:lnTo>
                  <a:lnTo>
                    <a:pt x="4278" y="2371"/>
                  </a:lnTo>
                  <a:lnTo>
                    <a:pt x="4310" y="2365"/>
                  </a:lnTo>
                  <a:lnTo>
                    <a:pt x="4342" y="2381"/>
                  </a:lnTo>
                  <a:lnTo>
                    <a:pt x="4373" y="2396"/>
                  </a:lnTo>
                  <a:lnTo>
                    <a:pt x="4405" y="2398"/>
                  </a:lnTo>
                  <a:lnTo>
                    <a:pt x="4437" y="2388"/>
                  </a:lnTo>
                  <a:lnTo>
                    <a:pt x="4468" y="2385"/>
                  </a:lnTo>
                  <a:lnTo>
                    <a:pt x="4500" y="2383"/>
                  </a:lnTo>
                  <a:lnTo>
                    <a:pt x="4532" y="2381"/>
                  </a:lnTo>
                  <a:lnTo>
                    <a:pt x="4564" y="2381"/>
                  </a:lnTo>
                  <a:lnTo>
                    <a:pt x="4595" y="2381"/>
                  </a:lnTo>
                  <a:lnTo>
                    <a:pt x="4627" y="2386"/>
                  </a:lnTo>
                  <a:lnTo>
                    <a:pt x="4659" y="2392"/>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575" name="Rectangle 308"/>
            <p:cNvSpPr>
              <a:spLocks noChangeArrowheads="1"/>
            </p:cNvSpPr>
            <p:nvPr/>
          </p:nvSpPr>
          <p:spPr bwMode="auto">
            <a:xfrm rot="16200000">
              <a:off x="1938429" y="545048"/>
              <a:ext cx="3093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20.5</a:t>
              </a:r>
              <a:endParaRPr lang="en-US" altLang="en-US" sz="1200">
                <a:solidFill>
                  <a:srgbClr val="0000CC"/>
                </a:solidFill>
                <a:latin typeface="Times New Roman" panose="02020603050405020304" pitchFamily="18" charset="0"/>
              </a:endParaRPr>
            </a:p>
          </p:txBody>
        </p:sp>
        <p:sp>
          <p:nvSpPr>
            <p:cNvPr id="58576" name="Rectangle 309"/>
            <p:cNvSpPr>
              <a:spLocks noChangeArrowheads="1"/>
            </p:cNvSpPr>
            <p:nvPr/>
          </p:nvSpPr>
          <p:spPr bwMode="auto">
            <a:xfrm rot="16200000">
              <a:off x="2436904" y="533936"/>
              <a:ext cx="3093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21.2</a:t>
              </a:r>
              <a:endParaRPr lang="en-US" altLang="en-US" sz="1200">
                <a:solidFill>
                  <a:srgbClr val="0000CC"/>
                </a:solidFill>
                <a:latin typeface="Times New Roman" panose="02020603050405020304" pitchFamily="18" charset="0"/>
              </a:endParaRPr>
            </a:p>
          </p:txBody>
        </p:sp>
        <p:sp>
          <p:nvSpPr>
            <p:cNvPr id="58577" name="Text Box 310"/>
            <p:cNvSpPr txBox="1">
              <a:spLocks noChangeArrowheads="1"/>
            </p:cNvSpPr>
            <p:nvPr/>
          </p:nvSpPr>
          <p:spPr bwMode="auto">
            <a:xfrm>
              <a:off x="1003300" y="571500"/>
              <a:ext cx="935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800000"/>
                  </a:solidFill>
                  <a:latin typeface="Courier New" panose="02070309020205020404" pitchFamily="49" charset="0"/>
                  <a:sym typeface="Symbol" panose="05050102010706020507" pitchFamily="18" charset="2"/>
                </a:rPr>
                <a:t> chain</a:t>
              </a:r>
              <a:endParaRPr lang="en-US" altLang="en-US" sz="1400" b="1">
                <a:solidFill>
                  <a:srgbClr val="800000"/>
                </a:solidFill>
                <a:latin typeface="Courier New" panose="02070309020205020404" pitchFamily="49" charset="0"/>
                <a:sym typeface="Symbol" panose="05050102010706020507" pitchFamily="18" charset="2"/>
              </a:endParaRPr>
            </a:p>
          </p:txBody>
        </p:sp>
        <p:sp>
          <p:nvSpPr>
            <p:cNvPr id="58578" name="Text Box 311"/>
            <p:cNvSpPr txBox="1">
              <a:spLocks noChangeArrowheads="1"/>
            </p:cNvSpPr>
            <p:nvPr/>
          </p:nvSpPr>
          <p:spPr bwMode="auto">
            <a:xfrm>
              <a:off x="2647950" y="695325"/>
              <a:ext cx="920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800000"/>
                  </a:solidFill>
                  <a:latin typeface="Courier New" panose="02070309020205020404" pitchFamily="49" charset="0"/>
                  <a:sym typeface="Symbol" panose="05050102010706020507" pitchFamily="18" charset="2"/>
                </a:rPr>
                <a:t> chain</a:t>
              </a:r>
              <a:endParaRPr lang="en-US" altLang="en-US" sz="1400" b="1">
                <a:solidFill>
                  <a:srgbClr val="800000"/>
                </a:solidFill>
                <a:latin typeface="Courier New" panose="02070309020205020404" pitchFamily="49" charset="0"/>
                <a:sym typeface="Symbol" panose="05050102010706020507" pitchFamily="18" charset="2"/>
              </a:endParaRPr>
            </a:p>
          </p:txBody>
        </p:sp>
        <p:sp>
          <p:nvSpPr>
            <p:cNvPr id="58579" name="Line 312"/>
            <p:cNvSpPr>
              <a:spLocks noChangeShapeType="1"/>
            </p:cNvSpPr>
            <p:nvPr/>
          </p:nvSpPr>
          <p:spPr bwMode="auto">
            <a:xfrm>
              <a:off x="1371600" y="822325"/>
              <a:ext cx="4572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8580" name="Line 313"/>
            <p:cNvSpPr>
              <a:spLocks noChangeShapeType="1"/>
            </p:cNvSpPr>
            <p:nvPr/>
          </p:nvSpPr>
          <p:spPr bwMode="auto">
            <a:xfrm flipH="1">
              <a:off x="2667000" y="974725"/>
              <a:ext cx="1524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8581" name="Text Box 330"/>
            <p:cNvSpPr txBox="1">
              <a:spLocks noChangeArrowheads="1"/>
            </p:cNvSpPr>
            <p:nvPr/>
          </p:nvSpPr>
          <p:spPr bwMode="auto">
            <a:xfrm>
              <a:off x="3429000" y="292100"/>
              <a:ext cx="1044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solidFill>
                    <a:srgbClr val="800000"/>
                  </a:solidFill>
                  <a:latin typeface="Times New Roman" panose="02020603050405020304" pitchFamily="18" charset="0"/>
                </a:rPr>
                <a:t>TIC of Hb</a:t>
              </a:r>
              <a:r>
                <a:rPr lang="en-US" altLang="en-US" sz="1400">
                  <a:solidFill>
                    <a:srgbClr val="800000"/>
                  </a:solidFill>
                  <a:latin typeface="Times New Roman" panose="02020603050405020304" pitchFamily="18" charset="0"/>
                </a:rPr>
                <a:t> </a:t>
              </a:r>
              <a:endParaRPr lang="en-US" altLang="en-US" sz="1400">
                <a:solidFill>
                  <a:srgbClr val="800000"/>
                </a:solidFill>
                <a:latin typeface="Times New Roman" panose="02020603050405020304" pitchFamily="18" charset="0"/>
              </a:endParaRPr>
            </a:p>
          </p:txBody>
        </p:sp>
      </p:grpSp>
      <p:grpSp>
        <p:nvGrpSpPr>
          <p:cNvPr id="4" name="Group 334"/>
          <p:cNvGrpSpPr/>
          <p:nvPr/>
        </p:nvGrpSpPr>
        <p:grpSpPr bwMode="auto">
          <a:xfrm>
            <a:off x="6165850" y="720725"/>
            <a:ext cx="4114800" cy="2789238"/>
            <a:chOff x="4572000" y="228600"/>
            <a:chExt cx="4114800" cy="2789238"/>
          </a:xfrm>
        </p:grpSpPr>
        <p:sp>
          <p:nvSpPr>
            <p:cNvPr id="58459" name="Rectangle 3"/>
            <p:cNvSpPr>
              <a:spLocks noChangeArrowheads="1"/>
            </p:cNvSpPr>
            <p:nvPr/>
          </p:nvSpPr>
          <p:spPr bwMode="auto">
            <a:xfrm>
              <a:off x="4572000" y="228600"/>
              <a:ext cx="4114800" cy="2682875"/>
            </a:xfrm>
            <a:prstGeom prst="rect">
              <a:avLst/>
            </a:prstGeom>
            <a:solidFill>
              <a:srgbClr val="FFFFFF"/>
            </a:solidFill>
            <a:ln w="9525">
              <a:solidFill>
                <a:srgbClr val="0000CC"/>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60" name="Line 4"/>
            <p:cNvSpPr>
              <a:spLocks noChangeShapeType="1"/>
            </p:cNvSpPr>
            <p:nvPr/>
          </p:nvSpPr>
          <p:spPr bwMode="auto">
            <a:xfrm>
              <a:off x="5067300" y="2733675"/>
              <a:ext cx="36195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1" name="Line 5"/>
            <p:cNvSpPr>
              <a:spLocks noChangeShapeType="1"/>
            </p:cNvSpPr>
            <p:nvPr/>
          </p:nvSpPr>
          <p:spPr bwMode="auto">
            <a:xfrm>
              <a:off x="5160963" y="2733675"/>
              <a:ext cx="1587"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2" name="Rectangle 6"/>
            <p:cNvSpPr>
              <a:spLocks noChangeArrowheads="1"/>
            </p:cNvSpPr>
            <p:nvPr/>
          </p:nvSpPr>
          <p:spPr bwMode="auto">
            <a:xfrm>
              <a:off x="5008563" y="2746375"/>
              <a:ext cx="3927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15000</a:t>
              </a:r>
              <a:endParaRPr lang="en-US" altLang="en-US" sz="1200">
                <a:solidFill>
                  <a:srgbClr val="0000CC"/>
                </a:solidFill>
                <a:latin typeface="Times New Roman" panose="02020603050405020304" pitchFamily="18" charset="0"/>
              </a:endParaRPr>
            </a:p>
          </p:txBody>
        </p:sp>
        <p:sp>
          <p:nvSpPr>
            <p:cNvPr id="58463" name="Line 7"/>
            <p:cNvSpPr>
              <a:spLocks noChangeShapeType="1"/>
            </p:cNvSpPr>
            <p:nvPr/>
          </p:nvSpPr>
          <p:spPr bwMode="auto">
            <a:xfrm>
              <a:off x="53340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4" name="Line 8"/>
            <p:cNvSpPr>
              <a:spLocks noChangeShapeType="1"/>
            </p:cNvSpPr>
            <p:nvPr/>
          </p:nvSpPr>
          <p:spPr bwMode="auto">
            <a:xfrm>
              <a:off x="55102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5" name="Line 9"/>
            <p:cNvSpPr>
              <a:spLocks noChangeShapeType="1"/>
            </p:cNvSpPr>
            <p:nvPr/>
          </p:nvSpPr>
          <p:spPr bwMode="auto">
            <a:xfrm>
              <a:off x="56816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6" name="Line 10"/>
            <p:cNvSpPr>
              <a:spLocks noChangeShapeType="1"/>
            </p:cNvSpPr>
            <p:nvPr/>
          </p:nvSpPr>
          <p:spPr bwMode="auto">
            <a:xfrm>
              <a:off x="58562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7" name="Line 11"/>
            <p:cNvSpPr>
              <a:spLocks noChangeShapeType="1"/>
            </p:cNvSpPr>
            <p:nvPr/>
          </p:nvSpPr>
          <p:spPr bwMode="auto">
            <a:xfrm>
              <a:off x="60309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68" name="Rectangle 12"/>
            <p:cNvSpPr>
              <a:spLocks noChangeArrowheads="1"/>
            </p:cNvSpPr>
            <p:nvPr/>
          </p:nvSpPr>
          <p:spPr bwMode="auto">
            <a:xfrm>
              <a:off x="5875338" y="2746375"/>
              <a:ext cx="3927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15250</a:t>
              </a:r>
              <a:endParaRPr lang="en-US" altLang="en-US" sz="1200">
                <a:solidFill>
                  <a:srgbClr val="0000CC"/>
                </a:solidFill>
                <a:latin typeface="Times New Roman" panose="02020603050405020304" pitchFamily="18" charset="0"/>
              </a:endParaRPr>
            </a:p>
          </p:txBody>
        </p:sp>
        <p:sp>
          <p:nvSpPr>
            <p:cNvPr id="58469" name="Line 13"/>
            <p:cNvSpPr>
              <a:spLocks noChangeShapeType="1"/>
            </p:cNvSpPr>
            <p:nvPr/>
          </p:nvSpPr>
          <p:spPr bwMode="auto">
            <a:xfrm>
              <a:off x="62039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0" name="Line 14"/>
            <p:cNvSpPr>
              <a:spLocks noChangeShapeType="1"/>
            </p:cNvSpPr>
            <p:nvPr/>
          </p:nvSpPr>
          <p:spPr bwMode="auto">
            <a:xfrm>
              <a:off x="63769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1" name="Line 15"/>
            <p:cNvSpPr>
              <a:spLocks noChangeShapeType="1"/>
            </p:cNvSpPr>
            <p:nvPr/>
          </p:nvSpPr>
          <p:spPr bwMode="auto">
            <a:xfrm>
              <a:off x="655161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2" name="Line 16"/>
            <p:cNvSpPr>
              <a:spLocks noChangeShapeType="1"/>
            </p:cNvSpPr>
            <p:nvPr/>
          </p:nvSpPr>
          <p:spPr bwMode="auto">
            <a:xfrm>
              <a:off x="67246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3" name="Line 17"/>
            <p:cNvSpPr>
              <a:spLocks noChangeShapeType="1"/>
            </p:cNvSpPr>
            <p:nvPr/>
          </p:nvSpPr>
          <p:spPr bwMode="auto">
            <a:xfrm>
              <a:off x="690086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4" name="Rectangle 18"/>
            <p:cNvSpPr>
              <a:spLocks noChangeArrowheads="1"/>
            </p:cNvSpPr>
            <p:nvPr/>
          </p:nvSpPr>
          <p:spPr bwMode="auto">
            <a:xfrm>
              <a:off x="6745288" y="2746375"/>
              <a:ext cx="3927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15500</a:t>
              </a:r>
              <a:endParaRPr lang="en-US" altLang="en-US" sz="1200">
                <a:solidFill>
                  <a:srgbClr val="0000CC"/>
                </a:solidFill>
                <a:latin typeface="Times New Roman" panose="02020603050405020304" pitchFamily="18" charset="0"/>
              </a:endParaRPr>
            </a:p>
          </p:txBody>
        </p:sp>
        <p:sp>
          <p:nvSpPr>
            <p:cNvPr id="58475" name="Line 19"/>
            <p:cNvSpPr>
              <a:spLocks noChangeShapeType="1"/>
            </p:cNvSpPr>
            <p:nvPr/>
          </p:nvSpPr>
          <p:spPr bwMode="auto">
            <a:xfrm>
              <a:off x="70739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6" name="Line 20"/>
            <p:cNvSpPr>
              <a:spLocks noChangeShapeType="1"/>
            </p:cNvSpPr>
            <p:nvPr/>
          </p:nvSpPr>
          <p:spPr bwMode="auto">
            <a:xfrm>
              <a:off x="724693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7" name="Line 21"/>
            <p:cNvSpPr>
              <a:spLocks noChangeShapeType="1"/>
            </p:cNvSpPr>
            <p:nvPr/>
          </p:nvSpPr>
          <p:spPr bwMode="auto">
            <a:xfrm>
              <a:off x="74215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8" name="Line 22"/>
            <p:cNvSpPr>
              <a:spLocks noChangeShapeType="1"/>
            </p:cNvSpPr>
            <p:nvPr/>
          </p:nvSpPr>
          <p:spPr bwMode="auto">
            <a:xfrm>
              <a:off x="759460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79" name="Line 23"/>
            <p:cNvSpPr>
              <a:spLocks noChangeShapeType="1"/>
            </p:cNvSpPr>
            <p:nvPr/>
          </p:nvSpPr>
          <p:spPr bwMode="auto">
            <a:xfrm>
              <a:off x="7770813" y="2733675"/>
              <a:ext cx="0"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0" name="Rectangle 24"/>
            <p:cNvSpPr>
              <a:spLocks noChangeArrowheads="1"/>
            </p:cNvSpPr>
            <p:nvPr/>
          </p:nvSpPr>
          <p:spPr bwMode="auto">
            <a:xfrm>
              <a:off x="7615238" y="2746375"/>
              <a:ext cx="3927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15750</a:t>
              </a:r>
              <a:endParaRPr lang="en-US" altLang="en-US" sz="1200">
                <a:solidFill>
                  <a:srgbClr val="0000CC"/>
                </a:solidFill>
                <a:latin typeface="Times New Roman" panose="02020603050405020304" pitchFamily="18" charset="0"/>
              </a:endParaRPr>
            </a:p>
          </p:txBody>
        </p:sp>
        <p:sp>
          <p:nvSpPr>
            <p:cNvPr id="58481" name="Line 25"/>
            <p:cNvSpPr>
              <a:spLocks noChangeShapeType="1"/>
            </p:cNvSpPr>
            <p:nvPr/>
          </p:nvSpPr>
          <p:spPr bwMode="auto">
            <a:xfrm>
              <a:off x="7942263"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2" name="Line 26"/>
            <p:cNvSpPr>
              <a:spLocks noChangeShapeType="1"/>
            </p:cNvSpPr>
            <p:nvPr/>
          </p:nvSpPr>
          <p:spPr bwMode="auto">
            <a:xfrm>
              <a:off x="8116888" y="2733675"/>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3" name="Line 27"/>
            <p:cNvSpPr>
              <a:spLocks noChangeShapeType="1"/>
            </p:cNvSpPr>
            <p:nvPr/>
          </p:nvSpPr>
          <p:spPr bwMode="auto">
            <a:xfrm>
              <a:off x="8291513" y="2733675"/>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4" name="Line 28"/>
            <p:cNvSpPr>
              <a:spLocks noChangeShapeType="1"/>
            </p:cNvSpPr>
            <p:nvPr/>
          </p:nvSpPr>
          <p:spPr bwMode="auto">
            <a:xfrm>
              <a:off x="8464550" y="2733675"/>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5" name="Line 29"/>
            <p:cNvSpPr>
              <a:spLocks noChangeShapeType="1"/>
            </p:cNvSpPr>
            <p:nvPr/>
          </p:nvSpPr>
          <p:spPr bwMode="auto">
            <a:xfrm>
              <a:off x="8637588" y="2733675"/>
              <a:ext cx="3175" cy="6032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6" name="Line 30"/>
            <p:cNvSpPr>
              <a:spLocks noChangeShapeType="1"/>
            </p:cNvSpPr>
            <p:nvPr/>
          </p:nvSpPr>
          <p:spPr bwMode="auto">
            <a:xfrm flipV="1">
              <a:off x="5067300" y="396875"/>
              <a:ext cx="1587" cy="233680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7" name="Line 31"/>
            <p:cNvSpPr>
              <a:spLocks noChangeShapeType="1"/>
            </p:cNvSpPr>
            <p:nvPr/>
          </p:nvSpPr>
          <p:spPr bwMode="auto">
            <a:xfrm flipH="1">
              <a:off x="5005388" y="261461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88" name="Rectangle 32"/>
            <p:cNvSpPr>
              <a:spLocks noChangeArrowheads="1"/>
            </p:cNvSpPr>
            <p:nvPr/>
          </p:nvSpPr>
          <p:spPr bwMode="auto">
            <a:xfrm>
              <a:off x="4913313" y="2568575"/>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0</a:t>
              </a:r>
              <a:endParaRPr lang="en-US" altLang="en-US" sz="2400">
                <a:solidFill>
                  <a:srgbClr val="0000CC"/>
                </a:solidFill>
                <a:latin typeface="Times New Roman" panose="02020603050405020304" pitchFamily="18" charset="0"/>
              </a:endParaRPr>
            </a:p>
          </p:txBody>
        </p:sp>
        <p:sp>
          <p:nvSpPr>
            <p:cNvPr id="58489" name="Line 33"/>
            <p:cNvSpPr>
              <a:spLocks noChangeShapeType="1"/>
            </p:cNvSpPr>
            <p:nvPr/>
          </p:nvSpPr>
          <p:spPr bwMode="auto">
            <a:xfrm flipH="1">
              <a:off x="5005388" y="23082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0" name="Line 34"/>
            <p:cNvSpPr>
              <a:spLocks noChangeShapeType="1"/>
            </p:cNvSpPr>
            <p:nvPr/>
          </p:nvSpPr>
          <p:spPr bwMode="auto">
            <a:xfrm flipH="1">
              <a:off x="5005388" y="1990725"/>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1" name="Rectangle 35"/>
            <p:cNvSpPr>
              <a:spLocks noChangeArrowheads="1"/>
            </p:cNvSpPr>
            <p:nvPr/>
          </p:nvSpPr>
          <p:spPr bwMode="auto">
            <a:xfrm>
              <a:off x="4757738" y="1946275"/>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4E5</a:t>
              </a:r>
              <a:endParaRPr lang="en-US" altLang="en-US" sz="2400">
                <a:solidFill>
                  <a:srgbClr val="0000CC"/>
                </a:solidFill>
                <a:latin typeface="Times New Roman" panose="02020603050405020304" pitchFamily="18" charset="0"/>
              </a:endParaRPr>
            </a:p>
          </p:txBody>
        </p:sp>
        <p:sp>
          <p:nvSpPr>
            <p:cNvPr id="58492" name="Line 36"/>
            <p:cNvSpPr>
              <a:spLocks noChangeShapeType="1"/>
            </p:cNvSpPr>
            <p:nvPr/>
          </p:nvSpPr>
          <p:spPr bwMode="auto">
            <a:xfrm flipH="1">
              <a:off x="5005388" y="1671638"/>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3" name="Line 37"/>
            <p:cNvSpPr>
              <a:spLocks noChangeShapeType="1"/>
            </p:cNvSpPr>
            <p:nvPr/>
          </p:nvSpPr>
          <p:spPr bwMode="auto">
            <a:xfrm flipH="1">
              <a:off x="5005388" y="13398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4" name="Rectangle 38"/>
            <p:cNvSpPr>
              <a:spLocks noChangeArrowheads="1"/>
            </p:cNvSpPr>
            <p:nvPr/>
          </p:nvSpPr>
          <p:spPr bwMode="auto">
            <a:xfrm>
              <a:off x="4773613" y="1293813"/>
              <a:ext cx="15228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8E5</a:t>
              </a:r>
              <a:endParaRPr lang="en-US" altLang="en-US" sz="2400">
                <a:solidFill>
                  <a:srgbClr val="0000CC"/>
                </a:solidFill>
                <a:latin typeface="Times New Roman" panose="02020603050405020304" pitchFamily="18" charset="0"/>
              </a:endParaRPr>
            </a:p>
          </p:txBody>
        </p:sp>
        <p:sp>
          <p:nvSpPr>
            <p:cNvPr id="58495" name="Line 39"/>
            <p:cNvSpPr>
              <a:spLocks noChangeShapeType="1"/>
            </p:cNvSpPr>
            <p:nvPr/>
          </p:nvSpPr>
          <p:spPr bwMode="auto">
            <a:xfrm flipH="1">
              <a:off x="5005388" y="1035050"/>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6" name="Line 40"/>
            <p:cNvSpPr>
              <a:spLocks noChangeShapeType="1"/>
            </p:cNvSpPr>
            <p:nvPr/>
          </p:nvSpPr>
          <p:spPr bwMode="auto">
            <a:xfrm flipH="1">
              <a:off x="5005388" y="7159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7" name="Rectangle 41"/>
            <p:cNvSpPr>
              <a:spLocks noChangeArrowheads="1"/>
            </p:cNvSpPr>
            <p:nvPr/>
          </p:nvSpPr>
          <p:spPr bwMode="auto">
            <a:xfrm>
              <a:off x="4697413" y="657225"/>
              <a:ext cx="22923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CC"/>
                  </a:solidFill>
                  <a:latin typeface="Calibri" panose="020F0502020204030204" charset="0"/>
                </a:rPr>
                <a:t>1.2E6</a:t>
              </a:r>
              <a:endParaRPr lang="en-US" altLang="en-US" sz="2400">
                <a:solidFill>
                  <a:srgbClr val="0000CC"/>
                </a:solidFill>
                <a:latin typeface="Times New Roman" panose="02020603050405020304" pitchFamily="18" charset="0"/>
              </a:endParaRPr>
            </a:p>
          </p:txBody>
        </p:sp>
        <p:sp>
          <p:nvSpPr>
            <p:cNvPr id="58498" name="Line 42"/>
            <p:cNvSpPr>
              <a:spLocks noChangeShapeType="1"/>
            </p:cNvSpPr>
            <p:nvPr/>
          </p:nvSpPr>
          <p:spPr bwMode="auto">
            <a:xfrm flipH="1">
              <a:off x="5005388" y="398463"/>
              <a:ext cx="6191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99" name="Freeform 43"/>
            <p:cNvSpPr/>
            <p:nvPr/>
          </p:nvSpPr>
          <p:spPr bwMode="auto">
            <a:xfrm>
              <a:off x="5484813" y="501650"/>
              <a:ext cx="219075" cy="2119313"/>
            </a:xfrm>
            <a:custGeom>
              <a:avLst/>
              <a:gdLst>
                <a:gd name="T0" fmla="*/ 0 w 139"/>
                <a:gd name="T1" fmla="*/ 2147483647 h 1335"/>
                <a:gd name="T2" fmla="*/ 2147483647 w 139"/>
                <a:gd name="T3" fmla="*/ 2147483647 h 1335"/>
                <a:gd name="T4" fmla="*/ 2147483647 w 139"/>
                <a:gd name="T5" fmla="*/ 2147483647 h 1335"/>
                <a:gd name="T6" fmla="*/ 2147483647 w 139"/>
                <a:gd name="T7" fmla="*/ 2147483647 h 1335"/>
                <a:gd name="T8" fmla="*/ 2147483647 w 139"/>
                <a:gd name="T9" fmla="*/ 2147483647 h 1335"/>
                <a:gd name="T10" fmla="*/ 2147483647 w 139"/>
                <a:gd name="T11" fmla="*/ 2147483647 h 1335"/>
                <a:gd name="T12" fmla="*/ 2147483647 w 139"/>
                <a:gd name="T13" fmla="*/ 2147483647 h 1335"/>
                <a:gd name="T14" fmla="*/ 2147483647 w 139"/>
                <a:gd name="T15" fmla="*/ 2147483647 h 1335"/>
                <a:gd name="T16" fmla="*/ 2147483647 w 139"/>
                <a:gd name="T17" fmla="*/ 2147483647 h 1335"/>
                <a:gd name="T18" fmla="*/ 2147483647 w 139"/>
                <a:gd name="T19" fmla="*/ 2147483647 h 1335"/>
                <a:gd name="T20" fmla="*/ 2147483647 w 139"/>
                <a:gd name="T21" fmla="*/ 2147483647 h 1335"/>
                <a:gd name="T22" fmla="*/ 2147483647 w 139"/>
                <a:gd name="T23" fmla="*/ 2147483647 h 1335"/>
                <a:gd name="T24" fmla="*/ 2147483647 w 139"/>
                <a:gd name="T25" fmla="*/ 2147483647 h 1335"/>
                <a:gd name="T26" fmla="*/ 2147483647 w 139"/>
                <a:gd name="T27" fmla="*/ 2147483647 h 1335"/>
                <a:gd name="T28" fmla="*/ 2147483647 w 139"/>
                <a:gd name="T29" fmla="*/ 2147483647 h 1335"/>
                <a:gd name="T30" fmla="*/ 2147483647 w 139"/>
                <a:gd name="T31" fmla="*/ 2147483647 h 1335"/>
                <a:gd name="T32" fmla="*/ 2147483647 w 139"/>
                <a:gd name="T33" fmla="*/ 2147483647 h 1335"/>
                <a:gd name="T34" fmla="*/ 2147483647 w 139"/>
                <a:gd name="T35" fmla="*/ 2147483647 h 1335"/>
                <a:gd name="T36" fmla="*/ 2147483647 w 139"/>
                <a:gd name="T37" fmla="*/ 0 h 1335"/>
                <a:gd name="T38" fmla="*/ 2147483647 w 139"/>
                <a:gd name="T39" fmla="*/ 2147483647 h 1335"/>
                <a:gd name="T40" fmla="*/ 2147483647 w 139"/>
                <a:gd name="T41" fmla="*/ 2147483647 h 1335"/>
                <a:gd name="T42" fmla="*/ 2147483647 w 139"/>
                <a:gd name="T43" fmla="*/ 2147483647 h 1335"/>
                <a:gd name="T44" fmla="*/ 2147483647 w 139"/>
                <a:gd name="T45" fmla="*/ 2147483647 h 1335"/>
                <a:gd name="T46" fmla="*/ 2147483647 w 139"/>
                <a:gd name="T47" fmla="*/ 2147483647 h 1335"/>
                <a:gd name="T48" fmla="*/ 2147483647 w 139"/>
                <a:gd name="T49" fmla="*/ 2147483647 h 1335"/>
                <a:gd name="T50" fmla="*/ 2147483647 w 139"/>
                <a:gd name="T51" fmla="*/ 2147483647 h 1335"/>
                <a:gd name="T52" fmla="*/ 2147483647 w 139"/>
                <a:gd name="T53" fmla="*/ 2147483647 h 1335"/>
                <a:gd name="T54" fmla="*/ 2147483647 w 139"/>
                <a:gd name="T55" fmla="*/ 2147483647 h 1335"/>
                <a:gd name="T56" fmla="*/ 2147483647 w 139"/>
                <a:gd name="T57" fmla="*/ 2147483647 h 1335"/>
                <a:gd name="T58" fmla="*/ 2147483647 w 139"/>
                <a:gd name="T59" fmla="*/ 2147483647 h 1335"/>
                <a:gd name="T60" fmla="*/ 2147483647 w 139"/>
                <a:gd name="T61" fmla="*/ 2147483647 h 1335"/>
                <a:gd name="T62" fmla="*/ 2147483647 w 139"/>
                <a:gd name="T63" fmla="*/ 2147483647 h 1335"/>
                <a:gd name="T64" fmla="*/ 2147483647 w 139"/>
                <a:gd name="T65" fmla="*/ 2147483647 h 1335"/>
                <a:gd name="T66" fmla="*/ 2147483647 w 139"/>
                <a:gd name="T67" fmla="*/ 2147483647 h 1335"/>
                <a:gd name="T68" fmla="*/ 2147483647 w 139"/>
                <a:gd name="T69" fmla="*/ 2147483647 h 1335"/>
                <a:gd name="T70" fmla="*/ 2147483647 w 139"/>
                <a:gd name="T71" fmla="*/ 2147483647 h 13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1335"/>
                <a:gd name="T110" fmla="*/ 139 w 139"/>
                <a:gd name="T111" fmla="*/ 1335 h 13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1335">
                  <a:moveTo>
                    <a:pt x="0" y="1335"/>
                  </a:moveTo>
                  <a:lnTo>
                    <a:pt x="5" y="1331"/>
                  </a:lnTo>
                  <a:lnTo>
                    <a:pt x="9" y="1329"/>
                  </a:lnTo>
                  <a:lnTo>
                    <a:pt x="12" y="1326"/>
                  </a:lnTo>
                  <a:lnTo>
                    <a:pt x="16" y="1323"/>
                  </a:lnTo>
                  <a:lnTo>
                    <a:pt x="21" y="1318"/>
                  </a:lnTo>
                  <a:lnTo>
                    <a:pt x="25" y="1312"/>
                  </a:lnTo>
                  <a:lnTo>
                    <a:pt x="28" y="1306"/>
                  </a:lnTo>
                  <a:lnTo>
                    <a:pt x="32" y="1299"/>
                  </a:lnTo>
                  <a:lnTo>
                    <a:pt x="36" y="1294"/>
                  </a:lnTo>
                  <a:lnTo>
                    <a:pt x="40" y="1253"/>
                  </a:lnTo>
                  <a:lnTo>
                    <a:pt x="44" y="1223"/>
                  </a:lnTo>
                  <a:lnTo>
                    <a:pt x="48" y="1149"/>
                  </a:lnTo>
                  <a:lnTo>
                    <a:pt x="52" y="896"/>
                  </a:lnTo>
                  <a:lnTo>
                    <a:pt x="55" y="698"/>
                  </a:lnTo>
                  <a:lnTo>
                    <a:pt x="60" y="439"/>
                  </a:lnTo>
                  <a:lnTo>
                    <a:pt x="64" y="193"/>
                  </a:lnTo>
                  <a:lnTo>
                    <a:pt x="68" y="24"/>
                  </a:lnTo>
                  <a:lnTo>
                    <a:pt x="71" y="0"/>
                  </a:lnTo>
                  <a:lnTo>
                    <a:pt x="76" y="130"/>
                  </a:lnTo>
                  <a:lnTo>
                    <a:pt x="80" y="357"/>
                  </a:lnTo>
                  <a:lnTo>
                    <a:pt x="83" y="616"/>
                  </a:lnTo>
                  <a:lnTo>
                    <a:pt x="87" y="852"/>
                  </a:lnTo>
                  <a:lnTo>
                    <a:pt x="91" y="1032"/>
                  </a:lnTo>
                  <a:lnTo>
                    <a:pt x="96" y="1143"/>
                  </a:lnTo>
                  <a:lnTo>
                    <a:pt x="99" y="1221"/>
                  </a:lnTo>
                  <a:lnTo>
                    <a:pt x="103" y="1257"/>
                  </a:lnTo>
                  <a:lnTo>
                    <a:pt x="107" y="1282"/>
                  </a:lnTo>
                  <a:lnTo>
                    <a:pt x="112" y="1285"/>
                  </a:lnTo>
                  <a:lnTo>
                    <a:pt x="115" y="1287"/>
                  </a:lnTo>
                  <a:lnTo>
                    <a:pt x="119" y="1290"/>
                  </a:lnTo>
                  <a:lnTo>
                    <a:pt x="123" y="1295"/>
                  </a:lnTo>
                  <a:lnTo>
                    <a:pt x="126" y="1302"/>
                  </a:lnTo>
                  <a:lnTo>
                    <a:pt x="131" y="1312"/>
                  </a:lnTo>
                  <a:lnTo>
                    <a:pt x="135" y="1319"/>
                  </a:lnTo>
                  <a:lnTo>
                    <a:pt x="139" y="1322"/>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500" name="Rectangle 44"/>
            <p:cNvSpPr>
              <a:spLocks noChangeArrowheads="1"/>
            </p:cNvSpPr>
            <p:nvPr/>
          </p:nvSpPr>
          <p:spPr bwMode="auto">
            <a:xfrm>
              <a:off x="5696556" y="317500"/>
              <a:ext cx="11878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800000"/>
                  </a:solidFill>
                  <a:latin typeface="Courier New" panose="02070309020205020404" pitchFamily="49" charset="0"/>
                  <a:sym typeface="Symbol" panose="05050102010706020507" pitchFamily="18" charset="2"/>
                </a:rPr>
                <a:t>Hb  chain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r>
                <a:rPr lang="en-US" altLang="en-US" sz="1400" b="1">
                  <a:solidFill>
                    <a:srgbClr val="800000"/>
                  </a:solidFill>
                  <a:latin typeface="Courier New" panose="02070309020205020404" pitchFamily="49" charset="0"/>
                </a:rPr>
                <a:t>15125Da</a:t>
              </a:r>
              <a:endParaRPr lang="en-US" altLang="en-US" sz="1400" b="1">
                <a:solidFill>
                  <a:srgbClr val="800000"/>
                </a:solidFill>
                <a:latin typeface="Times New Roman" panose="02020603050405020304" pitchFamily="18" charset="0"/>
              </a:endParaRPr>
            </a:p>
          </p:txBody>
        </p:sp>
        <p:sp>
          <p:nvSpPr>
            <p:cNvPr id="58501" name="Freeform 45"/>
            <p:cNvSpPr/>
            <p:nvPr/>
          </p:nvSpPr>
          <p:spPr bwMode="auto">
            <a:xfrm>
              <a:off x="7872413" y="676275"/>
              <a:ext cx="396875" cy="1951038"/>
            </a:xfrm>
            <a:custGeom>
              <a:avLst/>
              <a:gdLst>
                <a:gd name="T0" fmla="*/ 0 w 250"/>
                <a:gd name="T1" fmla="*/ 2147483647 h 1229"/>
                <a:gd name="T2" fmla="*/ 2147483647 w 250"/>
                <a:gd name="T3" fmla="*/ 2147483647 h 1229"/>
                <a:gd name="T4" fmla="*/ 2147483647 w 250"/>
                <a:gd name="T5" fmla="*/ 2147483647 h 1229"/>
                <a:gd name="T6" fmla="*/ 2147483647 w 250"/>
                <a:gd name="T7" fmla="*/ 2147483647 h 1229"/>
                <a:gd name="T8" fmla="*/ 2147483647 w 250"/>
                <a:gd name="T9" fmla="*/ 2147483647 h 1229"/>
                <a:gd name="T10" fmla="*/ 2147483647 w 250"/>
                <a:gd name="T11" fmla="*/ 2147483647 h 1229"/>
                <a:gd name="T12" fmla="*/ 2147483647 w 250"/>
                <a:gd name="T13" fmla="*/ 2147483647 h 1229"/>
                <a:gd name="T14" fmla="*/ 2147483647 w 250"/>
                <a:gd name="T15" fmla="*/ 2147483647 h 1229"/>
                <a:gd name="T16" fmla="*/ 2147483647 w 250"/>
                <a:gd name="T17" fmla="*/ 2147483647 h 1229"/>
                <a:gd name="T18" fmla="*/ 2147483647 w 250"/>
                <a:gd name="T19" fmla="*/ 2147483647 h 1229"/>
                <a:gd name="T20" fmla="*/ 2147483647 w 250"/>
                <a:gd name="T21" fmla="*/ 2147483647 h 1229"/>
                <a:gd name="T22" fmla="*/ 2147483647 w 250"/>
                <a:gd name="T23" fmla="*/ 2147483647 h 1229"/>
                <a:gd name="T24" fmla="*/ 2147483647 w 250"/>
                <a:gd name="T25" fmla="*/ 2147483647 h 1229"/>
                <a:gd name="T26" fmla="*/ 2147483647 w 250"/>
                <a:gd name="T27" fmla="*/ 2147483647 h 1229"/>
                <a:gd name="T28" fmla="*/ 2147483647 w 250"/>
                <a:gd name="T29" fmla="*/ 2147483647 h 1229"/>
                <a:gd name="T30" fmla="*/ 2147483647 w 250"/>
                <a:gd name="T31" fmla="*/ 2147483647 h 1229"/>
                <a:gd name="T32" fmla="*/ 2147483647 w 250"/>
                <a:gd name="T33" fmla="*/ 2147483647 h 1229"/>
                <a:gd name="T34" fmla="*/ 2147483647 w 250"/>
                <a:gd name="T35" fmla="*/ 2147483647 h 1229"/>
                <a:gd name="T36" fmla="*/ 2147483647 w 250"/>
                <a:gd name="T37" fmla="*/ 2147483647 h 1229"/>
                <a:gd name="T38" fmla="*/ 2147483647 w 250"/>
                <a:gd name="T39" fmla="*/ 2147483647 h 1229"/>
                <a:gd name="T40" fmla="*/ 2147483647 w 250"/>
                <a:gd name="T41" fmla="*/ 2147483647 h 1229"/>
                <a:gd name="T42" fmla="*/ 2147483647 w 250"/>
                <a:gd name="T43" fmla="*/ 2147483647 h 1229"/>
                <a:gd name="T44" fmla="*/ 2147483647 w 250"/>
                <a:gd name="T45" fmla="*/ 2147483647 h 1229"/>
                <a:gd name="T46" fmla="*/ 2147483647 w 250"/>
                <a:gd name="T47" fmla="*/ 2147483647 h 1229"/>
                <a:gd name="T48" fmla="*/ 2147483647 w 250"/>
                <a:gd name="T49" fmla="*/ 2147483647 h 1229"/>
                <a:gd name="T50" fmla="*/ 2147483647 w 250"/>
                <a:gd name="T51" fmla="*/ 2147483647 h 1229"/>
                <a:gd name="T52" fmla="*/ 2147483647 w 250"/>
                <a:gd name="T53" fmla="*/ 2147483647 h 1229"/>
                <a:gd name="T54" fmla="*/ 2147483647 w 250"/>
                <a:gd name="T55" fmla="*/ 2147483647 h 1229"/>
                <a:gd name="T56" fmla="*/ 2147483647 w 250"/>
                <a:gd name="T57" fmla="*/ 2147483647 h 1229"/>
                <a:gd name="T58" fmla="*/ 2147483647 w 250"/>
                <a:gd name="T59" fmla="*/ 2147483647 h 1229"/>
                <a:gd name="T60" fmla="*/ 2147483647 w 250"/>
                <a:gd name="T61" fmla="*/ 2147483647 h 1229"/>
                <a:gd name="T62" fmla="*/ 2147483647 w 250"/>
                <a:gd name="T63" fmla="*/ 2147483647 h 1229"/>
                <a:gd name="T64" fmla="*/ 2147483647 w 250"/>
                <a:gd name="T65" fmla="*/ 2147483647 h 1229"/>
                <a:gd name="T66" fmla="*/ 2147483647 w 250"/>
                <a:gd name="T67" fmla="*/ 2147483647 h 1229"/>
                <a:gd name="T68" fmla="*/ 2147483647 w 250"/>
                <a:gd name="T69" fmla="*/ 2147483647 h 1229"/>
                <a:gd name="T70" fmla="*/ 2147483647 w 250"/>
                <a:gd name="T71" fmla="*/ 2147483647 h 1229"/>
                <a:gd name="T72" fmla="*/ 2147483647 w 250"/>
                <a:gd name="T73" fmla="*/ 2147483647 h 1229"/>
                <a:gd name="T74" fmla="*/ 2147483647 w 250"/>
                <a:gd name="T75" fmla="*/ 2147483647 h 1229"/>
                <a:gd name="T76" fmla="*/ 2147483647 w 250"/>
                <a:gd name="T77" fmla="*/ 2147483647 h 1229"/>
                <a:gd name="T78" fmla="*/ 2147483647 w 250"/>
                <a:gd name="T79" fmla="*/ 2147483647 h 1229"/>
                <a:gd name="T80" fmla="*/ 2147483647 w 250"/>
                <a:gd name="T81" fmla="*/ 2147483647 h 1229"/>
                <a:gd name="T82" fmla="*/ 2147483647 w 250"/>
                <a:gd name="T83" fmla="*/ 2147483647 h 1229"/>
                <a:gd name="T84" fmla="*/ 2147483647 w 250"/>
                <a:gd name="T85" fmla="*/ 2147483647 h 1229"/>
                <a:gd name="T86" fmla="*/ 2147483647 w 250"/>
                <a:gd name="T87" fmla="*/ 2147483647 h 1229"/>
                <a:gd name="T88" fmla="*/ 2147483647 w 250"/>
                <a:gd name="T89" fmla="*/ 2147483647 h 1229"/>
                <a:gd name="T90" fmla="*/ 2147483647 w 250"/>
                <a:gd name="T91" fmla="*/ 2147483647 h 1229"/>
                <a:gd name="T92" fmla="*/ 2147483647 w 250"/>
                <a:gd name="T93" fmla="*/ 0 h 1229"/>
                <a:gd name="T94" fmla="*/ 2147483647 w 250"/>
                <a:gd name="T95" fmla="*/ 2147483647 h 1229"/>
                <a:gd name="T96" fmla="*/ 2147483647 w 250"/>
                <a:gd name="T97" fmla="*/ 2147483647 h 1229"/>
                <a:gd name="T98" fmla="*/ 2147483647 w 250"/>
                <a:gd name="T99" fmla="*/ 2147483647 h 1229"/>
                <a:gd name="T100" fmla="*/ 2147483647 w 250"/>
                <a:gd name="T101" fmla="*/ 2147483647 h 1229"/>
                <a:gd name="T102" fmla="*/ 2147483647 w 250"/>
                <a:gd name="T103" fmla="*/ 2147483647 h 1229"/>
                <a:gd name="T104" fmla="*/ 2147483647 w 250"/>
                <a:gd name="T105" fmla="*/ 2147483647 h 1229"/>
                <a:gd name="T106" fmla="*/ 2147483647 w 250"/>
                <a:gd name="T107" fmla="*/ 2147483647 h 1229"/>
                <a:gd name="T108" fmla="*/ 2147483647 w 250"/>
                <a:gd name="T109" fmla="*/ 2147483647 h 1229"/>
                <a:gd name="T110" fmla="*/ 2147483647 w 250"/>
                <a:gd name="T111" fmla="*/ 2147483647 h 1229"/>
                <a:gd name="T112" fmla="*/ 2147483647 w 250"/>
                <a:gd name="T113" fmla="*/ 2147483647 h 1229"/>
                <a:gd name="T114" fmla="*/ 2147483647 w 250"/>
                <a:gd name="T115" fmla="*/ 2147483647 h 1229"/>
                <a:gd name="T116" fmla="*/ 2147483647 w 250"/>
                <a:gd name="T117" fmla="*/ 2147483647 h 1229"/>
                <a:gd name="T118" fmla="*/ 2147483647 w 250"/>
                <a:gd name="T119" fmla="*/ 2147483647 h 1229"/>
                <a:gd name="T120" fmla="*/ 2147483647 w 250"/>
                <a:gd name="T121" fmla="*/ 2147483647 h 12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0"/>
                <a:gd name="T184" fmla="*/ 0 h 1229"/>
                <a:gd name="T185" fmla="*/ 250 w 250"/>
                <a:gd name="T186" fmla="*/ 1229 h 12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0" h="1229">
                  <a:moveTo>
                    <a:pt x="0" y="1229"/>
                  </a:moveTo>
                  <a:lnTo>
                    <a:pt x="4" y="1229"/>
                  </a:lnTo>
                  <a:lnTo>
                    <a:pt x="8" y="1229"/>
                  </a:lnTo>
                  <a:lnTo>
                    <a:pt x="13" y="1229"/>
                  </a:lnTo>
                  <a:lnTo>
                    <a:pt x="17" y="1229"/>
                  </a:lnTo>
                  <a:lnTo>
                    <a:pt x="20" y="1229"/>
                  </a:lnTo>
                  <a:lnTo>
                    <a:pt x="24" y="1229"/>
                  </a:lnTo>
                  <a:lnTo>
                    <a:pt x="28" y="1229"/>
                  </a:lnTo>
                  <a:lnTo>
                    <a:pt x="33" y="1229"/>
                  </a:lnTo>
                  <a:lnTo>
                    <a:pt x="37" y="1229"/>
                  </a:lnTo>
                  <a:lnTo>
                    <a:pt x="41" y="1229"/>
                  </a:lnTo>
                  <a:lnTo>
                    <a:pt x="45" y="1229"/>
                  </a:lnTo>
                  <a:lnTo>
                    <a:pt x="50" y="1229"/>
                  </a:lnTo>
                  <a:lnTo>
                    <a:pt x="54" y="1229"/>
                  </a:lnTo>
                  <a:lnTo>
                    <a:pt x="58" y="1229"/>
                  </a:lnTo>
                  <a:lnTo>
                    <a:pt x="62" y="1229"/>
                  </a:lnTo>
                  <a:lnTo>
                    <a:pt x="67" y="1229"/>
                  </a:lnTo>
                  <a:lnTo>
                    <a:pt x="71" y="1229"/>
                  </a:lnTo>
                  <a:lnTo>
                    <a:pt x="75" y="1229"/>
                  </a:lnTo>
                  <a:lnTo>
                    <a:pt x="79" y="1229"/>
                  </a:lnTo>
                  <a:lnTo>
                    <a:pt x="83" y="1229"/>
                  </a:lnTo>
                  <a:lnTo>
                    <a:pt x="87" y="1229"/>
                  </a:lnTo>
                  <a:lnTo>
                    <a:pt x="91" y="1229"/>
                  </a:lnTo>
                  <a:lnTo>
                    <a:pt x="95" y="1229"/>
                  </a:lnTo>
                  <a:lnTo>
                    <a:pt x="99" y="1229"/>
                  </a:lnTo>
                  <a:lnTo>
                    <a:pt x="104" y="1229"/>
                  </a:lnTo>
                  <a:lnTo>
                    <a:pt x="108" y="1229"/>
                  </a:lnTo>
                  <a:lnTo>
                    <a:pt x="112" y="1229"/>
                  </a:lnTo>
                  <a:lnTo>
                    <a:pt x="116" y="1228"/>
                  </a:lnTo>
                  <a:lnTo>
                    <a:pt x="120" y="1228"/>
                  </a:lnTo>
                  <a:lnTo>
                    <a:pt x="125" y="1227"/>
                  </a:lnTo>
                  <a:lnTo>
                    <a:pt x="129" y="1226"/>
                  </a:lnTo>
                  <a:lnTo>
                    <a:pt x="133" y="1222"/>
                  </a:lnTo>
                  <a:lnTo>
                    <a:pt x="137" y="1221"/>
                  </a:lnTo>
                  <a:lnTo>
                    <a:pt x="142" y="1218"/>
                  </a:lnTo>
                  <a:lnTo>
                    <a:pt x="146" y="1216"/>
                  </a:lnTo>
                  <a:lnTo>
                    <a:pt x="149" y="1205"/>
                  </a:lnTo>
                  <a:lnTo>
                    <a:pt x="153" y="1183"/>
                  </a:lnTo>
                  <a:lnTo>
                    <a:pt x="158" y="1164"/>
                  </a:lnTo>
                  <a:lnTo>
                    <a:pt x="162" y="1108"/>
                  </a:lnTo>
                  <a:lnTo>
                    <a:pt x="166" y="1005"/>
                  </a:lnTo>
                  <a:lnTo>
                    <a:pt x="170" y="853"/>
                  </a:lnTo>
                  <a:lnTo>
                    <a:pt x="174" y="656"/>
                  </a:lnTo>
                  <a:lnTo>
                    <a:pt x="179" y="421"/>
                  </a:lnTo>
                  <a:lnTo>
                    <a:pt x="183" y="177"/>
                  </a:lnTo>
                  <a:lnTo>
                    <a:pt x="187" y="7"/>
                  </a:lnTo>
                  <a:lnTo>
                    <a:pt x="191" y="0"/>
                  </a:lnTo>
                  <a:lnTo>
                    <a:pt x="196" y="176"/>
                  </a:lnTo>
                  <a:lnTo>
                    <a:pt x="200" y="560"/>
                  </a:lnTo>
                  <a:lnTo>
                    <a:pt x="204" y="821"/>
                  </a:lnTo>
                  <a:lnTo>
                    <a:pt x="208" y="1007"/>
                  </a:lnTo>
                  <a:lnTo>
                    <a:pt x="211" y="1114"/>
                  </a:lnTo>
                  <a:lnTo>
                    <a:pt x="216" y="1165"/>
                  </a:lnTo>
                  <a:lnTo>
                    <a:pt x="220" y="1190"/>
                  </a:lnTo>
                  <a:lnTo>
                    <a:pt x="224" y="1205"/>
                  </a:lnTo>
                  <a:lnTo>
                    <a:pt x="228" y="1221"/>
                  </a:lnTo>
                  <a:lnTo>
                    <a:pt x="233" y="1222"/>
                  </a:lnTo>
                  <a:lnTo>
                    <a:pt x="237" y="1222"/>
                  </a:lnTo>
                  <a:lnTo>
                    <a:pt x="241" y="1223"/>
                  </a:lnTo>
                  <a:lnTo>
                    <a:pt x="245" y="1224"/>
                  </a:lnTo>
                  <a:lnTo>
                    <a:pt x="250" y="1225"/>
                  </a:lnTo>
                </a:path>
              </a:pathLst>
            </a:custGeom>
            <a:noFill/>
            <a:ln w="11176">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502" name="Line 168"/>
            <p:cNvSpPr>
              <a:spLocks noChangeShapeType="1"/>
            </p:cNvSpPr>
            <p:nvPr/>
          </p:nvSpPr>
          <p:spPr bwMode="auto">
            <a:xfrm flipH="1">
              <a:off x="5037138" y="30162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03" name="Line 169"/>
            <p:cNvSpPr>
              <a:spLocks noChangeShapeType="1"/>
            </p:cNvSpPr>
            <p:nvPr/>
          </p:nvSpPr>
          <p:spPr bwMode="auto">
            <a:xfrm flipH="1">
              <a:off x="5037138" y="2965450"/>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04" name="Line 170"/>
            <p:cNvSpPr>
              <a:spLocks noChangeShapeType="1"/>
            </p:cNvSpPr>
            <p:nvPr/>
          </p:nvSpPr>
          <p:spPr bwMode="auto">
            <a:xfrm flipH="1">
              <a:off x="5037138" y="2913063"/>
              <a:ext cx="30162"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505" name="Line 239"/>
            <p:cNvSpPr>
              <a:spLocks noChangeShapeType="1"/>
            </p:cNvSpPr>
            <p:nvPr/>
          </p:nvSpPr>
          <p:spPr bwMode="auto">
            <a:xfrm flipH="1">
              <a:off x="5638800" y="533400"/>
              <a:ext cx="228600" cy="244475"/>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8506" name="Rectangle 240"/>
            <p:cNvSpPr>
              <a:spLocks noChangeArrowheads="1"/>
            </p:cNvSpPr>
            <p:nvPr/>
          </p:nvSpPr>
          <p:spPr bwMode="auto">
            <a:xfrm>
              <a:off x="7028470" y="520700"/>
              <a:ext cx="859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800000"/>
                  </a:solidFill>
                  <a:latin typeface="Courier New" panose="02070309020205020404" pitchFamily="49" charset="0"/>
                  <a:sym typeface="Symbol" panose="05050102010706020507" pitchFamily="18" charset="2"/>
                </a:rPr>
                <a:t>Hb  </a:t>
              </a:r>
              <a:endParaRPr lang="en-US" altLang="en-US" sz="1400" b="1">
                <a:solidFill>
                  <a:srgbClr val="800000"/>
                </a:solidFill>
                <a:latin typeface="Courier New" panose="02070309020205020404" pitchFamily="49" charset="0"/>
                <a:sym typeface="Symbol" panose="05050102010706020507" pitchFamily="18" charset="2"/>
              </a:endParaRPr>
            </a:p>
            <a:p>
              <a:pPr algn="ctr" eaLnBrk="1" hangingPunct="1"/>
              <a:r>
                <a:rPr lang="en-US" altLang="en-US" sz="1400" b="1">
                  <a:solidFill>
                    <a:srgbClr val="800000"/>
                  </a:solidFill>
                  <a:latin typeface="Courier New" panose="02070309020205020404" pitchFamily="49" charset="0"/>
                </a:rPr>
                <a:t>15866 Da</a:t>
              </a:r>
              <a:endParaRPr lang="en-US" altLang="en-US" sz="1400" b="1">
                <a:solidFill>
                  <a:srgbClr val="800000"/>
                </a:solidFill>
                <a:latin typeface="Times New Roman" panose="02020603050405020304" pitchFamily="18" charset="0"/>
              </a:endParaRPr>
            </a:p>
          </p:txBody>
        </p:sp>
        <p:sp>
          <p:nvSpPr>
            <p:cNvPr id="58507" name="Line 241"/>
            <p:cNvSpPr>
              <a:spLocks noChangeShapeType="1"/>
            </p:cNvSpPr>
            <p:nvPr/>
          </p:nvSpPr>
          <p:spPr bwMode="auto">
            <a:xfrm>
              <a:off x="7772400" y="701675"/>
              <a:ext cx="3048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31" name="TextBox 330"/>
            <p:cNvSpPr txBox="1"/>
            <p:nvPr/>
          </p:nvSpPr>
          <p:spPr>
            <a:xfrm>
              <a:off x="6215063" y="1285875"/>
              <a:ext cx="1343025" cy="584200"/>
            </a:xfrm>
            <a:prstGeom prst="rect">
              <a:avLst/>
            </a:prstGeom>
            <a:noFill/>
          </p:spPr>
          <p:txBody>
            <a:bodyPr wrap="none">
              <a:spAutoFit/>
            </a:bodyPr>
            <a:lstStyle/>
            <a:p>
              <a:pPr algn="ctr">
                <a:defRPr/>
              </a:pPr>
              <a:r>
                <a:rPr lang="en-US" sz="1600" dirty="0">
                  <a:solidFill>
                    <a:srgbClr val="C00000"/>
                  </a:solidFill>
                  <a:latin typeface="+mj-lt"/>
                </a:rPr>
                <a:t>Deconvoluted</a:t>
              </a:r>
              <a:endParaRPr lang="en-US" sz="1600" dirty="0">
                <a:solidFill>
                  <a:srgbClr val="C00000"/>
                </a:solidFill>
                <a:latin typeface="+mj-lt"/>
              </a:endParaRPr>
            </a:p>
            <a:p>
              <a:pPr algn="ctr">
                <a:defRPr/>
              </a:pPr>
              <a:r>
                <a:rPr lang="en-US" sz="1600" dirty="0">
                  <a:solidFill>
                    <a:srgbClr val="C00000"/>
                  </a:solidFill>
                  <a:latin typeface="+mj-lt"/>
                </a:rPr>
                <a:t>mass spectra</a:t>
              </a:r>
              <a:endParaRPr lang="en-US" sz="1600" dirty="0">
                <a:solidFill>
                  <a:srgbClr val="C00000"/>
                </a:solidFill>
                <a:latin typeface="+mj-lt"/>
              </a:endParaRPr>
            </a:p>
          </p:txBody>
        </p:sp>
      </p:grpSp>
      <p:grpSp>
        <p:nvGrpSpPr>
          <p:cNvPr id="5" name="Group 336"/>
          <p:cNvGrpSpPr/>
          <p:nvPr/>
        </p:nvGrpSpPr>
        <p:grpSpPr bwMode="auto">
          <a:xfrm>
            <a:off x="1893889" y="3448051"/>
            <a:ext cx="4287837" cy="3108325"/>
            <a:chOff x="300038" y="2928934"/>
            <a:chExt cx="4287837" cy="3108325"/>
          </a:xfrm>
        </p:grpSpPr>
        <p:grpSp>
          <p:nvGrpSpPr>
            <p:cNvPr id="58376" name="Group 332"/>
            <p:cNvGrpSpPr/>
            <p:nvPr/>
          </p:nvGrpSpPr>
          <p:grpSpPr bwMode="auto">
            <a:xfrm>
              <a:off x="300038" y="2928934"/>
              <a:ext cx="4287837" cy="3108325"/>
              <a:chOff x="300038" y="2911475"/>
              <a:chExt cx="4287837" cy="3108325"/>
            </a:xfrm>
          </p:grpSpPr>
          <p:sp>
            <p:nvSpPr>
              <p:cNvPr id="58378" name="Rectangle 46"/>
              <p:cNvSpPr>
                <a:spLocks noChangeArrowheads="1"/>
              </p:cNvSpPr>
              <p:nvPr/>
            </p:nvSpPr>
            <p:spPr bwMode="auto">
              <a:xfrm>
                <a:off x="304800" y="2911475"/>
                <a:ext cx="4267200" cy="3108325"/>
              </a:xfrm>
              <a:prstGeom prst="rect">
                <a:avLst/>
              </a:prstGeom>
              <a:solidFill>
                <a:srgbClr val="FFFFFF"/>
              </a:solidFill>
              <a:ln w="9525">
                <a:solidFill>
                  <a:srgbClr val="0000CC"/>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a:solidFill>
                    <a:srgbClr val="0000CC"/>
                  </a:solidFill>
                  <a:latin typeface="Times New Roman" panose="02020603050405020304" pitchFamily="18" charset="0"/>
                </a:endParaRPr>
              </a:p>
            </p:txBody>
          </p:sp>
          <p:sp>
            <p:nvSpPr>
              <p:cNvPr id="58379" name="Line 47"/>
              <p:cNvSpPr>
                <a:spLocks noChangeShapeType="1"/>
              </p:cNvSpPr>
              <p:nvPr/>
            </p:nvSpPr>
            <p:spPr bwMode="auto">
              <a:xfrm>
                <a:off x="793750" y="5665788"/>
                <a:ext cx="377825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0" name="Rectangle 48"/>
              <p:cNvSpPr>
                <a:spLocks noChangeArrowheads="1"/>
              </p:cNvSpPr>
              <p:nvPr/>
            </p:nvSpPr>
            <p:spPr bwMode="auto">
              <a:xfrm>
                <a:off x="4187825" y="5751513"/>
                <a:ext cx="2821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CC"/>
                    </a:solidFill>
                    <a:latin typeface="Calibri" panose="020F0502020204030204" charset="0"/>
                  </a:rPr>
                  <a:t>m/z</a:t>
                </a:r>
                <a:endParaRPr lang="en-US" altLang="en-US" sz="1400">
                  <a:solidFill>
                    <a:srgbClr val="0000CC"/>
                  </a:solidFill>
                  <a:latin typeface="Times New Roman" panose="02020603050405020304" pitchFamily="18" charset="0"/>
                </a:endParaRPr>
              </a:p>
            </p:txBody>
          </p:sp>
          <p:sp>
            <p:nvSpPr>
              <p:cNvPr id="58381" name="Line 49"/>
              <p:cNvSpPr>
                <a:spLocks noChangeShapeType="1"/>
              </p:cNvSpPr>
              <p:nvPr/>
            </p:nvSpPr>
            <p:spPr bwMode="auto">
              <a:xfrm>
                <a:off x="86836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2" name="Line 50"/>
              <p:cNvSpPr>
                <a:spLocks noChangeShapeType="1"/>
              </p:cNvSpPr>
              <p:nvPr/>
            </p:nvSpPr>
            <p:spPr bwMode="auto">
              <a:xfrm>
                <a:off x="109378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3" name="Line 51"/>
              <p:cNvSpPr>
                <a:spLocks noChangeShapeType="1"/>
              </p:cNvSpPr>
              <p:nvPr/>
            </p:nvSpPr>
            <p:spPr bwMode="auto">
              <a:xfrm>
                <a:off x="131921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4" name="Line 52"/>
              <p:cNvSpPr>
                <a:spLocks noChangeShapeType="1"/>
              </p:cNvSpPr>
              <p:nvPr/>
            </p:nvSpPr>
            <p:spPr bwMode="auto">
              <a:xfrm>
                <a:off x="1547813" y="5665788"/>
                <a:ext cx="0"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5" name="Rectangle 53"/>
              <p:cNvSpPr>
                <a:spLocks noChangeArrowheads="1"/>
              </p:cNvSpPr>
              <p:nvPr/>
            </p:nvSpPr>
            <p:spPr bwMode="auto">
              <a:xfrm>
                <a:off x="1471613" y="5722938"/>
                <a:ext cx="2356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800</a:t>
                </a:r>
                <a:endParaRPr lang="en-US" altLang="en-US" sz="1200">
                  <a:solidFill>
                    <a:srgbClr val="0000CC"/>
                  </a:solidFill>
                  <a:latin typeface="Times New Roman" panose="02020603050405020304" pitchFamily="18" charset="0"/>
                </a:endParaRPr>
              </a:p>
            </p:txBody>
          </p:sp>
          <p:sp>
            <p:nvSpPr>
              <p:cNvPr id="58386" name="Line 54"/>
              <p:cNvSpPr>
                <a:spLocks noChangeShapeType="1"/>
              </p:cNvSpPr>
              <p:nvPr/>
            </p:nvSpPr>
            <p:spPr bwMode="auto">
              <a:xfrm>
                <a:off x="177165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7" name="Line 55"/>
              <p:cNvSpPr>
                <a:spLocks noChangeShapeType="1"/>
              </p:cNvSpPr>
              <p:nvPr/>
            </p:nvSpPr>
            <p:spPr bwMode="auto">
              <a:xfrm>
                <a:off x="1998663" y="5665788"/>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8" name="Line 56"/>
              <p:cNvSpPr>
                <a:spLocks noChangeShapeType="1"/>
              </p:cNvSpPr>
              <p:nvPr/>
            </p:nvSpPr>
            <p:spPr bwMode="auto">
              <a:xfrm>
                <a:off x="222408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89" name="Line 57"/>
              <p:cNvSpPr>
                <a:spLocks noChangeShapeType="1"/>
              </p:cNvSpPr>
              <p:nvPr/>
            </p:nvSpPr>
            <p:spPr bwMode="auto">
              <a:xfrm>
                <a:off x="2449513" y="5665788"/>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0" name="Rectangle 58"/>
              <p:cNvSpPr>
                <a:spLocks noChangeArrowheads="1"/>
              </p:cNvSpPr>
              <p:nvPr/>
            </p:nvSpPr>
            <p:spPr bwMode="auto">
              <a:xfrm>
                <a:off x="2347913" y="572293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1000</a:t>
                </a:r>
                <a:endParaRPr lang="en-US" altLang="en-US" sz="1200">
                  <a:solidFill>
                    <a:srgbClr val="0000CC"/>
                  </a:solidFill>
                  <a:latin typeface="Times New Roman" panose="02020603050405020304" pitchFamily="18" charset="0"/>
                </a:endParaRPr>
              </a:p>
            </p:txBody>
          </p:sp>
          <p:sp>
            <p:nvSpPr>
              <p:cNvPr id="58391" name="Line 59"/>
              <p:cNvSpPr>
                <a:spLocks noChangeShapeType="1"/>
              </p:cNvSpPr>
              <p:nvPr/>
            </p:nvSpPr>
            <p:spPr bwMode="auto">
              <a:xfrm>
                <a:off x="267493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2" name="Line 60"/>
              <p:cNvSpPr>
                <a:spLocks noChangeShapeType="1"/>
              </p:cNvSpPr>
              <p:nvPr/>
            </p:nvSpPr>
            <p:spPr bwMode="auto">
              <a:xfrm>
                <a:off x="290195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3" name="Line 61"/>
              <p:cNvSpPr>
                <a:spLocks noChangeShapeType="1"/>
              </p:cNvSpPr>
              <p:nvPr/>
            </p:nvSpPr>
            <p:spPr bwMode="auto">
              <a:xfrm>
                <a:off x="3128963" y="5665788"/>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4" name="Line 62"/>
              <p:cNvSpPr>
                <a:spLocks noChangeShapeType="1"/>
              </p:cNvSpPr>
              <p:nvPr/>
            </p:nvSpPr>
            <p:spPr bwMode="auto">
              <a:xfrm>
                <a:off x="3352800" y="5665788"/>
                <a:ext cx="1587"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5" name="Rectangle 63"/>
              <p:cNvSpPr>
                <a:spLocks noChangeArrowheads="1"/>
              </p:cNvSpPr>
              <p:nvPr/>
            </p:nvSpPr>
            <p:spPr bwMode="auto">
              <a:xfrm>
                <a:off x="3249613" y="572293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1200</a:t>
                </a:r>
                <a:endParaRPr lang="en-US" altLang="en-US" sz="1200">
                  <a:solidFill>
                    <a:srgbClr val="0000CC"/>
                  </a:solidFill>
                  <a:latin typeface="Times New Roman" panose="02020603050405020304" pitchFamily="18" charset="0"/>
                </a:endParaRPr>
              </a:p>
            </p:txBody>
          </p:sp>
          <p:sp>
            <p:nvSpPr>
              <p:cNvPr id="58396" name="Line 64"/>
              <p:cNvSpPr>
                <a:spLocks noChangeShapeType="1"/>
              </p:cNvSpPr>
              <p:nvPr/>
            </p:nvSpPr>
            <p:spPr bwMode="auto">
              <a:xfrm>
                <a:off x="3579813" y="5665788"/>
                <a:ext cx="0"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7" name="Line 65"/>
              <p:cNvSpPr>
                <a:spLocks noChangeShapeType="1"/>
              </p:cNvSpPr>
              <p:nvPr/>
            </p:nvSpPr>
            <p:spPr bwMode="auto">
              <a:xfrm>
                <a:off x="3805238" y="5665788"/>
                <a:ext cx="3175"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8" name="Line 66"/>
              <p:cNvSpPr>
                <a:spLocks noChangeShapeType="1"/>
              </p:cNvSpPr>
              <p:nvPr/>
            </p:nvSpPr>
            <p:spPr bwMode="auto">
              <a:xfrm>
                <a:off x="4030663"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399" name="Line 67"/>
              <p:cNvSpPr>
                <a:spLocks noChangeShapeType="1"/>
              </p:cNvSpPr>
              <p:nvPr/>
            </p:nvSpPr>
            <p:spPr bwMode="auto">
              <a:xfrm>
                <a:off x="4256088" y="5665788"/>
                <a:ext cx="3175" cy="571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0" name="Line 68"/>
              <p:cNvSpPr>
                <a:spLocks noChangeShapeType="1"/>
              </p:cNvSpPr>
              <p:nvPr/>
            </p:nvSpPr>
            <p:spPr bwMode="auto">
              <a:xfrm>
                <a:off x="4483100" y="5665788"/>
                <a:ext cx="1587" cy="28575"/>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1" name="Line 69"/>
              <p:cNvSpPr>
                <a:spLocks noChangeShapeType="1"/>
              </p:cNvSpPr>
              <p:nvPr/>
            </p:nvSpPr>
            <p:spPr bwMode="auto">
              <a:xfrm flipV="1">
                <a:off x="793750" y="3081338"/>
                <a:ext cx="1587" cy="2584450"/>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2" name="Line 70"/>
              <p:cNvSpPr>
                <a:spLocks noChangeShapeType="1"/>
              </p:cNvSpPr>
              <p:nvPr/>
            </p:nvSpPr>
            <p:spPr bwMode="auto">
              <a:xfrm flipH="1">
                <a:off x="741363" y="5665788"/>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3" name="Rectangle 71"/>
              <p:cNvSpPr>
                <a:spLocks noChangeArrowheads="1"/>
              </p:cNvSpPr>
              <p:nvPr/>
            </p:nvSpPr>
            <p:spPr bwMode="auto">
              <a:xfrm>
                <a:off x="506413" y="5578475"/>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CC"/>
                    </a:solidFill>
                    <a:latin typeface="Calibri" panose="020F0502020204030204" charset="0"/>
                  </a:rPr>
                  <a:t>0</a:t>
                </a:r>
                <a:endParaRPr lang="en-US" altLang="en-US" sz="1400">
                  <a:solidFill>
                    <a:srgbClr val="0000CC"/>
                  </a:solidFill>
                  <a:latin typeface="Times New Roman" panose="02020603050405020304" pitchFamily="18" charset="0"/>
                </a:endParaRPr>
              </a:p>
            </p:txBody>
          </p:sp>
          <p:sp>
            <p:nvSpPr>
              <p:cNvPr id="58404" name="Line 72"/>
              <p:cNvSpPr>
                <a:spLocks noChangeShapeType="1"/>
              </p:cNvSpPr>
              <p:nvPr/>
            </p:nvSpPr>
            <p:spPr bwMode="auto">
              <a:xfrm flipH="1">
                <a:off x="768350" y="55467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5" name="Line 73"/>
              <p:cNvSpPr>
                <a:spLocks noChangeShapeType="1"/>
              </p:cNvSpPr>
              <p:nvPr/>
            </p:nvSpPr>
            <p:spPr bwMode="auto">
              <a:xfrm flipH="1">
                <a:off x="768350" y="54308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6" name="Line 74"/>
              <p:cNvSpPr>
                <a:spLocks noChangeShapeType="1"/>
              </p:cNvSpPr>
              <p:nvPr/>
            </p:nvSpPr>
            <p:spPr bwMode="auto">
              <a:xfrm flipH="1">
                <a:off x="768350" y="53133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7" name="Line 75"/>
              <p:cNvSpPr>
                <a:spLocks noChangeShapeType="1"/>
              </p:cNvSpPr>
              <p:nvPr/>
            </p:nvSpPr>
            <p:spPr bwMode="auto">
              <a:xfrm flipH="1">
                <a:off x="741363" y="5195888"/>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8" name="Line 76"/>
              <p:cNvSpPr>
                <a:spLocks noChangeShapeType="1"/>
              </p:cNvSpPr>
              <p:nvPr/>
            </p:nvSpPr>
            <p:spPr bwMode="auto">
              <a:xfrm flipH="1">
                <a:off x="768350" y="50784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09" name="Line 77"/>
              <p:cNvSpPr>
                <a:spLocks noChangeShapeType="1"/>
              </p:cNvSpPr>
              <p:nvPr/>
            </p:nvSpPr>
            <p:spPr bwMode="auto">
              <a:xfrm flipH="1">
                <a:off x="768350" y="49609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0" name="Line 78"/>
              <p:cNvSpPr>
                <a:spLocks noChangeShapeType="1"/>
              </p:cNvSpPr>
              <p:nvPr/>
            </p:nvSpPr>
            <p:spPr bwMode="auto">
              <a:xfrm flipH="1">
                <a:off x="768350" y="48434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1" name="Line 79"/>
              <p:cNvSpPr>
                <a:spLocks noChangeShapeType="1"/>
              </p:cNvSpPr>
              <p:nvPr/>
            </p:nvSpPr>
            <p:spPr bwMode="auto">
              <a:xfrm flipH="1">
                <a:off x="741363" y="4725988"/>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2" name="Rectangle 80"/>
              <p:cNvSpPr>
                <a:spLocks noChangeArrowheads="1"/>
              </p:cNvSpPr>
              <p:nvPr/>
            </p:nvSpPr>
            <p:spPr bwMode="auto">
              <a:xfrm>
                <a:off x="455613" y="4637088"/>
                <a:ext cx="18274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CC"/>
                    </a:solidFill>
                    <a:latin typeface="Calibri" panose="020F0502020204030204" charset="0"/>
                  </a:rPr>
                  <a:t>40</a:t>
                </a:r>
                <a:endParaRPr lang="en-US" altLang="en-US" sz="1400">
                  <a:solidFill>
                    <a:srgbClr val="0000CC"/>
                  </a:solidFill>
                  <a:latin typeface="Times New Roman" panose="02020603050405020304" pitchFamily="18" charset="0"/>
                </a:endParaRPr>
              </a:p>
            </p:txBody>
          </p:sp>
          <p:sp>
            <p:nvSpPr>
              <p:cNvPr id="58413" name="Line 81"/>
              <p:cNvSpPr>
                <a:spLocks noChangeShapeType="1"/>
              </p:cNvSpPr>
              <p:nvPr/>
            </p:nvSpPr>
            <p:spPr bwMode="auto">
              <a:xfrm flipH="1">
                <a:off x="768350" y="46085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4" name="Line 82"/>
              <p:cNvSpPr>
                <a:spLocks noChangeShapeType="1"/>
              </p:cNvSpPr>
              <p:nvPr/>
            </p:nvSpPr>
            <p:spPr bwMode="auto">
              <a:xfrm flipH="1">
                <a:off x="768350" y="4491038"/>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5" name="Line 83"/>
              <p:cNvSpPr>
                <a:spLocks noChangeShapeType="1"/>
              </p:cNvSpPr>
              <p:nvPr/>
            </p:nvSpPr>
            <p:spPr bwMode="auto">
              <a:xfrm flipH="1">
                <a:off x="768350" y="437356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6" name="Line 84"/>
              <p:cNvSpPr>
                <a:spLocks noChangeShapeType="1"/>
              </p:cNvSpPr>
              <p:nvPr/>
            </p:nvSpPr>
            <p:spPr bwMode="auto">
              <a:xfrm flipH="1">
                <a:off x="741363" y="4254500"/>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7" name="Line 85"/>
              <p:cNvSpPr>
                <a:spLocks noChangeShapeType="1"/>
              </p:cNvSpPr>
              <p:nvPr/>
            </p:nvSpPr>
            <p:spPr bwMode="auto">
              <a:xfrm flipH="1">
                <a:off x="768350" y="41370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8" name="Line 86"/>
              <p:cNvSpPr>
                <a:spLocks noChangeShapeType="1"/>
              </p:cNvSpPr>
              <p:nvPr/>
            </p:nvSpPr>
            <p:spPr bwMode="auto">
              <a:xfrm flipH="1">
                <a:off x="768350" y="4019550"/>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19" name="Line 87"/>
              <p:cNvSpPr>
                <a:spLocks noChangeShapeType="1"/>
              </p:cNvSpPr>
              <p:nvPr/>
            </p:nvSpPr>
            <p:spPr bwMode="auto">
              <a:xfrm flipH="1">
                <a:off x="768350" y="390207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0" name="Line 88"/>
              <p:cNvSpPr>
                <a:spLocks noChangeShapeType="1"/>
              </p:cNvSpPr>
              <p:nvPr/>
            </p:nvSpPr>
            <p:spPr bwMode="auto">
              <a:xfrm flipH="1">
                <a:off x="741363" y="3784600"/>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1" name="Line 89"/>
              <p:cNvSpPr>
                <a:spLocks noChangeShapeType="1"/>
              </p:cNvSpPr>
              <p:nvPr/>
            </p:nvSpPr>
            <p:spPr bwMode="auto">
              <a:xfrm flipH="1">
                <a:off x="768350" y="366712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2" name="Line 90"/>
              <p:cNvSpPr>
                <a:spLocks noChangeShapeType="1"/>
              </p:cNvSpPr>
              <p:nvPr/>
            </p:nvSpPr>
            <p:spPr bwMode="auto">
              <a:xfrm flipH="1">
                <a:off x="768350" y="3549650"/>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3" name="Line 91"/>
              <p:cNvSpPr>
                <a:spLocks noChangeShapeType="1"/>
              </p:cNvSpPr>
              <p:nvPr/>
            </p:nvSpPr>
            <p:spPr bwMode="auto">
              <a:xfrm flipH="1">
                <a:off x="768350" y="3432175"/>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4" name="Line 92"/>
              <p:cNvSpPr>
                <a:spLocks noChangeShapeType="1"/>
              </p:cNvSpPr>
              <p:nvPr/>
            </p:nvSpPr>
            <p:spPr bwMode="auto">
              <a:xfrm flipH="1">
                <a:off x="741363" y="3314700"/>
                <a:ext cx="52387"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5" name="Rectangle 93"/>
              <p:cNvSpPr>
                <a:spLocks noChangeArrowheads="1"/>
              </p:cNvSpPr>
              <p:nvPr/>
            </p:nvSpPr>
            <p:spPr bwMode="auto">
              <a:xfrm>
                <a:off x="404813" y="3227388"/>
                <a:ext cx="2741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CC"/>
                    </a:solidFill>
                    <a:latin typeface="Calibri" panose="020F0502020204030204" charset="0"/>
                  </a:rPr>
                  <a:t>100</a:t>
                </a:r>
                <a:endParaRPr lang="en-US" altLang="en-US" sz="1400">
                  <a:solidFill>
                    <a:srgbClr val="0000CC"/>
                  </a:solidFill>
                  <a:latin typeface="Times New Roman" panose="02020603050405020304" pitchFamily="18" charset="0"/>
                </a:endParaRPr>
              </a:p>
            </p:txBody>
          </p:sp>
          <p:sp>
            <p:nvSpPr>
              <p:cNvPr id="58426" name="Line 94"/>
              <p:cNvSpPr>
                <a:spLocks noChangeShapeType="1"/>
              </p:cNvSpPr>
              <p:nvPr/>
            </p:nvSpPr>
            <p:spPr bwMode="auto">
              <a:xfrm flipH="1">
                <a:off x="768350" y="3198813"/>
                <a:ext cx="25400" cy="1588"/>
              </a:xfrm>
              <a:prstGeom prst="line">
                <a:avLst/>
              </a:prstGeom>
              <a:noFill/>
              <a:ln w="0">
                <a:solidFill>
                  <a:srgbClr val="0000CC"/>
                </a:solidFill>
                <a:round/>
              </a:ln>
              <a:extLst>
                <a:ext uri="{909E8E84-426E-40DD-AFC4-6F175D3DCCD1}">
                  <a14:hiddenFill xmlns:a14="http://schemas.microsoft.com/office/drawing/2010/main">
                    <a:noFill/>
                  </a14:hiddenFill>
                </a:ext>
              </a:extLst>
            </p:spPr>
            <p:txBody>
              <a:bodyPr/>
              <a:lstStyle/>
              <a:p>
                <a:endParaRPr lang="en-IN"/>
              </a:p>
            </p:txBody>
          </p:sp>
          <p:sp>
            <p:nvSpPr>
              <p:cNvPr id="58427" name="Freeform 96"/>
              <p:cNvSpPr/>
              <p:nvPr/>
            </p:nvSpPr>
            <p:spPr bwMode="auto">
              <a:xfrm>
                <a:off x="792163" y="5362575"/>
                <a:ext cx="230187" cy="303213"/>
              </a:xfrm>
              <a:custGeom>
                <a:avLst/>
                <a:gdLst>
                  <a:gd name="T0" fmla="*/ 0 w 291"/>
                  <a:gd name="T1" fmla="*/ 2147483647 h 382"/>
                  <a:gd name="T2" fmla="*/ 0 w 291"/>
                  <a:gd name="T3" fmla="*/ 2147483647 h 382"/>
                  <a:gd name="T4" fmla="*/ 0 w 291"/>
                  <a:gd name="T5" fmla="*/ 2147483647 h 382"/>
                  <a:gd name="T6" fmla="*/ 0 w 291"/>
                  <a:gd name="T7" fmla="*/ 2147483647 h 382"/>
                  <a:gd name="T8" fmla="*/ 0 w 291"/>
                  <a:gd name="T9" fmla="*/ 2147483647 h 382"/>
                  <a:gd name="T10" fmla="*/ 0 w 291"/>
                  <a:gd name="T11" fmla="*/ 2147483647 h 382"/>
                  <a:gd name="T12" fmla="*/ 0 w 291"/>
                  <a:gd name="T13" fmla="*/ 2147483647 h 382"/>
                  <a:gd name="T14" fmla="*/ 0 w 291"/>
                  <a:gd name="T15" fmla="*/ 2147483647 h 382"/>
                  <a:gd name="T16" fmla="*/ 0 w 291"/>
                  <a:gd name="T17" fmla="*/ 2147483647 h 382"/>
                  <a:gd name="T18" fmla="*/ 0 w 291"/>
                  <a:gd name="T19" fmla="*/ 2147483647 h 382"/>
                  <a:gd name="T20" fmla="*/ 0 w 291"/>
                  <a:gd name="T21" fmla="*/ 2147483647 h 382"/>
                  <a:gd name="T22" fmla="*/ 0 w 291"/>
                  <a:gd name="T23" fmla="*/ 2147483647 h 382"/>
                  <a:gd name="T24" fmla="*/ 0 w 291"/>
                  <a:gd name="T25" fmla="*/ 2147483647 h 382"/>
                  <a:gd name="T26" fmla="*/ 0 w 291"/>
                  <a:gd name="T27" fmla="*/ 2147483647 h 382"/>
                  <a:gd name="T28" fmla="*/ 0 w 291"/>
                  <a:gd name="T29" fmla="*/ 2147483647 h 382"/>
                  <a:gd name="T30" fmla="*/ 0 w 291"/>
                  <a:gd name="T31" fmla="*/ 2147483647 h 382"/>
                  <a:gd name="T32" fmla="*/ 0 w 291"/>
                  <a:gd name="T33" fmla="*/ 2147483647 h 382"/>
                  <a:gd name="T34" fmla="*/ 0 w 291"/>
                  <a:gd name="T35" fmla="*/ 2147483647 h 382"/>
                  <a:gd name="T36" fmla="*/ 0 w 291"/>
                  <a:gd name="T37" fmla="*/ 2147483647 h 382"/>
                  <a:gd name="T38" fmla="*/ 0 w 291"/>
                  <a:gd name="T39" fmla="*/ 2147483647 h 382"/>
                  <a:gd name="T40" fmla="*/ 0 w 291"/>
                  <a:gd name="T41" fmla="*/ 2147483647 h 382"/>
                  <a:gd name="T42" fmla="*/ 0 w 291"/>
                  <a:gd name="T43" fmla="*/ 2147483647 h 382"/>
                  <a:gd name="T44" fmla="*/ 0 w 291"/>
                  <a:gd name="T45" fmla="*/ 2147483647 h 382"/>
                  <a:gd name="T46" fmla="*/ 0 w 291"/>
                  <a:gd name="T47" fmla="*/ 2147483647 h 382"/>
                  <a:gd name="T48" fmla="*/ 0 w 291"/>
                  <a:gd name="T49" fmla="*/ 2147483647 h 382"/>
                  <a:gd name="T50" fmla="*/ 0 w 291"/>
                  <a:gd name="T51" fmla="*/ 2147483647 h 382"/>
                  <a:gd name="T52" fmla="*/ 0 w 291"/>
                  <a:gd name="T53" fmla="*/ 2147483647 h 382"/>
                  <a:gd name="T54" fmla="*/ 0 w 291"/>
                  <a:gd name="T55" fmla="*/ 2147483647 h 382"/>
                  <a:gd name="T56" fmla="*/ 0 w 291"/>
                  <a:gd name="T57" fmla="*/ 2147483647 h 382"/>
                  <a:gd name="T58" fmla="*/ 0 w 291"/>
                  <a:gd name="T59" fmla="*/ 2147483647 h 382"/>
                  <a:gd name="T60" fmla="*/ 0 w 291"/>
                  <a:gd name="T61" fmla="*/ 2147483647 h 382"/>
                  <a:gd name="T62" fmla="*/ 0 w 291"/>
                  <a:gd name="T63" fmla="*/ 2147483647 h 382"/>
                  <a:gd name="T64" fmla="*/ 0 w 291"/>
                  <a:gd name="T65" fmla="*/ 2147483647 h 382"/>
                  <a:gd name="T66" fmla="*/ 0 w 291"/>
                  <a:gd name="T67" fmla="*/ 2147483647 h 382"/>
                  <a:gd name="T68" fmla="*/ 0 w 291"/>
                  <a:gd name="T69" fmla="*/ 2147483647 h 382"/>
                  <a:gd name="T70" fmla="*/ 0 w 291"/>
                  <a:gd name="T71" fmla="*/ 2147483647 h 382"/>
                  <a:gd name="T72" fmla="*/ 0 w 291"/>
                  <a:gd name="T73" fmla="*/ 2147483647 h 382"/>
                  <a:gd name="T74" fmla="*/ 0 w 291"/>
                  <a:gd name="T75" fmla="*/ 2147483647 h 382"/>
                  <a:gd name="T76" fmla="*/ 0 w 291"/>
                  <a:gd name="T77" fmla="*/ 2147483647 h 382"/>
                  <a:gd name="T78" fmla="*/ 0 w 291"/>
                  <a:gd name="T79" fmla="*/ 2147483647 h 382"/>
                  <a:gd name="T80" fmla="*/ 0 w 291"/>
                  <a:gd name="T81" fmla="*/ 2147483647 h 382"/>
                  <a:gd name="T82" fmla="*/ 0 w 291"/>
                  <a:gd name="T83" fmla="*/ 2147483647 h 382"/>
                  <a:gd name="T84" fmla="*/ 0 w 291"/>
                  <a:gd name="T85" fmla="*/ 2147483647 h 382"/>
                  <a:gd name="T86" fmla="*/ 0 w 291"/>
                  <a:gd name="T87" fmla="*/ 2147483647 h 382"/>
                  <a:gd name="T88" fmla="*/ 0 w 291"/>
                  <a:gd name="T89" fmla="*/ 2147483647 h 382"/>
                  <a:gd name="T90" fmla="*/ 0 w 291"/>
                  <a:gd name="T91" fmla="*/ 2147483647 h 382"/>
                  <a:gd name="T92" fmla="*/ 0 w 291"/>
                  <a:gd name="T93" fmla="*/ 2147483647 h 382"/>
                  <a:gd name="T94" fmla="*/ 0 w 291"/>
                  <a:gd name="T95" fmla="*/ 2147483647 h 382"/>
                  <a:gd name="T96" fmla="*/ 0 w 291"/>
                  <a:gd name="T97" fmla="*/ 2147483647 h 382"/>
                  <a:gd name="T98" fmla="*/ 0 w 291"/>
                  <a:gd name="T99" fmla="*/ 2147483647 h 382"/>
                  <a:gd name="T100" fmla="*/ 0 w 291"/>
                  <a:gd name="T101" fmla="*/ 2147483647 h 382"/>
                  <a:gd name="T102" fmla="*/ 0 w 291"/>
                  <a:gd name="T103" fmla="*/ 2147483647 h 382"/>
                  <a:gd name="T104" fmla="*/ 0 w 291"/>
                  <a:gd name="T105" fmla="*/ 2147483647 h 382"/>
                  <a:gd name="T106" fmla="*/ 0 w 291"/>
                  <a:gd name="T107" fmla="*/ 2147483647 h 382"/>
                  <a:gd name="T108" fmla="*/ 0 w 291"/>
                  <a:gd name="T109" fmla="*/ 2147483647 h 382"/>
                  <a:gd name="T110" fmla="*/ 0 w 291"/>
                  <a:gd name="T111" fmla="*/ 2147483647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1"/>
                  <a:gd name="T169" fmla="*/ 0 h 382"/>
                  <a:gd name="T170" fmla="*/ 291 w 291"/>
                  <a:gd name="T171" fmla="*/ 382 h 3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1" h="382">
                    <a:moveTo>
                      <a:pt x="0" y="378"/>
                    </a:moveTo>
                    <a:lnTo>
                      <a:pt x="2" y="378"/>
                    </a:lnTo>
                    <a:lnTo>
                      <a:pt x="2" y="376"/>
                    </a:lnTo>
                    <a:lnTo>
                      <a:pt x="2" y="378"/>
                    </a:lnTo>
                    <a:lnTo>
                      <a:pt x="4" y="376"/>
                    </a:lnTo>
                    <a:lnTo>
                      <a:pt x="4" y="374"/>
                    </a:lnTo>
                    <a:lnTo>
                      <a:pt x="4" y="370"/>
                    </a:lnTo>
                    <a:lnTo>
                      <a:pt x="6" y="366"/>
                    </a:lnTo>
                    <a:lnTo>
                      <a:pt x="6" y="365"/>
                    </a:lnTo>
                    <a:lnTo>
                      <a:pt x="7" y="363"/>
                    </a:lnTo>
                    <a:lnTo>
                      <a:pt x="7" y="359"/>
                    </a:lnTo>
                    <a:lnTo>
                      <a:pt x="7" y="357"/>
                    </a:lnTo>
                    <a:lnTo>
                      <a:pt x="9" y="357"/>
                    </a:lnTo>
                    <a:lnTo>
                      <a:pt x="9" y="359"/>
                    </a:lnTo>
                    <a:lnTo>
                      <a:pt x="9" y="355"/>
                    </a:lnTo>
                    <a:lnTo>
                      <a:pt x="11" y="345"/>
                    </a:lnTo>
                    <a:lnTo>
                      <a:pt x="11" y="340"/>
                    </a:lnTo>
                    <a:lnTo>
                      <a:pt x="11" y="341"/>
                    </a:lnTo>
                    <a:lnTo>
                      <a:pt x="13" y="353"/>
                    </a:lnTo>
                    <a:lnTo>
                      <a:pt x="13" y="363"/>
                    </a:lnTo>
                    <a:lnTo>
                      <a:pt x="13" y="366"/>
                    </a:lnTo>
                    <a:lnTo>
                      <a:pt x="15" y="368"/>
                    </a:lnTo>
                    <a:lnTo>
                      <a:pt x="15" y="366"/>
                    </a:lnTo>
                    <a:lnTo>
                      <a:pt x="15" y="365"/>
                    </a:lnTo>
                    <a:lnTo>
                      <a:pt x="16" y="365"/>
                    </a:lnTo>
                    <a:lnTo>
                      <a:pt x="18" y="366"/>
                    </a:lnTo>
                    <a:lnTo>
                      <a:pt x="18" y="372"/>
                    </a:lnTo>
                    <a:lnTo>
                      <a:pt x="18" y="378"/>
                    </a:lnTo>
                    <a:lnTo>
                      <a:pt x="20" y="380"/>
                    </a:lnTo>
                    <a:lnTo>
                      <a:pt x="20" y="378"/>
                    </a:lnTo>
                    <a:lnTo>
                      <a:pt x="20" y="374"/>
                    </a:lnTo>
                    <a:lnTo>
                      <a:pt x="20" y="370"/>
                    </a:lnTo>
                    <a:lnTo>
                      <a:pt x="22" y="368"/>
                    </a:lnTo>
                    <a:lnTo>
                      <a:pt x="22" y="370"/>
                    </a:lnTo>
                    <a:lnTo>
                      <a:pt x="22" y="372"/>
                    </a:lnTo>
                    <a:lnTo>
                      <a:pt x="23" y="368"/>
                    </a:lnTo>
                    <a:lnTo>
                      <a:pt x="23" y="359"/>
                    </a:lnTo>
                    <a:lnTo>
                      <a:pt x="23" y="349"/>
                    </a:lnTo>
                    <a:lnTo>
                      <a:pt x="25" y="347"/>
                    </a:lnTo>
                    <a:lnTo>
                      <a:pt x="25" y="351"/>
                    </a:lnTo>
                    <a:lnTo>
                      <a:pt x="25" y="353"/>
                    </a:lnTo>
                    <a:lnTo>
                      <a:pt x="27" y="355"/>
                    </a:lnTo>
                    <a:lnTo>
                      <a:pt x="27" y="357"/>
                    </a:lnTo>
                    <a:lnTo>
                      <a:pt x="27" y="363"/>
                    </a:lnTo>
                    <a:lnTo>
                      <a:pt x="29" y="363"/>
                    </a:lnTo>
                    <a:lnTo>
                      <a:pt x="29" y="359"/>
                    </a:lnTo>
                    <a:lnTo>
                      <a:pt x="29" y="353"/>
                    </a:lnTo>
                    <a:lnTo>
                      <a:pt x="30" y="351"/>
                    </a:lnTo>
                    <a:lnTo>
                      <a:pt x="30" y="349"/>
                    </a:lnTo>
                    <a:lnTo>
                      <a:pt x="32" y="341"/>
                    </a:lnTo>
                    <a:lnTo>
                      <a:pt x="32" y="338"/>
                    </a:lnTo>
                    <a:lnTo>
                      <a:pt x="34" y="347"/>
                    </a:lnTo>
                    <a:lnTo>
                      <a:pt x="34" y="355"/>
                    </a:lnTo>
                    <a:lnTo>
                      <a:pt x="36" y="341"/>
                    </a:lnTo>
                    <a:lnTo>
                      <a:pt x="36" y="322"/>
                    </a:lnTo>
                    <a:lnTo>
                      <a:pt x="36" y="311"/>
                    </a:lnTo>
                    <a:lnTo>
                      <a:pt x="37" y="311"/>
                    </a:lnTo>
                    <a:lnTo>
                      <a:pt x="37" y="313"/>
                    </a:lnTo>
                    <a:lnTo>
                      <a:pt x="37" y="318"/>
                    </a:lnTo>
                    <a:lnTo>
                      <a:pt x="39" y="334"/>
                    </a:lnTo>
                    <a:lnTo>
                      <a:pt x="39" y="351"/>
                    </a:lnTo>
                    <a:lnTo>
                      <a:pt x="39" y="363"/>
                    </a:lnTo>
                    <a:lnTo>
                      <a:pt x="39" y="365"/>
                    </a:lnTo>
                    <a:lnTo>
                      <a:pt x="41" y="368"/>
                    </a:lnTo>
                    <a:lnTo>
                      <a:pt x="41" y="374"/>
                    </a:lnTo>
                    <a:lnTo>
                      <a:pt x="41" y="378"/>
                    </a:lnTo>
                    <a:lnTo>
                      <a:pt x="43" y="372"/>
                    </a:lnTo>
                    <a:lnTo>
                      <a:pt x="43" y="366"/>
                    </a:lnTo>
                    <a:lnTo>
                      <a:pt x="43" y="365"/>
                    </a:lnTo>
                    <a:lnTo>
                      <a:pt x="44" y="366"/>
                    </a:lnTo>
                    <a:lnTo>
                      <a:pt x="44" y="365"/>
                    </a:lnTo>
                    <a:lnTo>
                      <a:pt x="44" y="363"/>
                    </a:lnTo>
                    <a:lnTo>
                      <a:pt x="46" y="361"/>
                    </a:lnTo>
                    <a:lnTo>
                      <a:pt x="46" y="359"/>
                    </a:lnTo>
                    <a:lnTo>
                      <a:pt x="48" y="351"/>
                    </a:lnTo>
                    <a:lnTo>
                      <a:pt x="48" y="345"/>
                    </a:lnTo>
                    <a:lnTo>
                      <a:pt x="48" y="349"/>
                    </a:lnTo>
                    <a:lnTo>
                      <a:pt x="50" y="355"/>
                    </a:lnTo>
                    <a:lnTo>
                      <a:pt x="50" y="361"/>
                    </a:lnTo>
                    <a:lnTo>
                      <a:pt x="50" y="365"/>
                    </a:lnTo>
                    <a:lnTo>
                      <a:pt x="51" y="370"/>
                    </a:lnTo>
                    <a:lnTo>
                      <a:pt x="51" y="376"/>
                    </a:lnTo>
                    <a:lnTo>
                      <a:pt x="51" y="378"/>
                    </a:lnTo>
                    <a:lnTo>
                      <a:pt x="53" y="380"/>
                    </a:lnTo>
                    <a:lnTo>
                      <a:pt x="55" y="382"/>
                    </a:lnTo>
                    <a:lnTo>
                      <a:pt x="55" y="380"/>
                    </a:lnTo>
                    <a:lnTo>
                      <a:pt x="55" y="376"/>
                    </a:lnTo>
                    <a:lnTo>
                      <a:pt x="57" y="370"/>
                    </a:lnTo>
                    <a:lnTo>
                      <a:pt x="57" y="368"/>
                    </a:lnTo>
                    <a:lnTo>
                      <a:pt x="57" y="370"/>
                    </a:lnTo>
                    <a:lnTo>
                      <a:pt x="59" y="376"/>
                    </a:lnTo>
                    <a:lnTo>
                      <a:pt x="59" y="380"/>
                    </a:lnTo>
                    <a:lnTo>
                      <a:pt x="59" y="378"/>
                    </a:lnTo>
                    <a:lnTo>
                      <a:pt x="59" y="376"/>
                    </a:lnTo>
                    <a:lnTo>
                      <a:pt x="60" y="370"/>
                    </a:lnTo>
                    <a:lnTo>
                      <a:pt x="60" y="365"/>
                    </a:lnTo>
                    <a:lnTo>
                      <a:pt x="60" y="353"/>
                    </a:lnTo>
                    <a:lnTo>
                      <a:pt x="62" y="334"/>
                    </a:lnTo>
                    <a:lnTo>
                      <a:pt x="62" y="311"/>
                    </a:lnTo>
                    <a:lnTo>
                      <a:pt x="62" y="297"/>
                    </a:lnTo>
                    <a:lnTo>
                      <a:pt x="64" y="299"/>
                    </a:lnTo>
                    <a:lnTo>
                      <a:pt x="64" y="309"/>
                    </a:lnTo>
                    <a:lnTo>
                      <a:pt x="64" y="322"/>
                    </a:lnTo>
                    <a:lnTo>
                      <a:pt x="66" y="338"/>
                    </a:lnTo>
                    <a:lnTo>
                      <a:pt x="66" y="359"/>
                    </a:lnTo>
                    <a:lnTo>
                      <a:pt x="66" y="372"/>
                    </a:lnTo>
                    <a:lnTo>
                      <a:pt x="67" y="376"/>
                    </a:lnTo>
                    <a:lnTo>
                      <a:pt x="67" y="374"/>
                    </a:lnTo>
                    <a:lnTo>
                      <a:pt x="67" y="370"/>
                    </a:lnTo>
                    <a:lnTo>
                      <a:pt x="69" y="368"/>
                    </a:lnTo>
                    <a:lnTo>
                      <a:pt x="69" y="366"/>
                    </a:lnTo>
                    <a:lnTo>
                      <a:pt x="69" y="365"/>
                    </a:lnTo>
                    <a:lnTo>
                      <a:pt x="71" y="363"/>
                    </a:lnTo>
                    <a:lnTo>
                      <a:pt x="71" y="357"/>
                    </a:lnTo>
                    <a:lnTo>
                      <a:pt x="73" y="349"/>
                    </a:lnTo>
                    <a:lnTo>
                      <a:pt x="73" y="345"/>
                    </a:lnTo>
                    <a:lnTo>
                      <a:pt x="73" y="351"/>
                    </a:lnTo>
                    <a:lnTo>
                      <a:pt x="74" y="361"/>
                    </a:lnTo>
                    <a:lnTo>
                      <a:pt x="74" y="353"/>
                    </a:lnTo>
                    <a:lnTo>
                      <a:pt x="76" y="347"/>
                    </a:lnTo>
                    <a:lnTo>
                      <a:pt x="76" y="345"/>
                    </a:lnTo>
                    <a:lnTo>
                      <a:pt x="76" y="343"/>
                    </a:lnTo>
                    <a:lnTo>
                      <a:pt x="78" y="334"/>
                    </a:lnTo>
                    <a:lnTo>
                      <a:pt x="78" y="313"/>
                    </a:lnTo>
                    <a:lnTo>
                      <a:pt x="78" y="295"/>
                    </a:lnTo>
                    <a:lnTo>
                      <a:pt x="78" y="280"/>
                    </a:lnTo>
                    <a:lnTo>
                      <a:pt x="80" y="274"/>
                    </a:lnTo>
                    <a:lnTo>
                      <a:pt x="80" y="280"/>
                    </a:lnTo>
                    <a:lnTo>
                      <a:pt x="80" y="295"/>
                    </a:lnTo>
                    <a:lnTo>
                      <a:pt x="81" y="315"/>
                    </a:lnTo>
                    <a:lnTo>
                      <a:pt x="81" y="328"/>
                    </a:lnTo>
                    <a:lnTo>
                      <a:pt x="81" y="336"/>
                    </a:lnTo>
                    <a:lnTo>
                      <a:pt x="83" y="347"/>
                    </a:lnTo>
                    <a:lnTo>
                      <a:pt x="83" y="361"/>
                    </a:lnTo>
                    <a:lnTo>
                      <a:pt x="83" y="368"/>
                    </a:lnTo>
                    <a:lnTo>
                      <a:pt x="85" y="372"/>
                    </a:lnTo>
                    <a:lnTo>
                      <a:pt x="85" y="368"/>
                    </a:lnTo>
                    <a:lnTo>
                      <a:pt x="85" y="366"/>
                    </a:lnTo>
                    <a:lnTo>
                      <a:pt x="87" y="361"/>
                    </a:lnTo>
                    <a:lnTo>
                      <a:pt x="87" y="353"/>
                    </a:lnTo>
                    <a:lnTo>
                      <a:pt x="87" y="343"/>
                    </a:lnTo>
                    <a:lnTo>
                      <a:pt x="88" y="332"/>
                    </a:lnTo>
                    <a:lnTo>
                      <a:pt x="88" y="328"/>
                    </a:lnTo>
                    <a:lnTo>
                      <a:pt x="88" y="332"/>
                    </a:lnTo>
                    <a:lnTo>
                      <a:pt x="90" y="338"/>
                    </a:lnTo>
                    <a:lnTo>
                      <a:pt x="90" y="341"/>
                    </a:lnTo>
                    <a:lnTo>
                      <a:pt x="90" y="345"/>
                    </a:lnTo>
                    <a:lnTo>
                      <a:pt x="92" y="353"/>
                    </a:lnTo>
                    <a:lnTo>
                      <a:pt x="92" y="363"/>
                    </a:lnTo>
                    <a:lnTo>
                      <a:pt x="92" y="370"/>
                    </a:lnTo>
                    <a:lnTo>
                      <a:pt x="94" y="376"/>
                    </a:lnTo>
                    <a:lnTo>
                      <a:pt x="94" y="380"/>
                    </a:lnTo>
                    <a:lnTo>
                      <a:pt x="95" y="372"/>
                    </a:lnTo>
                    <a:lnTo>
                      <a:pt x="95" y="361"/>
                    </a:lnTo>
                    <a:lnTo>
                      <a:pt x="95" y="349"/>
                    </a:lnTo>
                    <a:lnTo>
                      <a:pt x="97" y="347"/>
                    </a:lnTo>
                    <a:lnTo>
                      <a:pt x="97" y="353"/>
                    </a:lnTo>
                    <a:lnTo>
                      <a:pt x="97" y="365"/>
                    </a:lnTo>
                    <a:lnTo>
                      <a:pt x="97" y="370"/>
                    </a:lnTo>
                    <a:lnTo>
                      <a:pt x="99" y="372"/>
                    </a:lnTo>
                    <a:lnTo>
                      <a:pt x="99" y="370"/>
                    </a:lnTo>
                    <a:lnTo>
                      <a:pt x="101" y="366"/>
                    </a:lnTo>
                    <a:lnTo>
                      <a:pt x="101" y="361"/>
                    </a:lnTo>
                    <a:lnTo>
                      <a:pt x="101" y="341"/>
                    </a:lnTo>
                    <a:lnTo>
                      <a:pt x="103" y="315"/>
                    </a:lnTo>
                    <a:lnTo>
                      <a:pt x="103" y="293"/>
                    </a:lnTo>
                    <a:lnTo>
                      <a:pt x="103" y="288"/>
                    </a:lnTo>
                    <a:lnTo>
                      <a:pt x="104" y="295"/>
                    </a:lnTo>
                    <a:lnTo>
                      <a:pt x="104" y="293"/>
                    </a:lnTo>
                    <a:lnTo>
                      <a:pt x="104" y="272"/>
                    </a:lnTo>
                    <a:lnTo>
                      <a:pt x="106" y="249"/>
                    </a:lnTo>
                    <a:lnTo>
                      <a:pt x="106" y="247"/>
                    </a:lnTo>
                    <a:lnTo>
                      <a:pt x="106" y="276"/>
                    </a:lnTo>
                    <a:lnTo>
                      <a:pt x="108" y="318"/>
                    </a:lnTo>
                    <a:lnTo>
                      <a:pt x="108" y="349"/>
                    </a:lnTo>
                    <a:lnTo>
                      <a:pt x="108" y="361"/>
                    </a:lnTo>
                    <a:lnTo>
                      <a:pt x="110" y="361"/>
                    </a:lnTo>
                    <a:lnTo>
                      <a:pt x="110" y="351"/>
                    </a:lnTo>
                    <a:lnTo>
                      <a:pt x="110" y="340"/>
                    </a:lnTo>
                    <a:lnTo>
                      <a:pt x="111" y="326"/>
                    </a:lnTo>
                    <a:lnTo>
                      <a:pt x="111" y="309"/>
                    </a:lnTo>
                    <a:lnTo>
                      <a:pt x="111" y="292"/>
                    </a:lnTo>
                    <a:lnTo>
                      <a:pt x="113" y="276"/>
                    </a:lnTo>
                    <a:lnTo>
                      <a:pt x="113" y="268"/>
                    </a:lnTo>
                    <a:lnTo>
                      <a:pt x="113" y="276"/>
                    </a:lnTo>
                    <a:lnTo>
                      <a:pt x="115" y="292"/>
                    </a:lnTo>
                    <a:lnTo>
                      <a:pt x="115" y="301"/>
                    </a:lnTo>
                    <a:lnTo>
                      <a:pt x="115" y="307"/>
                    </a:lnTo>
                    <a:lnTo>
                      <a:pt x="117" y="313"/>
                    </a:lnTo>
                    <a:lnTo>
                      <a:pt x="117" y="324"/>
                    </a:lnTo>
                    <a:lnTo>
                      <a:pt x="117" y="338"/>
                    </a:lnTo>
                    <a:lnTo>
                      <a:pt x="117" y="351"/>
                    </a:lnTo>
                    <a:lnTo>
                      <a:pt x="118" y="361"/>
                    </a:lnTo>
                    <a:lnTo>
                      <a:pt x="118" y="365"/>
                    </a:lnTo>
                    <a:lnTo>
                      <a:pt x="118" y="353"/>
                    </a:lnTo>
                    <a:lnTo>
                      <a:pt x="120" y="336"/>
                    </a:lnTo>
                    <a:lnTo>
                      <a:pt x="120" y="326"/>
                    </a:lnTo>
                    <a:lnTo>
                      <a:pt x="120" y="332"/>
                    </a:lnTo>
                    <a:lnTo>
                      <a:pt x="122" y="343"/>
                    </a:lnTo>
                    <a:lnTo>
                      <a:pt x="122" y="357"/>
                    </a:lnTo>
                    <a:lnTo>
                      <a:pt x="122" y="365"/>
                    </a:lnTo>
                    <a:lnTo>
                      <a:pt x="124" y="370"/>
                    </a:lnTo>
                    <a:lnTo>
                      <a:pt x="124" y="368"/>
                    </a:lnTo>
                    <a:lnTo>
                      <a:pt x="124" y="357"/>
                    </a:lnTo>
                    <a:lnTo>
                      <a:pt x="125" y="343"/>
                    </a:lnTo>
                    <a:lnTo>
                      <a:pt x="125" y="334"/>
                    </a:lnTo>
                    <a:lnTo>
                      <a:pt x="127" y="345"/>
                    </a:lnTo>
                    <a:lnTo>
                      <a:pt x="127" y="357"/>
                    </a:lnTo>
                    <a:lnTo>
                      <a:pt x="127" y="366"/>
                    </a:lnTo>
                    <a:lnTo>
                      <a:pt x="129" y="370"/>
                    </a:lnTo>
                    <a:lnTo>
                      <a:pt x="129" y="365"/>
                    </a:lnTo>
                    <a:lnTo>
                      <a:pt x="129" y="355"/>
                    </a:lnTo>
                    <a:lnTo>
                      <a:pt x="131" y="351"/>
                    </a:lnTo>
                    <a:lnTo>
                      <a:pt x="131" y="355"/>
                    </a:lnTo>
                    <a:lnTo>
                      <a:pt x="131" y="359"/>
                    </a:lnTo>
                    <a:lnTo>
                      <a:pt x="132" y="357"/>
                    </a:lnTo>
                    <a:lnTo>
                      <a:pt x="132" y="347"/>
                    </a:lnTo>
                    <a:lnTo>
                      <a:pt x="132" y="343"/>
                    </a:lnTo>
                    <a:lnTo>
                      <a:pt x="134" y="340"/>
                    </a:lnTo>
                    <a:lnTo>
                      <a:pt x="134" y="338"/>
                    </a:lnTo>
                    <a:lnTo>
                      <a:pt x="134" y="330"/>
                    </a:lnTo>
                    <a:lnTo>
                      <a:pt x="134" y="322"/>
                    </a:lnTo>
                    <a:lnTo>
                      <a:pt x="136" y="315"/>
                    </a:lnTo>
                    <a:lnTo>
                      <a:pt x="136" y="313"/>
                    </a:lnTo>
                    <a:lnTo>
                      <a:pt x="136" y="318"/>
                    </a:lnTo>
                    <a:lnTo>
                      <a:pt x="138" y="320"/>
                    </a:lnTo>
                    <a:lnTo>
                      <a:pt x="138" y="316"/>
                    </a:lnTo>
                    <a:lnTo>
                      <a:pt x="138" y="309"/>
                    </a:lnTo>
                    <a:lnTo>
                      <a:pt x="139" y="288"/>
                    </a:lnTo>
                    <a:lnTo>
                      <a:pt x="139" y="267"/>
                    </a:lnTo>
                    <a:lnTo>
                      <a:pt x="139" y="257"/>
                    </a:lnTo>
                    <a:lnTo>
                      <a:pt x="141" y="244"/>
                    </a:lnTo>
                    <a:lnTo>
                      <a:pt x="141" y="199"/>
                    </a:lnTo>
                    <a:lnTo>
                      <a:pt x="141" y="138"/>
                    </a:lnTo>
                    <a:lnTo>
                      <a:pt x="143" y="109"/>
                    </a:lnTo>
                    <a:lnTo>
                      <a:pt x="143" y="138"/>
                    </a:lnTo>
                    <a:lnTo>
                      <a:pt x="143" y="186"/>
                    </a:lnTo>
                    <a:lnTo>
                      <a:pt x="145" y="195"/>
                    </a:lnTo>
                    <a:lnTo>
                      <a:pt x="145" y="142"/>
                    </a:lnTo>
                    <a:lnTo>
                      <a:pt x="145" y="53"/>
                    </a:lnTo>
                    <a:lnTo>
                      <a:pt x="147" y="0"/>
                    </a:lnTo>
                    <a:lnTo>
                      <a:pt x="147" y="25"/>
                    </a:lnTo>
                    <a:lnTo>
                      <a:pt x="147" y="117"/>
                    </a:lnTo>
                    <a:lnTo>
                      <a:pt x="148" y="219"/>
                    </a:lnTo>
                    <a:lnTo>
                      <a:pt x="148" y="286"/>
                    </a:lnTo>
                    <a:lnTo>
                      <a:pt x="148" y="313"/>
                    </a:lnTo>
                    <a:lnTo>
                      <a:pt x="150" y="309"/>
                    </a:lnTo>
                    <a:lnTo>
                      <a:pt x="150" y="305"/>
                    </a:lnTo>
                    <a:lnTo>
                      <a:pt x="150" y="316"/>
                    </a:lnTo>
                    <a:lnTo>
                      <a:pt x="152" y="332"/>
                    </a:lnTo>
                    <a:lnTo>
                      <a:pt x="152" y="341"/>
                    </a:lnTo>
                    <a:lnTo>
                      <a:pt x="152" y="351"/>
                    </a:lnTo>
                    <a:lnTo>
                      <a:pt x="154" y="361"/>
                    </a:lnTo>
                    <a:lnTo>
                      <a:pt x="154" y="372"/>
                    </a:lnTo>
                    <a:lnTo>
                      <a:pt x="154" y="376"/>
                    </a:lnTo>
                    <a:lnTo>
                      <a:pt x="154" y="372"/>
                    </a:lnTo>
                    <a:lnTo>
                      <a:pt x="155" y="365"/>
                    </a:lnTo>
                    <a:lnTo>
                      <a:pt x="155" y="357"/>
                    </a:lnTo>
                    <a:lnTo>
                      <a:pt x="155" y="355"/>
                    </a:lnTo>
                    <a:lnTo>
                      <a:pt x="157" y="357"/>
                    </a:lnTo>
                    <a:lnTo>
                      <a:pt x="157" y="365"/>
                    </a:lnTo>
                    <a:lnTo>
                      <a:pt x="157" y="370"/>
                    </a:lnTo>
                    <a:lnTo>
                      <a:pt x="159" y="366"/>
                    </a:lnTo>
                    <a:lnTo>
                      <a:pt x="159" y="359"/>
                    </a:lnTo>
                    <a:lnTo>
                      <a:pt x="159" y="349"/>
                    </a:lnTo>
                    <a:lnTo>
                      <a:pt x="161" y="345"/>
                    </a:lnTo>
                    <a:lnTo>
                      <a:pt x="161" y="338"/>
                    </a:lnTo>
                    <a:lnTo>
                      <a:pt x="161" y="324"/>
                    </a:lnTo>
                    <a:lnTo>
                      <a:pt x="162" y="313"/>
                    </a:lnTo>
                    <a:lnTo>
                      <a:pt x="162" y="316"/>
                    </a:lnTo>
                    <a:lnTo>
                      <a:pt x="162" y="332"/>
                    </a:lnTo>
                    <a:lnTo>
                      <a:pt x="164" y="341"/>
                    </a:lnTo>
                    <a:lnTo>
                      <a:pt x="164" y="334"/>
                    </a:lnTo>
                    <a:lnTo>
                      <a:pt x="164" y="320"/>
                    </a:lnTo>
                    <a:lnTo>
                      <a:pt x="166" y="315"/>
                    </a:lnTo>
                    <a:lnTo>
                      <a:pt x="166" y="320"/>
                    </a:lnTo>
                    <a:lnTo>
                      <a:pt x="166" y="334"/>
                    </a:lnTo>
                    <a:lnTo>
                      <a:pt x="168" y="347"/>
                    </a:lnTo>
                    <a:lnTo>
                      <a:pt x="168" y="357"/>
                    </a:lnTo>
                    <a:lnTo>
                      <a:pt x="168" y="361"/>
                    </a:lnTo>
                    <a:lnTo>
                      <a:pt x="169" y="355"/>
                    </a:lnTo>
                    <a:lnTo>
                      <a:pt x="169" y="343"/>
                    </a:lnTo>
                    <a:lnTo>
                      <a:pt x="169" y="330"/>
                    </a:lnTo>
                    <a:lnTo>
                      <a:pt x="171" y="315"/>
                    </a:lnTo>
                    <a:lnTo>
                      <a:pt x="171" y="290"/>
                    </a:lnTo>
                    <a:lnTo>
                      <a:pt x="171" y="268"/>
                    </a:lnTo>
                    <a:lnTo>
                      <a:pt x="173" y="267"/>
                    </a:lnTo>
                    <a:lnTo>
                      <a:pt x="173" y="292"/>
                    </a:lnTo>
                    <a:lnTo>
                      <a:pt x="173" y="316"/>
                    </a:lnTo>
                    <a:lnTo>
                      <a:pt x="173" y="330"/>
                    </a:lnTo>
                    <a:lnTo>
                      <a:pt x="175" y="336"/>
                    </a:lnTo>
                    <a:lnTo>
                      <a:pt x="175" y="345"/>
                    </a:lnTo>
                    <a:lnTo>
                      <a:pt x="175" y="355"/>
                    </a:lnTo>
                    <a:lnTo>
                      <a:pt x="176" y="357"/>
                    </a:lnTo>
                    <a:lnTo>
                      <a:pt x="176" y="349"/>
                    </a:lnTo>
                    <a:lnTo>
                      <a:pt x="176" y="340"/>
                    </a:lnTo>
                    <a:lnTo>
                      <a:pt x="178" y="340"/>
                    </a:lnTo>
                    <a:lnTo>
                      <a:pt x="178" y="347"/>
                    </a:lnTo>
                    <a:lnTo>
                      <a:pt x="178" y="357"/>
                    </a:lnTo>
                    <a:lnTo>
                      <a:pt x="180" y="361"/>
                    </a:lnTo>
                    <a:lnTo>
                      <a:pt x="180" y="359"/>
                    </a:lnTo>
                    <a:lnTo>
                      <a:pt x="182" y="355"/>
                    </a:lnTo>
                    <a:lnTo>
                      <a:pt x="182" y="363"/>
                    </a:lnTo>
                    <a:lnTo>
                      <a:pt x="183" y="368"/>
                    </a:lnTo>
                    <a:lnTo>
                      <a:pt x="183" y="370"/>
                    </a:lnTo>
                    <a:lnTo>
                      <a:pt x="183" y="363"/>
                    </a:lnTo>
                    <a:lnTo>
                      <a:pt x="185" y="349"/>
                    </a:lnTo>
                    <a:lnTo>
                      <a:pt x="185" y="338"/>
                    </a:lnTo>
                    <a:lnTo>
                      <a:pt x="185" y="334"/>
                    </a:lnTo>
                    <a:lnTo>
                      <a:pt x="187" y="338"/>
                    </a:lnTo>
                    <a:lnTo>
                      <a:pt x="187" y="347"/>
                    </a:lnTo>
                    <a:lnTo>
                      <a:pt x="187" y="353"/>
                    </a:lnTo>
                    <a:lnTo>
                      <a:pt x="189" y="353"/>
                    </a:lnTo>
                    <a:lnTo>
                      <a:pt x="189" y="343"/>
                    </a:lnTo>
                    <a:lnTo>
                      <a:pt x="189" y="330"/>
                    </a:lnTo>
                    <a:lnTo>
                      <a:pt x="191" y="324"/>
                    </a:lnTo>
                    <a:lnTo>
                      <a:pt x="191" y="322"/>
                    </a:lnTo>
                    <a:lnTo>
                      <a:pt x="191" y="324"/>
                    </a:lnTo>
                    <a:lnTo>
                      <a:pt x="192" y="332"/>
                    </a:lnTo>
                    <a:lnTo>
                      <a:pt x="192" y="347"/>
                    </a:lnTo>
                    <a:lnTo>
                      <a:pt x="192" y="363"/>
                    </a:lnTo>
                    <a:lnTo>
                      <a:pt x="192" y="374"/>
                    </a:lnTo>
                    <a:lnTo>
                      <a:pt x="194" y="378"/>
                    </a:lnTo>
                    <a:lnTo>
                      <a:pt x="194" y="376"/>
                    </a:lnTo>
                    <a:lnTo>
                      <a:pt x="194" y="372"/>
                    </a:lnTo>
                    <a:lnTo>
                      <a:pt x="196" y="366"/>
                    </a:lnTo>
                    <a:lnTo>
                      <a:pt x="196" y="365"/>
                    </a:lnTo>
                    <a:lnTo>
                      <a:pt x="196" y="366"/>
                    </a:lnTo>
                    <a:lnTo>
                      <a:pt x="198" y="370"/>
                    </a:lnTo>
                    <a:lnTo>
                      <a:pt x="198" y="374"/>
                    </a:lnTo>
                    <a:lnTo>
                      <a:pt x="198" y="378"/>
                    </a:lnTo>
                    <a:lnTo>
                      <a:pt x="199" y="378"/>
                    </a:lnTo>
                    <a:lnTo>
                      <a:pt x="199" y="374"/>
                    </a:lnTo>
                    <a:lnTo>
                      <a:pt x="199" y="368"/>
                    </a:lnTo>
                    <a:lnTo>
                      <a:pt x="201" y="363"/>
                    </a:lnTo>
                    <a:lnTo>
                      <a:pt x="201" y="365"/>
                    </a:lnTo>
                    <a:lnTo>
                      <a:pt x="201" y="366"/>
                    </a:lnTo>
                    <a:lnTo>
                      <a:pt x="203" y="366"/>
                    </a:lnTo>
                    <a:lnTo>
                      <a:pt x="203" y="365"/>
                    </a:lnTo>
                    <a:lnTo>
                      <a:pt x="203" y="361"/>
                    </a:lnTo>
                    <a:lnTo>
                      <a:pt x="205" y="355"/>
                    </a:lnTo>
                    <a:lnTo>
                      <a:pt x="205" y="345"/>
                    </a:lnTo>
                    <a:lnTo>
                      <a:pt x="205" y="336"/>
                    </a:lnTo>
                    <a:lnTo>
                      <a:pt x="206" y="332"/>
                    </a:lnTo>
                    <a:lnTo>
                      <a:pt x="206" y="334"/>
                    </a:lnTo>
                    <a:lnTo>
                      <a:pt x="206" y="345"/>
                    </a:lnTo>
                    <a:lnTo>
                      <a:pt x="208" y="361"/>
                    </a:lnTo>
                    <a:lnTo>
                      <a:pt x="208" y="372"/>
                    </a:lnTo>
                    <a:lnTo>
                      <a:pt x="208" y="376"/>
                    </a:lnTo>
                    <a:lnTo>
                      <a:pt x="210" y="376"/>
                    </a:lnTo>
                    <a:lnTo>
                      <a:pt x="210" y="374"/>
                    </a:lnTo>
                    <a:lnTo>
                      <a:pt x="210" y="376"/>
                    </a:lnTo>
                    <a:lnTo>
                      <a:pt x="212" y="376"/>
                    </a:lnTo>
                    <a:lnTo>
                      <a:pt x="212" y="370"/>
                    </a:lnTo>
                    <a:lnTo>
                      <a:pt x="212" y="359"/>
                    </a:lnTo>
                    <a:lnTo>
                      <a:pt x="212" y="347"/>
                    </a:lnTo>
                    <a:lnTo>
                      <a:pt x="213" y="341"/>
                    </a:lnTo>
                    <a:lnTo>
                      <a:pt x="215" y="338"/>
                    </a:lnTo>
                    <a:lnTo>
                      <a:pt x="215" y="332"/>
                    </a:lnTo>
                    <a:lnTo>
                      <a:pt x="215" y="328"/>
                    </a:lnTo>
                    <a:lnTo>
                      <a:pt x="217" y="328"/>
                    </a:lnTo>
                    <a:lnTo>
                      <a:pt x="217" y="336"/>
                    </a:lnTo>
                    <a:lnTo>
                      <a:pt x="217" y="343"/>
                    </a:lnTo>
                    <a:lnTo>
                      <a:pt x="219" y="347"/>
                    </a:lnTo>
                    <a:lnTo>
                      <a:pt x="219" y="343"/>
                    </a:lnTo>
                    <a:lnTo>
                      <a:pt x="219" y="334"/>
                    </a:lnTo>
                    <a:lnTo>
                      <a:pt x="220" y="328"/>
                    </a:lnTo>
                    <a:lnTo>
                      <a:pt x="220" y="338"/>
                    </a:lnTo>
                    <a:lnTo>
                      <a:pt x="222" y="353"/>
                    </a:lnTo>
                    <a:lnTo>
                      <a:pt x="222" y="365"/>
                    </a:lnTo>
                    <a:lnTo>
                      <a:pt x="222" y="372"/>
                    </a:lnTo>
                    <a:lnTo>
                      <a:pt x="224" y="376"/>
                    </a:lnTo>
                    <a:lnTo>
                      <a:pt x="224" y="368"/>
                    </a:lnTo>
                    <a:lnTo>
                      <a:pt x="224" y="355"/>
                    </a:lnTo>
                    <a:lnTo>
                      <a:pt x="226" y="341"/>
                    </a:lnTo>
                    <a:lnTo>
                      <a:pt x="226" y="336"/>
                    </a:lnTo>
                    <a:lnTo>
                      <a:pt x="226" y="338"/>
                    </a:lnTo>
                    <a:lnTo>
                      <a:pt x="227" y="345"/>
                    </a:lnTo>
                    <a:lnTo>
                      <a:pt x="227" y="351"/>
                    </a:lnTo>
                    <a:lnTo>
                      <a:pt x="227" y="355"/>
                    </a:lnTo>
                    <a:lnTo>
                      <a:pt x="229" y="359"/>
                    </a:lnTo>
                    <a:lnTo>
                      <a:pt x="231" y="359"/>
                    </a:lnTo>
                    <a:lnTo>
                      <a:pt x="231" y="365"/>
                    </a:lnTo>
                    <a:lnTo>
                      <a:pt x="231" y="361"/>
                    </a:lnTo>
                    <a:lnTo>
                      <a:pt x="231" y="349"/>
                    </a:lnTo>
                    <a:lnTo>
                      <a:pt x="233" y="334"/>
                    </a:lnTo>
                    <a:lnTo>
                      <a:pt x="233" y="324"/>
                    </a:lnTo>
                    <a:lnTo>
                      <a:pt x="233" y="320"/>
                    </a:lnTo>
                    <a:lnTo>
                      <a:pt x="235" y="320"/>
                    </a:lnTo>
                    <a:lnTo>
                      <a:pt x="235" y="326"/>
                    </a:lnTo>
                    <a:lnTo>
                      <a:pt x="235" y="340"/>
                    </a:lnTo>
                    <a:lnTo>
                      <a:pt x="236" y="351"/>
                    </a:lnTo>
                    <a:lnTo>
                      <a:pt x="236" y="355"/>
                    </a:lnTo>
                    <a:lnTo>
                      <a:pt x="236" y="351"/>
                    </a:lnTo>
                    <a:lnTo>
                      <a:pt x="238" y="349"/>
                    </a:lnTo>
                    <a:lnTo>
                      <a:pt x="238" y="351"/>
                    </a:lnTo>
                    <a:lnTo>
                      <a:pt x="238" y="353"/>
                    </a:lnTo>
                    <a:lnTo>
                      <a:pt x="240" y="355"/>
                    </a:lnTo>
                    <a:lnTo>
                      <a:pt x="240" y="359"/>
                    </a:lnTo>
                    <a:lnTo>
                      <a:pt x="242" y="361"/>
                    </a:lnTo>
                    <a:lnTo>
                      <a:pt x="242" y="359"/>
                    </a:lnTo>
                    <a:lnTo>
                      <a:pt x="243" y="355"/>
                    </a:lnTo>
                    <a:lnTo>
                      <a:pt x="243" y="345"/>
                    </a:lnTo>
                    <a:lnTo>
                      <a:pt x="243" y="330"/>
                    </a:lnTo>
                    <a:lnTo>
                      <a:pt x="245" y="326"/>
                    </a:lnTo>
                    <a:lnTo>
                      <a:pt x="245" y="332"/>
                    </a:lnTo>
                    <a:lnTo>
                      <a:pt x="245" y="341"/>
                    </a:lnTo>
                    <a:lnTo>
                      <a:pt x="247" y="349"/>
                    </a:lnTo>
                    <a:lnTo>
                      <a:pt x="247" y="355"/>
                    </a:lnTo>
                    <a:lnTo>
                      <a:pt x="247" y="361"/>
                    </a:lnTo>
                    <a:lnTo>
                      <a:pt x="249" y="359"/>
                    </a:lnTo>
                    <a:lnTo>
                      <a:pt x="249" y="353"/>
                    </a:lnTo>
                    <a:lnTo>
                      <a:pt x="249" y="345"/>
                    </a:lnTo>
                    <a:lnTo>
                      <a:pt x="249" y="341"/>
                    </a:lnTo>
                    <a:lnTo>
                      <a:pt x="250" y="340"/>
                    </a:lnTo>
                    <a:lnTo>
                      <a:pt x="250" y="338"/>
                    </a:lnTo>
                    <a:lnTo>
                      <a:pt x="250" y="336"/>
                    </a:lnTo>
                    <a:lnTo>
                      <a:pt x="252" y="340"/>
                    </a:lnTo>
                    <a:lnTo>
                      <a:pt x="252" y="343"/>
                    </a:lnTo>
                    <a:lnTo>
                      <a:pt x="252" y="341"/>
                    </a:lnTo>
                    <a:lnTo>
                      <a:pt x="254" y="341"/>
                    </a:lnTo>
                    <a:lnTo>
                      <a:pt x="254" y="349"/>
                    </a:lnTo>
                    <a:lnTo>
                      <a:pt x="254" y="363"/>
                    </a:lnTo>
                    <a:lnTo>
                      <a:pt x="256" y="372"/>
                    </a:lnTo>
                    <a:lnTo>
                      <a:pt x="256" y="370"/>
                    </a:lnTo>
                    <a:lnTo>
                      <a:pt x="256" y="365"/>
                    </a:lnTo>
                    <a:lnTo>
                      <a:pt x="257" y="355"/>
                    </a:lnTo>
                    <a:lnTo>
                      <a:pt x="257" y="347"/>
                    </a:lnTo>
                    <a:lnTo>
                      <a:pt x="257" y="345"/>
                    </a:lnTo>
                    <a:lnTo>
                      <a:pt x="259" y="351"/>
                    </a:lnTo>
                    <a:lnTo>
                      <a:pt x="259" y="359"/>
                    </a:lnTo>
                    <a:lnTo>
                      <a:pt x="259" y="363"/>
                    </a:lnTo>
                    <a:lnTo>
                      <a:pt x="261" y="357"/>
                    </a:lnTo>
                    <a:lnTo>
                      <a:pt x="261" y="347"/>
                    </a:lnTo>
                    <a:lnTo>
                      <a:pt x="261" y="340"/>
                    </a:lnTo>
                    <a:lnTo>
                      <a:pt x="263" y="338"/>
                    </a:lnTo>
                    <a:lnTo>
                      <a:pt x="263" y="340"/>
                    </a:lnTo>
                    <a:lnTo>
                      <a:pt x="263" y="349"/>
                    </a:lnTo>
                    <a:lnTo>
                      <a:pt x="264" y="359"/>
                    </a:lnTo>
                    <a:lnTo>
                      <a:pt x="264" y="368"/>
                    </a:lnTo>
                    <a:lnTo>
                      <a:pt x="264" y="370"/>
                    </a:lnTo>
                    <a:lnTo>
                      <a:pt x="266" y="363"/>
                    </a:lnTo>
                    <a:lnTo>
                      <a:pt x="266" y="351"/>
                    </a:lnTo>
                    <a:lnTo>
                      <a:pt x="266" y="347"/>
                    </a:lnTo>
                    <a:lnTo>
                      <a:pt x="268" y="355"/>
                    </a:lnTo>
                    <a:lnTo>
                      <a:pt x="268" y="368"/>
                    </a:lnTo>
                    <a:lnTo>
                      <a:pt x="268" y="376"/>
                    </a:lnTo>
                    <a:lnTo>
                      <a:pt x="268" y="374"/>
                    </a:lnTo>
                    <a:lnTo>
                      <a:pt x="270" y="366"/>
                    </a:lnTo>
                    <a:lnTo>
                      <a:pt x="270" y="357"/>
                    </a:lnTo>
                    <a:lnTo>
                      <a:pt x="270" y="353"/>
                    </a:lnTo>
                    <a:lnTo>
                      <a:pt x="271" y="357"/>
                    </a:lnTo>
                    <a:lnTo>
                      <a:pt x="271" y="366"/>
                    </a:lnTo>
                    <a:lnTo>
                      <a:pt x="271" y="376"/>
                    </a:lnTo>
                    <a:lnTo>
                      <a:pt x="273" y="378"/>
                    </a:lnTo>
                    <a:lnTo>
                      <a:pt x="273" y="374"/>
                    </a:lnTo>
                    <a:lnTo>
                      <a:pt x="275" y="372"/>
                    </a:lnTo>
                    <a:lnTo>
                      <a:pt x="275" y="374"/>
                    </a:lnTo>
                    <a:lnTo>
                      <a:pt x="275" y="378"/>
                    </a:lnTo>
                    <a:lnTo>
                      <a:pt x="277" y="380"/>
                    </a:lnTo>
                    <a:lnTo>
                      <a:pt x="277" y="376"/>
                    </a:lnTo>
                    <a:lnTo>
                      <a:pt x="279" y="366"/>
                    </a:lnTo>
                    <a:lnTo>
                      <a:pt x="279" y="351"/>
                    </a:lnTo>
                    <a:lnTo>
                      <a:pt x="279" y="334"/>
                    </a:lnTo>
                    <a:lnTo>
                      <a:pt x="280" y="322"/>
                    </a:lnTo>
                    <a:lnTo>
                      <a:pt x="280" y="334"/>
                    </a:lnTo>
                    <a:lnTo>
                      <a:pt x="282" y="349"/>
                    </a:lnTo>
                    <a:lnTo>
                      <a:pt x="282" y="359"/>
                    </a:lnTo>
                    <a:lnTo>
                      <a:pt x="282" y="357"/>
                    </a:lnTo>
                    <a:lnTo>
                      <a:pt x="284" y="351"/>
                    </a:lnTo>
                    <a:lnTo>
                      <a:pt x="284" y="349"/>
                    </a:lnTo>
                    <a:lnTo>
                      <a:pt x="284" y="351"/>
                    </a:lnTo>
                    <a:lnTo>
                      <a:pt x="286" y="353"/>
                    </a:lnTo>
                    <a:lnTo>
                      <a:pt x="286" y="355"/>
                    </a:lnTo>
                    <a:lnTo>
                      <a:pt x="287" y="353"/>
                    </a:lnTo>
                    <a:lnTo>
                      <a:pt x="287" y="355"/>
                    </a:lnTo>
                    <a:lnTo>
                      <a:pt x="287" y="357"/>
                    </a:lnTo>
                    <a:lnTo>
                      <a:pt x="289" y="355"/>
                    </a:lnTo>
                    <a:lnTo>
                      <a:pt x="289" y="353"/>
                    </a:lnTo>
                    <a:lnTo>
                      <a:pt x="289" y="351"/>
                    </a:lnTo>
                    <a:lnTo>
                      <a:pt x="291" y="359"/>
                    </a:lnTo>
                    <a:lnTo>
                      <a:pt x="291" y="365"/>
                    </a:lnTo>
                    <a:lnTo>
                      <a:pt x="291" y="370"/>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28" name="Freeform 97"/>
              <p:cNvSpPr/>
              <p:nvPr/>
            </p:nvSpPr>
            <p:spPr bwMode="auto">
              <a:xfrm>
                <a:off x="1022350" y="4287838"/>
                <a:ext cx="233362" cy="1374775"/>
              </a:xfrm>
              <a:custGeom>
                <a:avLst/>
                <a:gdLst>
                  <a:gd name="T0" fmla="*/ 2147483647 w 292"/>
                  <a:gd name="T1" fmla="*/ 0 h 1733"/>
                  <a:gd name="T2" fmla="*/ 2147483647 w 292"/>
                  <a:gd name="T3" fmla="*/ 0 h 1733"/>
                  <a:gd name="T4" fmla="*/ 2147483647 w 292"/>
                  <a:gd name="T5" fmla="*/ 0 h 1733"/>
                  <a:gd name="T6" fmla="*/ 2147483647 w 292"/>
                  <a:gd name="T7" fmla="*/ 0 h 1733"/>
                  <a:gd name="T8" fmla="*/ 2147483647 w 292"/>
                  <a:gd name="T9" fmla="*/ 0 h 1733"/>
                  <a:gd name="T10" fmla="*/ 2147483647 w 292"/>
                  <a:gd name="T11" fmla="*/ 0 h 1733"/>
                  <a:gd name="T12" fmla="*/ 2147483647 w 292"/>
                  <a:gd name="T13" fmla="*/ 0 h 1733"/>
                  <a:gd name="T14" fmla="*/ 2147483647 w 292"/>
                  <a:gd name="T15" fmla="*/ 0 h 1733"/>
                  <a:gd name="T16" fmla="*/ 2147483647 w 292"/>
                  <a:gd name="T17" fmla="*/ 0 h 1733"/>
                  <a:gd name="T18" fmla="*/ 2147483647 w 292"/>
                  <a:gd name="T19" fmla="*/ 0 h 1733"/>
                  <a:gd name="T20" fmla="*/ 2147483647 w 292"/>
                  <a:gd name="T21" fmla="*/ 0 h 1733"/>
                  <a:gd name="T22" fmla="*/ 2147483647 w 292"/>
                  <a:gd name="T23" fmla="*/ 0 h 1733"/>
                  <a:gd name="T24" fmla="*/ 2147483647 w 292"/>
                  <a:gd name="T25" fmla="*/ 0 h 1733"/>
                  <a:gd name="T26" fmla="*/ 2147483647 w 292"/>
                  <a:gd name="T27" fmla="*/ 0 h 1733"/>
                  <a:gd name="T28" fmla="*/ 2147483647 w 292"/>
                  <a:gd name="T29" fmla="*/ 0 h 1733"/>
                  <a:gd name="T30" fmla="*/ 2147483647 w 292"/>
                  <a:gd name="T31" fmla="*/ 0 h 1733"/>
                  <a:gd name="T32" fmla="*/ 2147483647 w 292"/>
                  <a:gd name="T33" fmla="*/ 0 h 1733"/>
                  <a:gd name="T34" fmla="*/ 2147483647 w 292"/>
                  <a:gd name="T35" fmla="*/ 0 h 1733"/>
                  <a:gd name="T36" fmla="*/ 2147483647 w 292"/>
                  <a:gd name="T37" fmla="*/ 0 h 1733"/>
                  <a:gd name="T38" fmla="*/ 2147483647 w 292"/>
                  <a:gd name="T39" fmla="*/ 0 h 1733"/>
                  <a:gd name="T40" fmla="*/ 2147483647 w 292"/>
                  <a:gd name="T41" fmla="*/ 0 h 1733"/>
                  <a:gd name="T42" fmla="*/ 2147483647 w 292"/>
                  <a:gd name="T43" fmla="*/ 0 h 1733"/>
                  <a:gd name="T44" fmla="*/ 2147483647 w 292"/>
                  <a:gd name="T45" fmla="*/ 0 h 1733"/>
                  <a:gd name="T46" fmla="*/ 2147483647 w 292"/>
                  <a:gd name="T47" fmla="*/ 0 h 1733"/>
                  <a:gd name="T48" fmla="*/ 2147483647 w 292"/>
                  <a:gd name="T49" fmla="*/ 0 h 1733"/>
                  <a:gd name="T50" fmla="*/ 2147483647 w 292"/>
                  <a:gd name="T51" fmla="*/ 0 h 1733"/>
                  <a:gd name="T52" fmla="*/ 2147483647 w 292"/>
                  <a:gd name="T53" fmla="*/ 0 h 1733"/>
                  <a:gd name="T54" fmla="*/ 2147483647 w 292"/>
                  <a:gd name="T55" fmla="*/ 0 h 1733"/>
                  <a:gd name="T56" fmla="*/ 2147483647 w 292"/>
                  <a:gd name="T57" fmla="*/ 0 h 1733"/>
                  <a:gd name="T58" fmla="*/ 2147483647 w 292"/>
                  <a:gd name="T59" fmla="*/ 0 h 1733"/>
                  <a:gd name="T60" fmla="*/ 2147483647 w 292"/>
                  <a:gd name="T61" fmla="*/ 0 h 1733"/>
                  <a:gd name="T62" fmla="*/ 2147483647 w 292"/>
                  <a:gd name="T63" fmla="*/ 0 h 1733"/>
                  <a:gd name="T64" fmla="*/ 2147483647 w 292"/>
                  <a:gd name="T65" fmla="*/ 0 h 1733"/>
                  <a:gd name="T66" fmla="*/ 2147483647 w 292"/>
                  <a:gd name="T67" fmla="*/ 0 h 1733"/>
                  <a:gd name="T68" fmla="*/ 2147483647 w 292"/>
                  <a:gd name="T69" fmla="*/ 0 h 1733"/>
                  <a:gd name="T70" fmla="*/ 2147483647 w 292"/>
                  <a:gd name="T71" fmla="*/ 0 h 1733"/>
                  <a:gd name="T72" fmla="*/ 2147483647 w 292"/>
                  <a:gd name="T73" fmla="*/ 0 h 1733"/>
                  <a:gd name="T74" fmla="*/ 2147483647 w 292"/>
                  <a:gd name="T75" fmla="*/ 0 h 1733"/>
                  <a:gd name="T76" fmla="*/ 2147483647 w 292"/>
                  <a:gd name="T77" fmla="*/ 0 h 1733"/>
                  <a:gd name="T78" fmla="*/ 2147483647 w 292"/>
                  <a:gd name="T79" fmla="*/ 0 h 1733"/>
                  <a:gd name="T80" fmla="*/ 2147483647 w 292"/>
                  <a:gd name="T81" fmla="*/ 0 h 1733"/>
                  <a:gd name="T82" fmla="*/ 2147483647 w 292"/>
                  <a:gd name="T83" fmla="*/ 0 h 1733"/>
                  <a:gd name="T84" fmla="*/ 2147483647 w 292"/>
                  <a:gd name="T85" fmla="*/ 0 h 1733"/>
                  <a:gd name="T86" fmla="*/ 2147483647 w 292"/>
                  <a:gd name="T87" fmla="*/ 0 h 1733"/>
                  <a:gd name="T88" fmla="*/ 2147483647 w 292"/>
                  <a:gd name="T89" fmla="*/ 0 h 1733"/>
                  <a:gd name="T90" fmla="*/ 2147483647 w 292"/>
                  <a:gd name="T91" fmla="*/ 0 h 1733"/>
                  <a:gd name="T92" fmla="*/ 2147483647 w 292"/>
                  <a:gd name="T93" fmla="*/ 0 h 1733"/>
                  <a:gd name="T94" fmla="*/ 2147483647 w 292"/>
                  <a:gd name="T95" fmla="*/ 0 h 1733"/>
                  <a:gd name="T96" fmla="*/ 2147483647 w 292"/>
                  <a:gd name="T97" fmla="*/ 0 h 1733"/>
                  <a:gd name="T98" fmla="*/ 2147483647 w 292"/>
                  <a:gd name="T99" fmla="*/ 0 h 1733"/>
                  <a:gd name="T100" fmla="*/ 2147483647 w 292"/>
                  <a:gd name="T101" fmla="*/ 0 h 1733"/>
                  <a:gd name="T102" fmla="*/ 2147483647 w 292"/>
                  <a:gd name="T103" fmla="*/ 0 h 1733"/>
                  <a:gd name="T104" fmla="*/ 2147483647 w 292"/>
                  <a:gd name="T105" fmla="*/ 0 h 1733"/>
                  <a:gd name="T106" fmla="*/ 2147483647 w 292"/>
                  <a:gd name="T107" fmla="*/ 0 h 1733"/>
                  <a:gd name="T108" fmla="*/ 2147483647 w 292"/>
                  <a:gd name="T109" fmla="*/ 0 h 1733"/>
                  <a:gd name="T110" fmla="*/ 2147483647 w 292"/>
                  <a:gd name="T111" fmla="*/ 0 h 17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2"/>
                  <a:gd name="T169" fmla="*/ 0 h 1733"/>
                  <a:gd name="T170" fmla="*/ 292 w 292"/>
                  <a:gd name="T171" fmla="*/ 1733 h 17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2" h="1733">
                    <a:moveTo>
                      <a:pt x="0" y="1725"/>
                    </a:moveTo>
                    <a:lnTo>
                      <a:pt x="2" y="1723"/>
                    </a:lnTo>
                    <a:lnTo>
                      <a:pt x="2" y="1721"/>
                    </a:lnTo>
                    <a:lnTo>
                      <a:pt x="2" y="1716"/>
                    </a:lnTo>
                    <a:lnTo>
                      <a:pt x="3" y="1710"/>
                    </a:lnTo>
                    <a:lnTo>
                      <a:pt x="3" y="1708"/>
                    </a:lnTo>
                    <a:lnTo>
                      <a:pt x="3" y="1712"/>
                    </a:lnTo>
                    <a:lnTo>
                      <a:pt x="5" y="1721"/>
                    </a:lnTo>
                    <a:lnTo>
                      <a:pt x="5" y="1727"/>
                    </a:lnTo>
                    <a:lnTo>
                      <a:pt x="5" y="1729"/>
                    </a:lnTo>
                    <a:lnTo>
                      <a:pt x="7" y="1731"/>
                    </a:lnTo>
                    <a:lnTo>
                      <a:pt x="7" y="1727"/>
                    </a:lnTo>
                    <a:lnTo>
                      <a:pt x="7" y="1723"/>
                    </a:lnTo>
                    <a:lnTo>
                      <a:pt x="9" y="1718"/>
                    </a:lnTo>
                    <a:lnTo>
                      <a:pt x="9" y="1716"/>
                    </a:lnTo>
                    <a:lnTo>
                      <a:pt x="9" y="1720"/>
                    </a:lnTo>
                    <a:lnTo>
                      <a:pt x="10" y="1721"/>
                    </a:lnTo>
                    <a:lnTo>
                      <a:pt x="10" y="1723"/>
                    </a:lnTo>
                    <a:lnTo>
                      <a:pt x="12" y="1718"/>
                    </a:lnTo>
                    <a:lnTo>
                      <a:pt x="12" y="1698"/>
                    </a:lnTo>
                    <a:lnTo>
                      <a:pt x="12" y="1654"/>
                    </a:lnTo>
                    <a:lnTo>
                      <a:pt x="14" y="1602"/>
                    </a:lnTo>
                    <a:lnTo>
                      <a:pt x="14" y="1579"/>
                    </a:lnTo>
                    <a:lnTo>
                      <a:pt x="14" y="1602"/>
                    </a:lnTo>
                    <a:lnTo>
                      <a:pt x="16" y="1641"/>
                    </a:lnTo>
                    <a:lnTo>
                      <a:pt x="16" y="1670"/>
                    </a:lnTo>
                    <a:lnTo>
                      <a:pt x="16" y="1681"/>
                    </a:lnTo>
                    <a:lnTo>
                      <a:pt x="16" y="1689"/>
                    </a:lnTo>
                    <a:lnTo>
                      <a:pt x="17" y="1689"/>
                    </a:lnTo>
                    <a:lnTo>
                      <a:pt x="17" y="1673"/>
                    </a:lnTo>
                    <a:lnTo>
                      <a:pt x="17" y="1641"/>
                    </a:lnTo>
                    <a:lnTo>
                      <a:pt x="19" y="1585"/>
                    </a:lnTo>
                    <a:lnTo>
                      <a:pt x="19" y="1504"/>
                    </a:lnTo>
                    <a:lnTo>
                      <a:pt x="19" y="1420"/>
                    </a:lnTo>
                    <a:lnTo>
                      <a:pt x="21" y="1368"/>
                    </a:lnTo>
                    <a:lnTo>
                      <a:pt x="21" y="1360"/>
                    </a:lnTo>
                    <a:lnTo>
                      <a:pt x="21" y="1351"/>
                    </a:lnTo>
                    <a:lnTo>
                      <a:pt x="23" y="1272"/>
                    </a:lnTo>
                    <a:lnTo>
                      <a:pt x="23" y="1086"/>
                    </a:lnTo>
                    <a:lnTo>
                      <a:pt x="23" y="813"/>
                    </a:lnTo>
                    <a:lnTo>
                      <a:pt x="24" y="544"/>
                    </a:lnTo>
                    <a:lnTo>
                      <a:pt x="24" y="438"/>
                    </a:lnTo>
                    <a:lnTo>
                      <a:pt x="24" y="565"/>
                    </a:lnTo>
                    <a:lnTo>
                      <a:pt x="26" y="859"/>
                    </a:lnTo>
                    <a:lnTo>
                      <a:pt x="26" y="1155"/>
                    </a:lnTo>
                    <a:lnTo>
                      <a:pt x="26" y="1380"/>
                    </a:lnTo>
                    <a:lnTo>
                      <a:pt x="28" y="1522"/>
                    </a:lnTo>
                    <a:lnTo>
                      <a:pt x="28" y="1602"/>
                    </a:lnTo>
                    <a:lnTo>
                      <a:pt x="28" y="1620"/>
                    </a:lnTo>
                    <a:lnTo>
                      <a:pt x="30" y="1612"/>
                    </a:lnTo>
                    <a:lnTo>
                      <a:pt x="30" y="1610"/>
                    </a:lnTo>
                    <a:lnTo>
                      <a:pt x="32" y="1587"/>
                    </a:lnTo>
                    <a:lnTo>
                      <a:pt x="32" y="1524"/>
                    </a:lnTo>
                    <a:lnTo>
                      <a:pt x="32" y="1439"/>
                    </a:lnTo>
                    <a:lnTo>
                      <a:pt x="33" y="1378"/>
                    </a:lnTo>
                    <a:lnTo>
                      <a:pt x="33" y="1376"/>
                    </a:lnTo>
                    <a:lnTo>
                      <a:pt x="33" y="1437"/>
                    </a:lnTo>
                    <a:lnTo>
                      <a:pt x="35" y="1506"/>
                    </a:lnTo>
                    <a:lnTo>
                      <a:pt x="35" y="1527"/>
                    </a:lnTo>
                    <a:lnTo>
                      <a:pt x="35" y="1493"/>
                    </a:lnTo>
                    <a:lnTo>
                      <a:pt x="35" y="1453"/>
                    </a:lnTo>
                    <a:lnTo>
                      <a:pt x="37" y="1443"/>
                    </a:lnTo>
                    <a:lnTo>
                      <a:pt x="37" y="1458"/>
                    </a:lnTo>
                    <a:lnTo>
                      <a:pt x="37" y="1476"/>
                    </a:lnTo>
                    <a:lnTo>
                      <a:pt x="39" y="1479"/>
                    </a:lnTo>
                    <a:lnTo>
                      <a:pt x="39" y="1487"/>
                    </a:lnTo>
                    <a:lnTo>
                      <a:pt x="39" y="1516"/>
                    </a:lnTo>
                    <a:lnTo>
                      <a:pt x="40" y="1568"/>
                    </a:lnTo>
                    <a:lnTo>
                      <a:pt x="40" y="1631"/>
                    </a:lnTo>
                    <a:lnTo>
                      <a:pt x="40" y="1671"/>
                    </a:lnTo>
                    <a:lnTo>
                      <a:pt x="42" y="1670"/>
                    </a:lnTo>
                    <a:lnTo>
                      <a:pt x="42" y="1643"/>
                    </a:lnTo>
                    <a:lnTo>
                      <a:pt x="42" y="1612"/>
                    </a:lnTo>
                    <a:lnTo>
                      <a:pt x="44" y="1597"/>
                    </a:lnTo>
                    <a:lnTo>
                      <a:pt x="44" y="1595"/>
                    </a:lnTo>
                    <a:lnTo>
                      <a:pt x="44" y="1606"/>
                    </a:lnTo>
                    <a:lnTo>
                      <a:pt x="46" y="1627"/>
                    </a:lnTo>
                    <a:lnTo>
                      <a:pt x="46" y="1650"/>
                    </a:lnTo>
                    <a:lnTo>
                      <a:pt x="46" y="1662"/>
                    </a:lnTo>
                    <a:lnTo>
                      <a:pt x="47" y="1662"/>
                    </a:lnTo>
                    <a:lnTo>
                      <a:pt x="47" y="1654"/>
                    </a:lnTo>
                    <a:lnTo>
                      <a:pt x="47" y="1652"/>
                    </a:lnTo>
                    <a:lnTo>
                      <a:pt x="49" y="1662"/>
                    </a:lnTo>
                    <a:lnTo>
                      <a:pt x="49" y="1679"/>
                    </a:lnTo>
                    <a:lnTo>
                      <a:pt x="49" y="1696"/>
                    </a:lnTo>
                    <a:lnTo>
                      <a:pt x="51" y="1712"/>
                    </a:lnTo>
                    <a:lnTo>
                      <a:pt x="51" y="1718"/>
                    </a:lnTo>
                    <a:lnTo>
                      <a:pt x="51" y="1720"/>
                    </a:lnTo>
                    <a:lnTo>
                      <a:pt x="53" y="1718"/>
                    </a:lnTo>
                    <a:lnTo>
                      <a:pt x="53" y="1712"/>
                    </a:lnTo>
                    <a:lnTo>
                      <a:pt x="53" y="1700"/>
                    </a:lnTo>
                    <a:lnTo>
                      <a:pt x="54" y="1689"/>
                    </a:lnTo>
                    <a:lnTo>
                      <a:pt x="54" y="1685"/>
                    </a:lnTo>
                    <a:lnTo>
                      <a:pt x="54" y="1691"/>
                    </a:lnTo>
                    <a:lnTo>
                      <a:pt x="54" y="1704"/>
                    </a:lnTo>
                    <a:lnTo>
                      <a:pt x="56" y="1720"/>
                    </a:lnTo>
                    <a:lnTo>
                      <a:pt x="56" y="1725"/>
                    </a:lnTo>
                    <a:lnTo>
                      <a:pt x="56" y="1721"/>
                    </a:lnTo>
                    <a:lnTo>
                      <a:pt x="58" y="1714"/>
                    </a:lnTo>
                    <a:lnTo>
                      <a:pt x="58" y="1710"/>
                    </a:lnTo>
                    <a:lnTo>
                      <a:pt x="58" y="1712"/>
                    </a:lnTo>
                    <a:lnTo>
                      <a:pt x="60" y="1714"/>
                    </a:lnTo>
                    <a:lnTo>
                      <a:pt x="60" y="1708"/>
                    </a:lnTo>
                    <a:lnTo>
                      <a:pt x="60" y="1696"/>
                    </a:lnTo>
                    <a:lnTo>
                      <a:pt x="61" y="1685"/>
                    </a:lnTo>
                    <a:lnTo>
                      <a:pt x="61" y="1695"/>
                    </a:lnTo>
                    <a:lnTo>
                      <a:pt x="63" y="1700"/>
                    </a:lnTo>
                    <a:lnTo>
                      <a:pt x="63" y="1695"/>
                    </a:lnTo>
                    <a:lnTo>
                      <a:pt x="63" y="1683"/>
                    </a:lnTo>
                    <a:lnTo>
                      <a:pt x="65" y="1670"/>
                    </a:lnTo>
                    <a:lnTo>
                      <a:pt x="65" y="1652"/>
                    </a:lnTo>
                    <a:lnTo>
                      <a:pt x="65" y="1637"/>
                    </a:lnTo>
                    <a:lnTo>
                      <a:pt x="67" y="1633"/>
                    </a:lnTo>
                    <a:lnTo>
                      <a:pt x="67" y="1648"/>
                    </a:lnTo>
                    <a:lnTo>
                      <a:pt x="67" y="1668"/>
                    </a:lnTo>
                    <a:lnTo>
                      <a:pt x="68" y="1683"/>
                    </a:lnTo>
                    <a:lnTo>
                      <a:pt x="68" y="1691"/>
                    </a:lnTo>
                    <a:lnTo>
                      <a:pt x="68" y="1700"/>
                    </a:lnTo>
                    <a:lnTo>
                      <a:pt x="70" y="1702"/>
                    </a:lnTo>
                    <a:lnTo>
                      <a:pt x="70" y="1695"/>
                    </a:lnTo>
                    <a:lnTo>
                      <a:pt x="70" y="1691"/>
                    </a:lnTo>
                    <a:lnTo>
                      <a:pt x="72" y="1693"/>
                    </a:lnTo>
                    <a:lnTo>
                      <a:pt x="72" y="1691"/>
                    </a:lnTo>
                    <a:lnTo>
                      <a:pt x="72" y="1679"/>
                    </a:lnTo>
                    <a:lnTo>
                      <a:pt x="72" y="1668"/>
                    </a:lnTo>
                    <a:lnTo>
                      <a:pt x="74" y="1666"/>
                    </a:lnTo>
                    <a:lnTo>
                      <a:pt x="74" y="1668"/>
                    </a:lnTo>
                    <a:lnTo>
                      <a:pt x="74" y="1662"/>
                    </a:lnTo>
                    <a:lnTo>
                      <a:pt x="76" y="1643"/>
                    </a:lnTo>
                    <a:lnTo>
                      <a:pt x="76" y="1618"/>
                    </a:lnTo>
                    <a:lnTo>
                      <a:pt x="76" y="1602"/>
                    </a:lnTo>
                    <a:lnTo>
                      <a:pt x="77" y="1608"/>
                    </a:lnTo>
                    <a:lnTo>
                      <a:pt x="77" y="1629"/>
                    </a:lnTo>
                    <a:lnTo>
                      <a:pt x="77" y="1650"/>
                    </a:lnTo>
                    <a:lnTo>
                      <a:pt x="79" y="1664"/>
                    </a:lnTo>
                    <a:lnTo>
                      <a:pt x="79" y="1673"/>
                    </a:lnTo>
                    <a:lnTo>
                      <a:pt x="79" y="1685"/>
                    </a:lnTo>
                    <a:lnTo>
                      <a:pt x="81" y="1696"/>
                    </a:lnTo>
                    <a:lnTo>
                      <a:pt x="81" y="1708"/>
                    </a:lnTo>
                    <a:lnTo>
                      <a:pt x="81" y="1716"/>
                    </a:lnTo>
                    <a:lnTo>
                      <a:pt x="83" y="1720"/>
                    </a:lnTo>
                    <a:lnTo>
                      <a:pt x="83" y="1723"/>
                    </a:lnTo>
                    <a:lnTo>
                      <a:pt x="83" y="1725"/>
                    </a:lnTo>
                    <a:lnTo>
                      <a:pt x="84" y="1729"/>
                    </a:lnTo>
                    <a:lnTo>
                      <a:pt x="84" y="1727"/>
                    </a:lnTo>
                    <a:lnTo>
                      <a:pt x="86" y="1721"/>
                    </a:lnTo>
                    <a:lnTo>
                      <a:pt x="86" y="1725"/>
                    </a:lnTo>
                    <a:lnTo>
                      <a:pt x="88" y="1727"/>
                    </a:lnTo>
                    <a:lnTo>
                      <a:pt x="88" y="1721"/>
                    </a:lnTo>
                    <a:lnTo>
                      <a:pt x="90" y="1720"/>
                    </a:lnTo>
                    <a:lnTo>
                      <a:pt x="90" y="1721"/>
                    </a:lnTo>
                    <a:lnTo>
                      <a:pt x="90" y="1727"/>
                    </a:lnTo>
                    <a:lnTo>
                      <a:pt x="91" y="1729"/>
                    </a:lnTo>
                    <a:lnTo>
                      <a:pt x="91" y="1721"/>
                    </a:lnTo>
                    <a:lnTo>
                      <a:pt x="91" y="1706"/>
                    </a:lnTo>
                    <a:lnTo>
                      <a:pt x="91" y="1698"/>
                    </a:lnTo>
                    <a:lnTo>
                      <a:pt x="93" y="1704"/>
                    </a:lnTo>
                    <a:lnTo>
                      <a:pt x="93" y="1718"/>
                    </a:lnTo>
                    <a:lnTo>
                      <a:pt x="93" y="1729"/>
                    </a:lnTo>
                    <a:lnTo>
                      <a:pt x="95" y="1733"/>
                    </a:lnTo>
                    <a:lnTo>
                      <a:pt x="97" y="1731"/>
                    </a:lnTo>
                    <a:lnTo>
                      <a:pt x="97" y="1727"/>
                    </a:lnTo>
                    <a:lnTo>
                      <a:pt x="97" y="1729"/>
                    </a:lnTo>
                    <a:lnTo>
                      <a:pt x="98" y="1731"/>
                    </a:lnTo>
                    <a:lnTo>
                      <a:pt x="98" y="1727"/>
                    </a:lnTo>
                    <a:lnTo>
                      <a:pt x="98" y="1720"/>
                    </a:lnTo>
                    <a:lnTo>
                      <a:pt x="100" y="1718"/>
                    </a:lnTo>
                    <a:lnTo>
                      <a:pt x="100" y="1723"/>
                    </a:lnTo>
                    <a:lnTo>
                      <a:pt x="100" y="1725"/>
                    </a:lnTo>
                    <a:lnTo>
                      <a:pt x="102" y="1721"/>
                    </a:lnTo>
                    <a:lnTo>
                      <a:pt x="102" y="1710"/>
                    </a:lnTo>
                    <a:lnTo>
                      <a:pt x="102" y="1696"/>
                    </a:lnTo>
                    <a:lnTo>
                      <a:pt x="104" y="1689"/>
                    </a:lnTo>
                    <a:lnTo>
                      <a:pt x="104" y="1696"/>
                    </a:lnTo>
                    <a:lnTo>
                      <a:pt x="105" y="1704"/>
                    </a:lnTo>
                    <a:lnTo>
                      <a:pt x="105" y="1708"/>
                    </a:lnTo>
                    <a:lnTo>
                      <a:pt x="105" y="1704"/>
                    </a:lnTo>
                    <a:lnTo>
                      <a:pt x="107" y="1689"/>
                    </a:lnTo>
                    <a:lnTo>
                      <a:pt x="107" y="1668"/>
                    </a:lnTo>
                    <a:lnTo>
                      <a:pt x="107" y="1662"/>
                    </a:lnTo>
                    <a:lnTo>
                      <a:pt x="109" y="1670"/>
                    </a:lnTo>
                    <a:lnTo>
                      <a:pt x="109" y="1679"/>
                    </a:lnTo>
                    <a:lnTo>
                      <a:pt x="111" y="1677"/>
                    </a:lnTo>
                    <a:lnTo>
                      <a:pt x="111" y="1679"/>
                    </a:lnTo>
                    <a:lnTo>
                      <a:pt x="111" y="1687"/>
                    </a:lnTo>
                    <a:lnTo>
                      <a:pt x="111" y="1698"/>
                    </a:lnTo>
                    <a:lnTo>
                      <a:pt x="112" y="1704"/>
                    </a:lnTo>
                    <a:lnTo>
                      <a:pt x="112" y="1696"/>
                    </a:lnTo>
                    <a:lnTo>
                      <a:pt x="114" y="1679"/>
                    </a:lnTo>
                    <a:lnTo>
                      <a:pt x="114" y="1664"/>
                    </a:lnTo>
                    <a:lnTo>
                      <a:pt x="114" y="1656"/>
                    </a:lnTo>
                    <a:lnTo>
                      <a:pt x="116" y="1660"/>
                    </a:lnTo>
                    <a:lnTo>
                      <a:pt x="116" y="1658"/>
                    </a:lnTo>
                    <a:lnTo>
                      <a:pt x="118" y="1660"/>
                    </a:lnTo>
                    <a:lnTo>
                      <a:pt x="118" y="1668"/>
                    </a:lnTo>
                    <a:lnTo>
                      <a:pt x="118" y="1677"/>
                    </a:lnTo>
                    <a:lnTo>
                      <a:pt x="120" y="1677"/>
                    </a:lnTo>
                    <a:lnTo>
                      <a:pt x="120" y="1658"/>
                    </a:lnTo>
                    <a:lnTo>
                      <a:pt x="120" y="1625"/>
                    </a:lnTo>
                    <a:lnTo>
                      <a:pt x="121" y="1604"/>
                    </a:lnTo>
                    <a:lnTo>
                      <a:pt x="121" y="1614"/>
                    </a:lnTo>
                    <a:lnTo>
                      <a:pt x="121" y="1637"/>
                    </a:lnTo>
                    <a:lnTo>
                      <a:pt x="123" y="1654"/>
                    </a:lnTo>
                    <a:lnTo>
                      <a:pt x="123" y="1668"/>
                    </a:lnTo>
                    <a:lnTo>
                      <a:pt x="123" y="1693"/>
                    </a:lnTo>
                    <a:lnTo>
                      <a:pt x="125" y="1714"/>
                    </a:lnTo>
                    <a:lnTo>
                      <a:pt x="125" y="1721"/>
                    </a:lnTo>
                    <a:lnTo>
                      <a:pt x="125" y="1718"/>
                    </a:lnTo>
                    <a:lnTo>
                      <a:pt x="127" y="1714"/>
                    </a:lnTo>
                    <a:lnTo>
                      <a:pt x="127" y="1710"/>
                    </a:lnTo>
                    <a:lnTo>
                      <a:pt x="128" y="1708"/>
                    </a:lnTo>
                    <a:lnTo>
                      <a:pt x="128" y="1700"/>
                    </a:lnTo>
                    <a:lnTo>
                      <a:pt x="128" y="1683"/>
                    </a:lnTo>
                    <a:lnTo>
                      <a:pt x="130" y="1670"/>
                    </a:lnTo>
                    <a:lnTo>
                      <a:pt x="130" y="1666"/>
                    </a:lnTo>
                    <a:lnTo>
                      <a:pt x="130" y="1671"/>
                    </a:lnTo>
                    <a:lnTo>
                      <a:pt x="130" y="1679"/>
                    </a:lnTo>
                    <a:lnTo>
                      <a:pt x="132" y="1673"/>
                    </a:lnTo>
                    <a:lnTo>
                      <a:pt x="132" y="1656"/>
                    </a:lnTo>
                    <a:lnTo>
                      <a:pt x="132" y="1637"/>
                    </a:lnTo>
                    <a:lnTo>
                      <a:pt x="134" y="1635"/>
                    </a:lnTo>
                    <a:lnTo>
                      <a:pt x="134" y="1647"/>
                    </a:lnTo>
                    <a:lnTo>
                      <a:pt x="134" y="1664"/>
                    </a:lnTo>
                    <a:lnTo>
                      <a:pt x="135" y="1681"/>
                    </a:lnTo>
                    <a:lnTo>
                      <a:pt x="135" y="1696"/>
                    </a:lnTo>
                    <a:lnTo>
                      <a:pt x="135" y="1706"/>
                    </a:lnTo>
                    <a:lnTo>
                      <a:pt x="137" y="1710"/>
                    </a:lnTo>
                    <a:lnTo>
                      <a:pt x="137" y="1712"/>
                    </a:lnTo>
                    <a:lnTo>
                      <a:pt x="139" y="1716"/>
                    </a:lnTo>
                    <a:lnTo>
                      <a:pt x="139" y="1721"/>
                    </a:lnTo>
                    <a:lnTo>
                      <a:pt x="139" y="1725"/>
                    </a:lnTo>
                    <a:lnTo>
                      <a:pt x="141" y="1723"/>
                    </a:lnTo>
                    <a:lnTo>
                      <a:pt x="141" y="1721"/>
                    </a:lnTo>
                    <a:lnTo>
                      <a:pt x="141" y="1723"/>
                    </a:lnTo>
                    <a:lnTo>
                      <a:pt x="142" y="1727"/>
                    </a:lnTo>
                    <a:lnTo>
                      <a:pt x="142" y="1731"/>
                    </a:lnTo>
                    <a:lnTo>
                      <a:pt x="142" y="1727"/>
                    </a:lnTo>
                    <a:lnTo>
                      <a:pt x="144" y="1718"/>
                    </a:lnTo>
                    <a:lnTo>
                      <a:pt x="144" y="1706"/>
                    </a:lnTo>
                    <a:lnTo>
                      <a:pt x="144" y="1693"/>
                    </a:lnTo>
                    <a:lnTo>
                      <a:pt x="146" y="1679"/>
                    </a:lnTo>
                    <a:lnTo>
                      <a:pt x="146" y="1671"/>
                    </a:lnTo>
                    <a:lnTo>
                      <a:pt x="148" y="1683"/>
                    </a:lnTo>
                    <a:lnTo>
                      <a:pt x="148" y="1695"/>
                    </a:lnTo>
                    <a:lnTo>
                      <a:pt x="149" y="1691"/>
                    </a:lnTo>
                    <a:lnTo>
                      <a:pt x="149" y="1696"/>
                    </a:lnTo>
                    <a:lnTo>
                      <a:pt x="149" y="1712"/>
                    </a:lnTo>
                    <a:lnTo>
                      <a:pt x="149" y="1727"/>
                    </a:lnTo>
                    <a:lnTo>
                      <a:pt x="151" y="1731"/>
                    </a:lnTo>
                    <a:lnTo>
                      <a:pt x="151" y="1729"/>
                    </a:lnTo>
                    <a:lnTo>
                      <a:pt x="151" y="1727"/>
                    </a:lnTo>
                    <a:lnTo>
                      <a:pt x="153" y="1723"/>
                    </a:lnTo>
                    <a:lnTo>
                      <a:pt x="153" y="1708"/>
                    </a:lnTo>
                    <a:lnTo>
                      <a:pt x="153" y="1691"/>
                    </a:lnTo>
                    <a:lnTo>
                      <a:pt x="155" y="1679"/>
                    </a:lnTo>
                    <a:lnTo>
                      <a:pt x="155" y="1683"/>
                    </a:lnTo>
                    <a:lnTo>
                      <a:pt x="155" y="1695"/>
                    </a:lnTo>
                    <a:lnTo>
                      <a:pt x="156" y="1706"/>
                    </a:lnTo>
                    <a:lnTo>
                      <a:pt x="156" y="1710"/>
                    </a:lnTo>
                    <a:lnTo>
                      <a:pt x="158" y="1702"/>
                    </a:lnTo>
                    <a:lnTo>
                      <a:pt x="158" y="1700"/>
                    </a:lnTo>
                    <a:lnTo>
                      <a:pt x="158" y="1708"/>
                    </a:lnTo>
                    <a:lnTo>
                      <a:pt x="160" y="1716"/>
                    </a:lnTo>
                    <a:lnTo>
                      <a:pt x="160" y="1718"/>
                    </a:lnTo>
                    <a:lnTo>
                      <a:pt x="162" y="1720"/>
                    </a:lnTo>
                    <a:lnTo>
                      <a:pt x="162" y="1721"/>
                    </a:lnTo>
                    <a:lnTo>
                      <a:pt x="162" y="1720"/>
                    </a:lnTo>
                    <a:lnTo>
                      <a:pt x="164" y="1716"/>
                    </a:lnTo>
                    <a:lnTo>
                      <a:pt x="164" y="1712"/>
                    </a:lnTo>
                    <a:lnTo>
                      <a:pt x="164" y="1710"/>
                    </a:lnTo>
                    <a:lnTo>
                      <a:pt x="165" y="1712"/>
                    </a:lnTo>
                    <a:lnTo>
                      <a:pt x="165" y="1714"/>
                    </a:lnTo>
                    <a:lnTo>
                      <a:pt x="165" y="1706"/>
                    </a:lnTo>
                    <a:lnTo>
                      <a:pt x="167" y="1693"/>
                    </a:lnTo>
                    <a:lnTo>
                      <a:pt x="167" y="1677"/>
                    </a:lnTo>
                    <a:lnTo>
                      <a:pt x="167" y="1671"/>
                    </a:lnTo>
                    <a:lnTo>
                      <a:pt x="169" y="1668"/>
                    </a:lnTo>
                    <a:lnTo>
                      <a:pt x="169" y="1660"/>
                    </a:lnTo>
                    <a:lnTo>
                      <a:pt x="169" y="1658"/>
                    </a:lnTo>
                    <a:lnTo>
                      <a:pt x="169" y="1670"/>
                    </a:lnTo>
                    <a:lnTo>
                      <a:pt x="171" y="1687"/>
                    </a:lnTo>
                    <a:lnTo>
                      <a:pt x="171" y="1696"/>
                    </a:lnTo>
                    <a:lnTo>
                      <a:pt x="171" y="1689"/>
                    </a:lnTo>
                    <a:lnTo>
                      <a:pt x="172" y="1666"/>
                    </a:lnTo>
                    <a:lnTo>
                      <a:pt x="172" y="1641"/>
                    </a:lnTo>
                    <a:lnTo>
                      <a:pt x="172" y="1635"/>
                    </a:lnTo>
                    <a:lnTo>
                      <a:pt x="174" y="1654"/>
                    </a:lnTo>
                    <a:lnTo>
                      <a:pt x="174" y="1677"/>
                    </a:lnTo>
                    <a:lnTo>
                      <a:pt x="174" y="1675"/>
                    </a:lnTo>
                    <a:lnTo>
                      <a:pt x="176" y="1660"/>
                    </a:lnTo>
                    <a:lnTo>
                      <a:pt x="176" y="1650"/>
                    </a:lnTo>
                    <a:lnTo>
                      <a:pt x="176" y="1662"/>
                    </a:lnTo>
                    <a:lnTo>
                      <a:pt x="178" y="1677"/>
                    </a:lnTo>
                    <a:lnTo>
                      <a:pt x="178" y="1691"/>
                    </a:lnTo>
                    <a:lnTo>
                      <a:pt x="178" y="1695"/>
                    </a:lnTo>
                    <a:lnTo>
                      <a:pt x="179" y="1691"/>
                    </a:lnTo>
                    <a:lnTo>
                      <a:pt x="179" y="1683"/>
                    </a:lnTo>
                    <a:lnTo>
                      <a:pt x="181" y="1695"/>
                    </a:lnTo>
                    <a:lnTo>
                      <a:pt x="181" y="1712"/>
                    </a:lnTo>
                    <a:lnTo>
                      <a:pt x="181" y="1723"/>
                    </a:lnTo>
                    <a:lnTo>
                      <a:pt x="183" y="1727"/>
                    </a:lnTo>
                    <a:lnTo>
                      <a:pt x="183" y="1723"/>
                    </a:lnTo>
                    <a:lnTo>
                      <a:pt x="183" y="1718"/>
                    </a:lnTo>
                    <a:lnTo>
                      <a:pt x="185" y="1714"/>
                    </a:lnTo>
                    <a:lnTo>
                      <a:pt x="185" y="1706"/>
                    </a:lnTo>
                    <a:lnTo>
                      <a:pt x="185" y="1702"/>
                    </a:lnTo>
                    <a:lnTo>
                      <a:pt x="186" y="1706"/>
                    </a:lnTo>
                    <a:lnTo>
                      <a:pt x="186" y="1718"/>
                    </a:lnTo>
                    <a:lnTo>
                      <a:pt x="186" y="1721"/>
                    </a:lnTo>
                    <a:lnTo>
                      <a:pt x="188" y="1720"/>
                    </a:lnTo>
                    <a:lnTo>
                      <a:pt x="188" y="1721"/>
                    </a:lnTo>
                    <a:lnTo>
                      <a:pt x="190" y="1718"/>
                    </a:lnTo>
                    <a:lnTo>
                      <a:pt x="190" y="1710"/>
                    </a:lnTo>
                    <a:lnTo>
                      <a:pt x="190" y="1698"/>
                    </a:lnTo>
                    <a:lnTo>
                      <a:pt x="192" y="1693"/>
                    </a:lnTo>
                    <a:lnTo>
                      <a:pt x="192" y="1700"/>
                    </a:lnTo>
                    <a:lnTo>
                      <a:pt x="192" y="1718"/>
                    </a:lnTo>
                    <a:lnTo>
                      <a:pt x="193" y="1731"/>
                    </a:lnTo>
                    <a:lnTo>
                      <a:pt x="193" y="1723"/>
                    </a:lnTo>
                    <a:lnTo>
                      <a:pt x="195" y="1716"/>
                    </a:lnTo>
                    <a:lnTo>
                      <a:pt x="195" y="1712"/>
                    </a:lnTo>
                    <a:lnTo>
                      <a:pt x="197" y="1716"/>
                    </a:lnTo>
                    <a:lnTo>
                      <a:pt x="197" y="1718"/>
                    </a:lnTo>
                    <a:lnTo>
                      <a:pt x="197" y="1723"/>
                    </a:lnTo>
                    <a:lnTo>
                      <a:pt x="199" y="1729"/>
                    </a:lnTo>
                    <a:lnTo>
                      <a:pt x="199" y="1733"/>
                    </a:lnTo>
                    <a:lnTo>
                      <a:pt x="199" y="1731"/>
                    </a:lnTo>
                    <a:lnTo>
                      <a:pt x="200" y="1720"/>
                    </a:lnTo>
                    <a:lnTo>
                      <a:pt x="200" y="1700"/>
                    </a:lnTo>
                    <a:lnTo>
                      <a:pt x="200" y="1681"/>
                    </a:lnTo>
                    <a:lnTo>
                      <a:pt x="202" y="1673"/>
                    </a:lnTo>
                    <a:lnTo>
                      <a:pt x="202" y="1681"/>
                    </a:lnTo>
                    <a:lnTo>
                      <a:pt x="202" y="1685"/>
                    </a:lnTo>
                    <a:lnTo>
                      <a:pt x="204" y="1677"/>
                    </a:lnTo>
                    <a:lnTo>
                      <a:pt x="204" y="1660"/>
                    </a:lnTo>
                    <a:lnTo>
                      <a:pt x="204" y="1647"/>
                    </a:lnTo>
                    <a:lnTo>
                      <a:pt x="206" y="1639"/>
                    </a:lnTo>
                    <a:lnTo>
                      <a:pt x="206" y="1627"/>
                    </a:lnTo>
                    <a:lnTo>
                      <a:pt x="206" y="1614"/>
                    </a:lnTo>
                    <a:lnTo>
                      <a:pt x="206" y="1600"/>
                    </a:lnTo>
                    <a:lnTo>
                      <a:pt x="208" y="1570"/>
                    </a:lnTo>
                    <a:lnTo>
                      <a:pt x="208" y="1497"/>
                    </a:lnTo>
                    <a:lnTo>
                      <a:pt x="208" y="1349"/>
                    </a:lnTo>
                    <a:lnTo>
                      <a:pt x="209" y="1086"/>
                    </a:lnTo>
                    <a:lnTo>
                      <a:pt x="209" y="736"/>
                    </a:lnTo>
                    <a:lnTo>
                      <a:pt x="209" y="369"/>
                    </a:lnTo>
                    <a:lnTo>
                      <a:pt x="211" y="98"/>
                    </a:lnTo>
                    <a:lnTo>
                      <a:pt x="211" y="0"/>
                    </a:lnTo>
                    <a:lnTo>
                      <a:pt x="211" y="106"/>
                    </a:lnTo>
                    <a:lnTo>
                      <a:pt x="213" y="342"/>
                    </a:lnTo>
                    <a:lnTo>
                      <a:pt x="213" y="617"/>
                    </a:lnTo>
                    <a:lnTo>
                      <a:pt x="213" y="834"/>
                    </a:lnTo>
                    <a:lnTo>
                      <a:pt x="215" y="993"/>
                    </a:lnTo>
                    <a:lnTo>
                      <a:pt x="215" y="1109"/>
                    </a:lnTo>
                    <a:lnTo>
                      <a:pt x="215" y="1186"/>
                    </a:lnTo>
                    <a:lnTo>
                      <a:pt x="216" y="1232"/>
                    </a:lnTo>
                    <a:lnTo>
                      <a:pt x="216" y="1239"/>
                    </a:lnTo>
                    <a:lnTo>
                      <a:pt x="216" y="1235"/>
                    </a:lnTo>
                    <a:lnTo>
                      <a:pt x="218" y="1270"/>
                    </a:lnTo>
                    <a:lnTo>
                      <a:pt x="218" y="1374"/>
                    </a:lnTo>
                    <a:lnTo>
                      <a:pt x="218" y="1501"/>
                    </a:lnTo>
                    <a:lnTo>
                      <a:pt x="220" y="1583"/>
                    </a:lnTo>
                    <a:lnTo>
                      <a:pt x="220" y="1610"/>
                    </a:lnTo>
                    <a:lnTo>
                      <a:pt x="220" y="1600"/>
                    </a:lnTo>
                    <a:lnTo>
                      <a:pt x="222" y="1579"/>
                    </a:lnTo>
                    <a:lnTo>
                      <a:pt x="222" y="1550"/>
                    </a:lnTo>
                    <a:lnTo>
                      <a:pt x="222" y="1527"/>
                    </a:lnTo>
                    <a:lnTo>
                      <a:pt x="223" y="1527"/>
                    </a:lnTo>
                    <a:lnTo>
                      <a:pt x="223" y="1556"/>
                    </a:lnTo>
                    <a:lnTo>
                      <a:pt x="223" y="1585"/>
                    </a:lnTo>
                    <a:lnTo>
                      <a:pt x="225" y="1595"/>
                    </a:lnTo>
                    <a:lnTo>
                      <a:pt x="225" y="1581"/>
                    </a:lnTo>
                    <a:lnTo>
                      <a:pt x="225" y="1572"/>
                    </a:lnTo>
                    <a:lnTo>
                      <a:pt x="225" y="1583"/>
                    </a:lnTo>
                    <a:lnTo>
                      <a:pt x="227" y="1612"/>
                    </a:lnTo>
                    <a:lnTo>
                      <a:pt x="227" y="1631"/>
                    </a:lnTo>
                    <a:lnTo>
                      <a:pt x="227" y="1637"/>
                    </a:lnTo>
                    <a:lnTo>
                      <a:pt x="229" y="1637"/>
                    </a:lnTo>
                    <a:lnTo>
                      <a:pt x="229" y="1648"/>
                    </a:lnTo>
                    <a:lnTo>
                      <a:pt x="229" y="1670"/>
                    </a:lnTo>
                    <a:lnTo>
                      <a:pt x="230" y="1689"/>
                    </a:lnTo>
                    <a:lnTo>
                      <a:pt x="230" y="1702"/>
                    </a:lnTo>
                    <a:lnTo>
                      <a:pt x="230" y="1706"/>
                    </a:lnTo>
                    <a:lnTo>
                      <a:pt x="232" y="1704"/>
                    </a:lnTo>
                    <a:lnTo>
                      <a:pt x="232" y="1693"/>
                    </a:lnTo>
                    <a:lnTo>
                      <a:pt x="232" y="1679"/>
                    </a:lnTo>
                    <a:lnTo>
                      <a:pt x="234" y="1677"/>
                    </a:lnTo>
                    <a:lnTo>
                      <a:pt x="234" y="1687"/>
                    </a:lnTo>
                    <a:lnTo>
                      <a:pt x="234" y="1706"/>
                    </a:lnTo>
                    <a:lnTo>
                      <a:pt x="236" y="1721"/>
                    </a:lnTo>
                    <a:lnTo>
                      <a:pt x="236" y="1727"/>
                    </a:lnTo>
                    <a:lnTo>
                      <a:pt x="236" y="1721"/>
                    </a:lnTo>
                    <a:lnTo>
                      <a:pt x="237" y="1714"/>
                    </a:lnTo>
                    <a:lnTo>
                      <a:pt x="237" y="1710"/>
                    </a:lnTo>
                    <a:lnTo>
                      <a:pt x="237" y="1716"/>
                    </a:lnTo>
                    <a:lnTo>
                      <a:pt x="239" y="1720"/>
                    </a:lnTo>
                    <a:lnTo>
                      <a:pt x="239" y="1718"/>
                    </a:lnTo>
                    <a:lnTo>
                      <a:pt x="239" y="1706"/>
                    </a:lnTo>
                    <a:lnTo>
                      <a:pt x="241" y="1698"/>
                    </a:lnTo>
                    <a:lnTo>
                      <a:pt x="241" y="1696"/>
                    </a:lnTo>
                    <a:lnTo>
                      <a:pt x="241" y="1700"/>
                    </a:lnTo>
                    <a:lnTo>
                      <a:pt x="243" y="1698"/>
                    </a:lnTo>
                    <a:lnTo>
                      <a:pt x="243" y="1696"/>
                    </a:lnTo>
                    <a:lnTo>
                      <a:pt x="243" y="1698"/>
                    </a:lnTo>
                    <a:lnTo>
                      <a:pt x="244" y="1704"/>
                    </a:lnTo>
                    <a:lnTo>
                      <a:pt x="244" y="1706"/>
                    </a:lnTo>
                    <a:lnTo>
                      <a:pt x="244" y="1700"/>
                    </a:lnTo>
                    <a:lnTo>
                      <a:pt x="244" y="1691"/>
                    </a:lnTo>
                    <a:lnTo>
                      <a:pt x="246" y="1681"/>
                    </a:lnTo>
                    <a:lnTo>
                      <a:pt x="246" y="1689"/>
                    </a:lnTo>
                    <a:lnTo>
                      <a:pt x="248" y="1691"/>
                    </a:lnTo>
                    <a:lnTo>
                      <a:pt x="248" y="1685"/>
                    </a:lnTo>
                    <a:lnTo>
                      <a:pt x="248" y="1670"/>
                    </a:lnTo>
                    <a:lnTo>
                      <a:pt x="250" y="1660"/>
                    </a:lnTo>
                    <a:lnTo>
                      <a:pt x="250" y="1648"/>
                    </a:lnTo>
                    <a:lnTo>
                      <a:pt x="250" y="1643"/>
                    </a:lnTo>
                    <a:lnTo>
                      <a:pt x="252" y="1645"/>
                    </a:lnTo>
                    <a:lnTo>
                      <a:pt x="252" y="1656"/>
                    </a:lnTo>
                    <a:lnTo>
                      <a:pt x="252" y="1670"/>
                    </a:lnTo>
                    <a:lnTo>
                      <a:pt x="253" y="1683"/>
                    </a:lnTo>
                    <a:lnTo>
                      <a:pt x="253" y="1679"/>
                    </a:lnTo>
                    <a:lnTo>
                      <a:pt x="253" y="1656"/>
                    </a:lnTo>
                    <a:lnTo>
                      <a:pt x="255" y="1625"/>
                    </a:lnTo>
                    <a:lnTo>
                      <a:pt x="255" y="1612"/>
                    </a:lnTo>
                    <a:lnTo>
                      <a:pt x="255" y="1633"/>
                    </a:lnTo>
                    <a:lnTo>
                      <a:pt x="257" y="1668"/>
                    </a:lnTo>
                    <a:lnTo>
                      <a:pt x="257" y="1693"/>
                    </a:lnTo>
                    <a:lnTo>
                      <a:pt x="257" y="1704"/>
                    </a:lnTo>
                    <a:lnTo>
                      <a:pt x="259" y="1708"/>
                    </a:lnTo>
                    <a:lnTo>
                      <a:pt x="259" y="1714"/>
                    </a:lnTo>
                    <a:lnTo>
                      <a:pt x="259" y="1718"/>
                    </a:lnTo>
                    <a:lnTo>
                      <a:pt x="260" y="1716"/>
                    </a:lnTo>
                    <a:lnTo>
                      <a:pt x="260" y="1712"/>
                    </a:lnTo>
                    <a:lnTo>
                      <a:pt x="260" y="1710"/>
                    </a:lnTo>
                    <a:lnTo>
                      <a:pt x="262" y="1710"/>
                    </a:lnTo>
                    <a:lnTo>
                      <a:pt x="262" y="1708"/>
                    </a:lnTo>
                    <a:lnTo>
                      <a:pt x="262" y="1702"/>
                    </a:lnTo>
                    <a:lnTo>
                      <a:pt x="264" y="1696"/>
                    </a:lnTo>
                    <a:lnTo>
                      <a:pt x="264" y="1702"/>
                    </a:lnTo>
                    <a:lnTo>
                      <a:pt x="264" y="1710"/>
                    </a:lnTo>
                    <a:lnTo>
                      <a:pt x="266" y="1710"/>
                    </a:lnTo>
                    <a:lnTo>
                      <a:pt x="266" y="1702"/>
                    </a:lnTo>
                    <a:lnTo>
                      <a:pt x="266" y="1693"/>
                    </a:lnTo>
                    <a:lnTo>
                      <a:pt x="267" y="1691"/>
                    </a:lnTo>
                    <a:lnTo>
                      <a:pt x="267" y="1693"/>
                    </a:lnTo>
                    <a:lnTo>
                      <a:pt x="269" y="1687"/>
                    </a:lnTo>
                    <a:lnTo>
                      <a:pt x="269" y="1679"/>
                    </a:lnTo>
                    <a:lnTo>
                      <a:pt x="269" y="1677"/>
                    </a:lnTo>
                    <a:lnTo>
                      <a:pt x="271" y="1677"/>
                    </a:lnTo>
                    <a:lnTo>
                      <a:pt x="271" y="1673"/>
                    </a:lnTo>
                    <a:lnTo>
                      <a:pt x="271" y="1668"/>
                    </a:lnTo>
                    <a:lnTo>
                      <a:pt x="273" y="1668"/>
                    </a:lnTo>
                    <a:lnTo>
                      <a:pt x="273" y="1673"/>
                    </a:lnTo>
                    <a:lnTo>
                      <a:pt x="273" y="1683"/>
                    </a:lnTo>
                    <a:lnTo>
                      <a:pt x="274" y="1691"/>
                    </a:lnTo>
                    <a:lnTo>
                      <a:pt x="274" y="1693"/>
                    </a:lnTo>
                    <a:lnTo>
                      <a:pt x="274" y="1698"/>
                    </a:lnTo>
                    <a:lnTo>
                      <a:pt x="276" y="1710"/>
                    </a:lnTo>
                    <a:lnTo>
                      <a:pt x="276" y="1716"/>
                    </a:lnTo>
                    <a:lnTo>
                      <a:pt x="276" y="1712"/>
                    </a:lnTo>
                    <a:lnTo>
                      <a:pt x="278" y="1706"/>
                    </a:lnTo>
                    <a:lnTo>
                      <a:pt x="278" y="1708"/>
                    </a:lnTo>
                    <a:lnTo>
                      <a:pt x="280" y="1710"/>
                    </a:lnTo>
                    <a:lnTo>
                      <a:pt x="280" y="1708"/>
                    </a:lnTo>
                    <a:lnTo>
                      <a:pt x="280" y="1710"/>
                    </a:lnTo>
                    <a:lnTo>
                      <a:pt x="281" y="1718"/>
                    </a:lnTo>
                    <a:lnTo>
                      <a:pt x="281" y="1725"/>
                    </a:lnTo>
                    <a:lnTo>
                      <a:pt x="281" y="1727"/>
                    </a:lnTo>
                    <a:lnTo>
                      <a:pt x="283" y="1725"/>
                    </a:lnTo>
                    <a:lnTo>
                      <a:pt x="283" y="1720"/>
                    </a:lnTo>
                    <a:lnTo>
                      <a:pt x="283" y="1714"/>
                    </a:lnTo>
                    <a:lnTo>
                      <a:pt x="285" y="1721"/>
                    </a:lnTo>
                    <a:lnTo>
                      <a:pt x="285" y="1727"/>
                    </a:lnTo>
                    <a:lnTo>
                      <a:pt x="285" y="1729"/>
                    </a:lnTo>
                    <a:lnTo>
                      <a:pt x="287" y="1725"/>
                    </a:lnTo>
                    <a:lnTo>
                      <a:pt x="287" y="1712"/>
                    </a:lnTo>
                    <a:lnTo>
                      <a:pt x="287" y="1696"/>
                    </a:lnTo>
                    <a:lnTo>
                      <a:pt x="288" y="1683"/>
                    </a:lnTo>
                    <a:lnTo>
                      <a:pt x="288" y="1693"/>
                    </a:lnTo>
                    <a:lnTo>
                      <a:pt x="290" y="1704"/>
                    </a:lnTo>
                    <a:lnTo>
                      <a:pt x="290" y="1708"/>
                    </a:lnTo>
                    <a:lnTo>
                      <a:pt x="290" y="1706"/>
                    </a:lnTo>
                    <a:lnTo>
                      <a:pt x="292" y="1700"/>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29" name="Freeform 98"/>
              <p:cNvSpPr/>
              <p:nvPr/>
            </p:nvSpPr>
            <p:spPr bwMode="auto">
              <a:xfrm>
                <a:off x="1255713" y="3667125"/>
                <a:ext cx="228600" cy="1995488"/>
              </a:xfrm>
              <a:custGeom>
                <a:avLst/>
                <a:gdLst>
                  <a:gd name="T0" fmla="*/ 0 w 290"/>
                  <a:gd name="T1" fmla="*/ 2147483647 h 2514"/>
                  <a:gd name="T2" fmla="*/ 0 w 290"/>
                  <a:gd name="T3" fmla="*/ 2147483647 h 2514"/>
                  <a:gd name="T4" fmla="*/ 0 w 290"/>
                  <a:gd name="T5" fmla="*/ 2147483647 h 2514"/>
                  <a:gd name="T6" fmla="*/ 0 w 290"/>
                  <a:gd name="T7" fmla="*/ 2147483647 h 2514"/>
                  <a:gd name="T8" fmla="*/ 0 w 290"/>
                  <a:gd name="T9" fmla="*/ 2147483647 h 2514"/>
                  <a:gd name="T10" fmla="*/ 0 w 290"/>
                  <a:gd name="T11" fmla="*/ 2147483647 h 2514"/>
                  <a:gd name="T12" fmla="*/ 0 w 290"/>
                  <a:gd name="T13" fmla="*/ 2147483647 h 2514"/>
                  <a:gd name="T14" fmla="*/ 0 w 290"/>
                  <a:gd name="T15" fmla="*/ 2147483647 h 2514"/>
                  <a:gd name="T16" fmla="*/ 0 w 290"/>
                  <a:gd name="T17" fmla="*/ 2147483647 h 2514"/>
                  <a:gd name="T18" fmla="*/ 0 w 290"/>
                  <a:gd name="T19" fmla="*/ 2147483647 h 2514"/>
                  <a:gd name="T20" fmla="*/ 0 w 290"/>
                  <a:gd name="T21" fmla="*/ 2147483647 h 2514"/>
                  <a:gd name="T22" fmla="*/ 0 w 290"/>
                  <a:gd name="T23" fmla="*/ 2147483647 h 2514"/>
                  <a:gd name="T24" fmla="*/ 0 w 290"/>
                  <a:gd name="T25" fmla="*/ 2147483647 h 2514"/>
                  <a:gd name="T26" fmla="*/ 0 w 290"/>
                  <a:gd name="T27" fmla="*/ 2147483647 h 2514"/>
                  <a:gd name="T28" fmla="*/ 0 w 290"/>
                  <a:gd name="T29" fmla="*/ 2147483647 h 2514"/>
                  <a:gd name="T30" fmla="*/ 0 w 290"/>
                  <a:gd name="T31" fmla="*/ 2147483647 h 2514"/>
                  <a:gd name="T32" fmla="*/ 0 w 290"/>
                  <a:gd name="T33" fmla="*/ 2147483647 h 2514"/>
                  <a:gd name="T34" fmla="*/ 0 w 290"/>
                  <a:gd name="T35" fmla="*/ 2147483647 h 2514"/>
                  <a:gd name="T36" fmla="*/ 0 w 290"/>
                  <a:gd name="T37" fmla="*/ 2147483647 h 2514"/>
                  <a:gd name="T38" fmla="*/ 0 w 290"/>
                  <a:gd name="T39" fmla="*/ 2147483647 h 2514"/>
                  <a:gd name="T40" fmla="*/ 0 w 290"/>
                  <a:gd name="T41" fmla="*/ 2147483647 h 2514"/>
                  <a:gd name="T42" fmla="*/ 0 w 290"/>
                  <a:gd name="T43" fmla="*/ 2147483647 h 2514"/>
                  <a:gd name="T44" fmla="*/ 0 w 290"/>
                  <a:gd name="T45" fmla="*/ 2147483647 h 2514"/>
                  <a:gd name="T46" fmla="*/ 0 w 290"/>
                  <a:gd name="T47" fmla="*/ 2147483647 h 2514"/>
                  <a:gd name="T48" fmla="*/ 0 w 290"/>
                  <a:gd name="T49" fmla="*/ 2147483647 h 2514"/>
                  <a:gd name="T50" fmla="*/ 0 w 290"/>
                  <a:gd name="T51" fmla="*/ 2147483647 h 2514"/>
                  <a:gd name="T52" fmla="*/ 0 w 290"/>
                  <a:gd name="T53" fmla="*/ 2147483647 h 2514"/>
                  <a:gd name="T54" fmla="*/ 0 w 290"/>
                  <a:gd name="T55" fmla="*/ 2147483647 h 2514"/>
                  <a:gd name="T56" fmla="*/ 0 w 290"/>
                  <a:gd name="T57" fmla="*/ 2147483647 h 2514"/>
                  <a:gd name="T58" fmla="*/ 0 w 290"/>
                  <a:gd name="T59" fmla="*/ 2147483647 h 2514"/>
                  <a:gd name="T60" fmla="*/ 0 w 290"/>
                  <a:gd name="T61" fmla="*/ 2147483647 h 2514"/>
                  <a:gd name="T62" fmla="*/ 0 w 290"/>
                  <a:gd name="T63" fmla="*/ 2147483647 h 2514"/>
                  <a:gd name="T64" fmla="*/ 0 w 290"/>
                  <a:gd name="T65" fmla="*/ 2147483647 h 2514"/>
                  <a:gd name="T66" fmla="*/ 0 w 290"/>
                  <a:gd name="T67" fmla="*/ 2147483647 h 2514"/>
                  <a:gd name="T68" fmla="*/ 0 w 290"/>
                  <a:gd name="T69" fmla="*/ 2147483647 h 2514"/>
                  <a:gd name="T70" fmla="*/ 0 w 290"/>
                  <a:gd name="T71" fmla="*/ 2147483647 h 2514"/>
                  <a:gd name="T72" fmla="*/ 0 w 290"/>
                  <a:gd name="T73" fmla="*/ 2147483647 h 2514"/>
                  <a:gd name="T74" fmla="*/ 0 w 290"/>
                  <a:gd name="T75" fmla="*/ 2147483647 h 2514"/>
                  <a:gd name="T76" fmla="*/ 0 w 290"/>
                  <a:gd name="T77" fmla="*/ 2147483647 h 2514"/>
                  <a:gd name="T78" fmla="*/ 0 w 290"/>
                  <a:gd name="T79" fmla="*/ 2147483647 h 2514"/>
                  <a:gd name="T80" fmla="*/ 0 w 290"/>
                  <a:gd name="T81" fmla="*/ 2147483647 h 2514"/>
                  <a:gd name="T82" fmla="*/ 0 w 290"/>
                  <a:gd name="T83" fmla="*/ 2147483647 h 2514"/>
                  <a:gd name="T84" fmla="*/ 0 w 290"/>
                  <a:gd name="T85" fmla="*/ 2147483647 h 2514"/>
                  <a:gd name="T86" fmla="*/ 0 w 290"/>
                  <a:gd name="T87" fmla="*/ 2147483647 h 2514"/>
                  <a:gd name="T88" fmla="*/ 0 w 290"/>
                  <a:gd name="T89" fmla="*/ 2147483647 h 2514"/>
                  <a:gd name="T90" fmla="*/ 0 w 290"/>
                  <a:gd name="T91" fmla="*/ 2147483647 h 2514"/>
                  <a:gd name="T92" fmla="*/ 0 w 290"/>
                  <a:gd name="T93" fmla="*/ 2147483647 h 2514"/>
                  <a:gd name="T94" fmla="*/ 0 w 290"/>
                  <a:gd name="T95" fmla="*/ 2147483647 h 2514"/>
                  <a:gd name="T96" fmla="*/ 0 w 290"/>
                  <a:gd name="T97" fmla="*/ 2147483647 h 2514"/>
                  <a:gd name="T98" fmla="*/ 0 w 290"/>
                  <a:gd name="T99" fmla="*/ 2147483647 h 2514"/>
                  <a:gd name="T100" fmla="*/ 0 w 290"/>
                  <a:gd name="T101" fmla="*/ 2147483647 h 2514"/>
                  <a:gd name="T102" fmla="*/ 0 w 290"/>
                  <a:gd name="T103" fmla="*/ 2147483647 h 2514"/>
                  <a:gd name="T104" fmla="*/ 0 w 290"/>
                  <a:gd name="T105" fmla="*/ 2147483647 h 2514"/>
                  <a:gd name="T106" fmla="*/ 0 w 290"/>
                  <a:gd name="T107" fmla="*/ 2147483647 h 2514"/>
                  <a:gd name="T108" fmla="*/ 0 w 290"/>
                  <a:gd name="T109" fmla="*/ 2147483647 h 2514"/>
                  <a:gd name="T110" fmla="*/ 0 w 290"/>
                  <a:gd name="T111" fmla="*/ 2147483647 h 25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0"/>
                  <a:gd name="T169" fmla="*/ 0 h 2514"/>
                  <a:gd name="T170" fmla="*/ 290 w 290"/>
                  <a:gd name="T171" fmla="*/ 2514 h 25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0" h="2514">
                    <a:moveTo>
                      <a:pt x="0" y="2481"/>
                    </a:moveTo>
                    <a:lnTo>
                      <a:pt x="0" y="2479"/>
                    </a:lnTo>
                    <a:lnTo>
                      <a:pt x="2" y="2481"/>
                    </a:lnTo>
                    <a:lnTo>
                      <a:pt x="2" y="2489"/>
                    </a:lnTo>
                    <a:lnTo>
                      <a:pt x="2" y="2499"/>
                    </a:lnTo>
                    <a:lnTo>
                      <a:pt x="4" y="2501"/>
                    </a:lnTo>
                    <a:lnTo>
                      <a:pt x="4" y="2491"/>
                    </a:lnTo>
                    <a:lnTo>
                      <a:pt x="4" y="2483"/>
                    </a:lnTo>
                    <a:lnTo>
                      <a:pt x="5" y="2487"/>
                    </a:lnTo>
                    <a:lnTo>
                      <a:pt x="5" y="2493"/>
                    </a:lnTo>
                    <a:lnTo>
                      <a:pt x="5" y="2495"/>
                    </a:lnTo>
                    <a:lnTo>
                      <a:pt x="7" y="2489"/>
                    </a:lnTo>
                    <a:lnTo>
                      <a:pt x="7" y="2481"/>
                    </a:lnTo>
                    <a:lnTo>
                      <a:pt x="7" y="2477"/>
                    </a:lnTo>
                    <a:lnTo>
                      <a:pt x="9" y="2472"/>
                    </a:lnTo>
                    <a:lnTo>
                      <a:pt x="9" y="2464"/>
                    </a:lnTo>
                    <a:lnTo>
                      <a:pt x="9" y="2456"/>
                    </a:lnTo>
                    <a:lnTo>
                      <a:pt x="11" y="2451"/>
                    </a:lnTo>
                    <a:lnTo>
                      <a:pt x="11" y="2449"/>
                    </a:lnTo>
                    <a:lnTo>
                      <a:pt x="11" y="2452"/>
                    </a:lnTo>
                    <a:lnTo>
                      <a:pt x="11" y="2456"/>
                    </a:lnTo>
                    <a:lnTo>
                      <a:pt x="12" y="2454"/>
                    </a:lnTo>
                    <a:lnTo>
                      <a:pt x="12" y="2441"/>
                    </a:lnTo>
                    <a:lnTo>
                      <a:pt x="12" y="2433"/>
                    </a:lnTo>
                    <a:lnTo>
                      <a:pt x="14" y="2437"/>
                    </a:lnTo>
                    <a:lnTo>
                      <a:pt x="14" y="2445"/>
                    </a:lnTo>
                    <a:lnTo>
                      <a:pt x="14" y="2451"/>
                    </a:lnTo>
                    <a:lnTo>
                      <a:pt x="16" y="2452"/>
                    </a:lnTo>
                    <a:lnTo>
                      <a:pt x="16" y="2443"/>
                    </a:lnTo>
                    <a:lnTo>
                      <a:pt x="16" y="2418"/>
                    </a:lnTo>
                    <a:lnTo>
                      <a:pt x="18" y="2389"/>
                    </a:lnTo>
                    <a:lnTo>
                      <a:pt x="18" y="2374"/>
                    </a:lnTo>
                    <a:lnTo>
                      <a:pt x="18" y="2370"/>
                    </a:lnTo>
                    <a:lnTo>
                      <a:pt x="19" y="2364"/>
                    </a:lnTo>
                    <a:lnTo>
                      <a:pt x="19" y="2328"/>
                    </a:lnTo>
                    <a:lnTo>
                      <a:pt x="19" y="2257"/>
                    </a:lnTo>
                    <a:lnTo>
                      <a:pt x="21" y="2184"/>
                    </a:lnTo>
                    <a:lnTo>
                      <a:pt x="21" y="2145"/>
                    </a:lnTo>
                    <a:lnTo>
                      <a:pt x="21" y="2157"/>
                    </a:lnTo>
                    <a:lnTo>
                      <a:pt x="23" y="2191"/>
                    </a:lnTo>
                    <a:lnTo>
                      <a:pt x="23" y="2224"/>
                    </a:lnTo>
                    <a:lnTo>
                      <a:pt x="23" y="2239"/>
                    </a:lnTo>
                    <a:lnTo>
                      <a:pt x="25" y="2222"/>
                    </a:lnTo>
                    <a:lnTo>
                      <a:pt x="25" y="2143"/>
                    </a:lnTo>
                    <a:lnTo>
                      <a:pt x="25" y="2038"/>
                    </a:lnTo>
                    <a:lnTo>
                      <a:pt x="26" y="1963"/>
                    </a:lnTo>
                    <a:lnTo>
                      <a:pt x="26" y="1982"/>
                    </a:lnTo>
                    <a:lnTo>
                      <a:pt x="26" y="2078"/>
                    </a:lnTo>
                    <a:lnTo>
                      <a:pt x="28" y="2195"/>
                    </a:lnTo>
                    <a:lnTo>
                      <a:pt x="28" y="2289"/>
                    </a:lnTo>
                    <a:lnTo>
                      <a:pt x="28" y="2356"/>
                    </a:lnTo>
                    <a:lnTo>
                      <a:pt x="28" y="2399"/>
                    </a:lnTo>
                    <a:lnTo>
                      <a:pt x="30" y="2428"/>
                    </a:lnTo>
                    <a:lnTo>
                      <a:pt x="30" y="2451"/>
                    </a:lnTo>
                    <a:lnTo>
                      <a:pt x="30" y="2470"/>
                    </a:lnTo>
                    <a:lnTo>
                      <a:pt x="32" y="2483"/>
                    </a:lnTo>
                    <a:lnTo>
                      <a:pt x="32" y="2489"/>
                    </a:lnTo>
                    <a:lnTo>
                      <a:pt x="33" y="2477"/>
                    </a:lnTo>
                    <a:lnTo>
                      <a:pt x="33" y="2454"/>
                    </a:lnTo>
                    <a:lnTo>
                      <a:pt x="33" y="2443"/>
                    </a:lnTo>
                    <a:lnTo>
                      <a:pt x="35" y="2451"/>
                    </a:lnTo>
                    <a:lnTo>
                      <a:pt x="35" y="2472"/>
                    </a:lnTo>
                    <a:lnTo>
                      <a:pt x="35" y="2489"/>
                    </a:lnTo>
                    <a:lnTo>
                      <a:pt x="37" y="2491"/>
                    </a:lnTo>
                    <a:lnTo>
                      <a:pt x="37" y="2479"/>
                    </a:lnTo>
                    <a:lnTo>
                      <a:pt x="37" y="2472"/>
                    </a:lnTo>
                    <a:lnTo>
                      <a:pt x="39" y="2470"/>
                    </a:lnTo>
                    <a:lnTo>
                      <a:pt x="39" y="2479"/>
                    </a:lnTo>
                    <a:lnTo>
                      <a:pt x="39" y="2491"/>
                    </a:lnTo>
                    <a:lnTo>
                      <a:pt x="40" y="2502"/>
                    </a:lnTo>
                    <a:lnTo>
                      <a:pt x="40" y="2506"/>
                    </a:lnTo>
                    <a:lnTo>
                      <a:pt x="40" y="2504"/>
                    </a:lnTo>
                    <a:lnTo>
                      <a:pt x="42" y="2499"/>
                    </a:lnTo>
                    <a:lnTo>
                      <a:pt x="42" y="2495"/>
                    </a:lnTo>
                    <a:lnTo>
                      <a:pt x="42" y="2493"/>
                    </a:lnTo>
                    <a:lnTo>
                      <a:pt x="44" y="2485"/>
                    </a:lnTo>
                    <a:lnTo>
                      <a:pt x="44" y="2474"/>
                    </a:lnTo>
                    <a:lnTo>
                      <a:pt x="44" y="2462"/>
                    </a:lnTo>
                    <a:lnTo>
                      <a:pt x="46" y="2439"/>
                    </a:lnTo>
                    <a:lnTo>
                      <a:pt x="46" y="2381"/>
                    </a:lnTo>
                    <a:lnTo>
                      <a:pt x="46" y="2326"/>
                    </a:lnTo>
                    <a:lnTo>
                      <a:pt x="48" y="2322"/>
                    </a:lnTo>
                    <a:lnTo>
                      <a:pt x="48" y="2389"/>
                    </a:lnTo>
                    <a:lnTo>
                      <a:pt x="48" y="2466"/>
                    </a:lnTo>
                    <a:lnTo>
                      <a:pt x="48" y="2506"/>
                    </a:lnTo>
                    <a:lnTo>
                      <a:pt x="49" y="2510"/>
                    </a:lnTo>
                    <a:lnTo>
                      <a:pt x="49" y="2512"/>
                    </a:lnTo>
                    <a:lnTo>
                      <a:pt x="51" y="2512"/>
                    </a:lnTo>
                    <a:lnTo>
                      <a:pt x="51" y="2506"/>
                    </a:lnTo>
                    <a:lnTo>
                      <a:pt x="51" y="2502"/>
                    </a:lnTo>
                    <a:lnTo>
                      <a:pt x="53" y="2499"/>
                    </a:lnTo>
                    <a:lnTo>
                      <a:pt x="53" y="2497"/>
                    </a:lnTo>
                    <a:lnTo>
                      <a:pt x="53" y="2493"/>
                    </a:lnTo>
                    <a:lnTo>
                      <a:pt x="55" y="2485"/>
                    </a:lnTo>
                    <a:lnTo>
                      <a:pt x="55" y="2479"/>
                    </a:lnTo>
                    <a:lnTo>
                      <a:pt x="55" y="2477"/>
                    </a:lnTo>
                    <a:lnTo>
                      <a:pt x="56" y="2477"/>
                    </a:lnTo>
                    <a:lnTo>
                      <a:pt x="56" y="2476"/>
                    </a:lnTo>
                    <a:lnTo>
                      <a:pt x="56" y="2468"/>
                    </a:lnTo>
                    <a:lnTo>
                      <a:pt x="58" y="2460"/>
                    </a:lnTo>
                    <a:lnTo>
                      <a:pt x="58" y="2449"/>
                    </a:lnTo>
                    <a:lnTo>
                      <a:pt x="58" y="2443"/>
                    </a:lnTo>
                    <a:lnTo>
                      <a:pt x="60" y="2445"/>
                    </a:lnTo>
                    <a:lnTo>
                      <a:pt x="60" y="2460"/>
                    </a:lnTo>
                    <a:lnTo>
                      <a:pt x="60" y="2479"/>
                    </a:lnTo>
                    <a:lnTo>
                      <a:pt x="62" y="2491"/>
                    </a:lnTo>
                    <a:lnTo>
                      <a:pt x="62" y="2489"/>
                    </a:lnTo>
                    <a:lnTo>
                      <a:pt x="62" y="2479"/>
                    </a:lnTo>
                    <a:lnTo>
                      <a:pt x="63" y="2470"/>
                    </a:lnTo>
                    <a:lnTo>
                      <a:pt x="63" y="2452"/>
                    </a:lnTo>
                    <a:lnTo>
                      <a:pt x="63" y="2435"/>
                    </a:lnTo>
                    <a:lnTo>
                      <a:pt x="65" y="2435"/>
                    </a:lnTo>
                    <a:lnTo>
                      <a:pt x="65" y="2449"/>
                    </a:lnTo>
                    <a:lnTo>
                      <a:pt x="65" y="2464"/>
                    </a:lnTo>
                    <a:lnTo>
                      <a:pt x="67" y="2468"/>
                    </a:lnTo>
                    <a:lnTo>
                      <a:pt x="67" y="2456"/>
                    </a:lnTo>
                    <a:lnTo>
                      <a:pt x="67" y="2441"/>
                    </a:lnTo>
                    <a:lnTo>
                      <a:pt x="67" y="2429"/>
                    </a:lnTo>
                    <a:lnTo>
                      <a:pt x="69" y="2426"/>
                    </a:lnTo>
                    <a:lnTo>
                      <a:pt x="69" y="2422"/>
                    </a:lnTo>
                    <a:lnTo>
                      <a:pt x="70" y="2426"/>
                    </a:lnTo>
                    <a:lnTo>
                      <a:pt x="70" y="2445"/>
                    </a:lnTo>
                    <a:lnTo>
                      <a:pt x="70" y="2476"/>
                    </a:lnTo>
                    <a:lnTo>
                      <a:pt x="72" y="2497"/>
                    </a:lnTo>
                    <a:lnTo>
                      <a:pt x="72" y="2474"/>
                    </a:lnTo>
                    <a:lnTo>
                      <a:pt x="74" y="2443"/>
                    </a:lnTo>
                    <a:lnTo>
                      <a:pt x="74" y="2418"/>
                    </a:lnTo>
                    <a:lnTo>
                      <a:pt x="74" y="2416"/>
                    </a:lnTo>
                    <a:lnTo>
                      <a:pt x="76" y="2429"/>
                    </a:lnTo>
                    <a:lnTo>
                      <a:pt x="76" y="2449"/>
                    </a:lnTo>
                    <a:lnTo>
                      <a:pt x="76" y="2468"/>
                    </a:lnTo>
                    <a:lnTo>
                      <a:pt x="77" y="2483"/>
                    </a:lnTo>
                    <a:lnTo>
                      <a:pt x="77" y="2491"/>
                    </a:lnTo>
                    <a:lnTo>
                      <a:pt x="79" y="2485"/>
                    </a:lnTo>
                    <a:lnTo>
                      <a:pt x="79" y="2481"/>
                    </a:lnTo>
                    <a:lnTo>
                      <a:pt x="79" y="2483"/>
                    </a:lnTo>
                    <a:lnTo>
                      <a:pt x="81" y="2485"/>
                    </a:lnTo>
                    <a:lnTo>
                      <a:pt x="81" y="2483"/>
                    </a:lnTo>
                    <a:lnTo>
                      <a:pt x="83" y="2487"/>
                    </a:lnTo>
                    <a:lnTo>
                      <a:pt x="83" y="2495"/>
                    </a:lnTo>
                    <a:lnTo>
                      <a:pt x="84" y="2489"/>
                    </a:lnTo>
                    <a:lnTo>
                      <a:pt x="84" y="2481"/>
                    </a:lnTo>
                    <a:lnTo>
                      <a:pt x="84" y="2477"/>
                    </a:lnTo>
                    <a:lnTo>
                      <a:pt x="86" y="2476"/>
                    </a:lnTo>
                    <a:lnTo>
                      <a:pt x="86" y="2477"/>
                    </a:lnTo>
                    <a:lnTo>
                      <a:pt x="86" y="2479"/>
                    </a:lnTo>
                    <a:lnTo>
                      <a:pt x="86" y="2483"/>
                    </a:lnTo>
                    <a:lnTo>
                      <a:pt x="88" y="2487"/>
                    </a:lnTo>
                    <a:lnTo>
                      <a:pt x="88" y="2493"/>
                    </a:lnTo>
                    <a:lnTo>
                      <a:pt x="88" y="2501"/>
                    </a:lnTo>
                    <a:lnTo>
                      <a:pt x="90" y="2502"/>
                    </a:lnTo>
                    <a:lnTo>
                      <a:pt x="90" y="2504"/>
                    </a:lnTo>
                    <a:lnTo>
                      <a:pt x="92" y="2497"/>
                    </a:lnTo>
                    <a:lnTo>
                      <a:pt x="92" y="2481"/>
                    </a:lnTo>
                    <a:lnTo>
                      <a:pt x="92" y="2464"/>
                    </a:lnTo>
                    <a:lnTo>
                      <a:pt x="93" y="2458"/>
                    </a:lnTo>
                    <a:lnTo>
                      <a:pt x="93" y="2464"/>
                    </a:lnTo>
                    <a:lnTo>
                      <a:pt x="95" y="2452"/>
                    </a:lnTo>
                    <a:lnTo>
                      <a:pt x="95" y="2435"/>
                    </a:lnTo>
                    <a:lnTo>
                      <a:pt x="95" y="2424"/>
                    </a:lnTo>
                    <a:lnTo>
                      <a:pt x="97" y="2422"/>
                    </a:lnTo>
                    <a:lnTo>
                      <a:pt x="97" y="2431"/>
                    </a:lnTo>
                    <a:lnTo>
                      <a:pt x="97" y="2439"/>
                    </a:lnTo>
                    <a:lnTo>
                      <a:pt x="99" y="2445"/>
                    </a:lnTo>
                    <a:lnTo>
                      <a:pt x="99" y="2449"/>
                    </a:lnTo>
                    <a:lnTo>
                      <a:pt x="99" y="2454"/>
                    </a:lnTo>
                    <a:lnTo>
                      <a:pt x="100" y="2458"/>
                    </a:lnTo>
                    <a:lnTo>
                      <a:pt x="100" y="2456"/>
                    </a:lnTo>
                    <a:lnTo>
                      <a:pt x="102" y="2462"/>
                    </a:lnTo>
                    <a:lnTo>
                      <a:pt x="102" y="2472"/>
                    </a:lnTo>
                    <a:lnTo>
                      <a:pt x="102" y="2476"/>
                    </a:lnTo>
                    <a:lnTo>
                      <a:pt x="104" y="2472"/>
                    </a:lnTo>
                    <a:lnTo>
                      <a:pt x="104" y="2474"/>
                    </a:lnTo>
                    <a:lnTo>
                      <a:pt x="104" y="2483"/>
                    </a:lnTo>
                    <a:lnTo>
                      <a:pt x="106" y="2493"/>
                    </a:lnTo>
                    <a:lnTo>
                      <a:pt x="106" y="2485"/>
                    </a:lnTo>
                    <a:lnTo>
                      <a:pt x="106" y="2476"/>
                    </a:lnTo>
                    <a:lnTo>
                      <a:pt x="107" y="2468"/>
                    </a:lnTo>
                    <a:lnTo>
                      <a:pt x="109" y="2466"/>
                    </a:lnTo>
                    <a:lnTo>
                      <a:pt x="109" y="2447"/>
                    </a:lnTo>
                    <a:lnTo>
                      <a:pt x="109" y="2416"/>
                    </a:lnTo>
                    <a:lnTo>
                      <a:pt x="111" y="2393"/>
                    </a:lnTo>
                    <a:lnTo>
                      <a:pt x="111" y="2403"/>
                    </a:lnTo>
                    <a:lnTo>
                      <a:pt x="113" y="2403"/>
                    </a:lnTo>
                    <a:lnTo>
                      <a:pt x="113" y="2389"/>
                    </a:lnTo>
                    <a:lnTo>
                      <a:pt x="113" y="2376"/>
                    </a:lnTo>
                    <a:lnTo>
                      <a:pt x="114" y="2376"/>
                    </a:lnTo>
                    <a:lnTo>
                      <a:pt x="114" y="2383"/>
                    </a:lnTo>
                    <a:lnTo>
                      <a:pt x="114" y="2393"/>
                    </a:lnTo>
                    <a:lnTo>
                      <a:pt x="116" y="2378"/>
                    </a:lnTo>
                    <a:lnTo>
                      <a:pt x="116" y="2308"/>
                    </a:lnTo>
                    <a:lnTo>
                      <a:pt x="116" y="2176"/>
                    </a:lnTo>
                    <a:lnTo>
                      <a:pt x="118" y="1978"/>
                    </a:lnTo>
                    <a:lnTo>
                      <a:pt x="118" y="1730"/>
                    </a:lnTo>
                    <a:lnTo>
                      <a:pt x="118" y="1469"/>
                    </a:lnTo>
                    <a:lnTo>
                      <a:pt x="120" y="1237"/>
                    </a:lnTo>
                    <a:lnTo>
                      <a:pt x="120" y="1048"/>
                    </a:lnTo>
                    <a:lnTo>
                      <a:pt x="120" y="958"/>
                    </a:lnTo>
                    <a:lnTo>
                      <a:pt x="121" y="983"/>
                    </a:lnTo>
                    <a:lnTo>
                      <a:pt x="121" y="1056"/>
                    </a:lnTo>
                    <a:lnTo>
                      <a:pt x="121" y="1004"/>
                    </a:lnTo>
                    <a:lnTo>
                      <a:pt x="123" y="749"/>
                    </a:lnTo>
                    <a:lnTo>
                      <a:pt x="123" y="378"/>
                    </a:lnTo>
                    <a:lnTo>
                      <a:pt x="123" y="94"/>
                    </a:lnTo>
                    <a:lnTo>
                      <a:pt x="125" y="0"/>
                    </a:lnTo>
                    <a:lnTo>
                      <a:pt x="125" y="128"/>
                    </a:lnTo>
                    <a:lnTo>
                      <a:pt x="125" y="447"/>
                    </a:lnTo>
                    <a:lnTo>
                      <a:pt x="125" y="918"/>
                    </a:lnTo>
                    <a:lnTo>
                      <a:pt x="127" y="1431"/>
                    </a:lnTo>
                    <a:lnTo>
                      <a:pt x="127" y="1871"/>
                    </a:lnTo>
                    <a:lnTo>
                      <a:pt x="127" y="2139"/>
                    </a:lnTo>
                    <a:lnTo>
                      <a:pt x="128" y="2251"/>
                    </a:lnTo>
                    <a:lnTo>
                      <a:pt x="128" y="2278"/>
                    </a:lnTo>
                    <a:lnTo>
                      <a:pt x="128" y="2301"/>
                    </a:lnTo>
                    <a:lnTo>
                      <a:pt x="130" y="2335"/>
                    </a:lnTo>
                    <a:lnTo>
                      <a:pt x="130" y="2368"/>
                    </a:lnTo>
                    <a:lnTo>
                      <a:pt x="130" y="2381"/>
                    </a:lnTo>
                    <a:lnTo>
                      <a:pt x="132" y="2387"/>
                    </a:lnTo>
                    <a:lnTo>
                      <a:pt x="132" y="2401"/>
                    </a:lnTo>
                    <a:lnTo>
                      <a:pt x="132" y="2422"/>
                    </a:lnTo>
                    <a:lnTo>
                      <a:pt x="134" y="2431"/>
                    </a:lnTo>
                    <a:lnTo>
                      <a:pt x="134" y="2414"/>
                    </a:lnTo>
                    <a:lnTo>
                      <a:pt x="134" y="2370"/>
                    </a:lnTo>
                    <a:lnTo>
                      <a:pt x="136" y="2316"/>
                    </a:lnTo>
                    <a:lnTo>
                      <a:pt x="136" y="2280"/>
                    </a:lnTo>
                    <a:lnTo>
                      <a:pt x="136" y="2262"/>
                    </a:lnTo>
                    <a:lnTo>
                      <a:pt x="137" y="2257"/>
                    </a:lnTo>
                    <a:lnTo>
                      <a:pt x="137" y="2270"/>
                    </a:lnTo>
                    <a:lnTo>
                      <a:pt x="137" y="2316"/>
                    </a:lnTo>
                    <a:lnTo>
                      <a:pt x="139" y="2381"/>
                    </a:lnTo>
                    <a:lnTo>
                      <a:pt x="139" y="2426"/>
                    </a:lnTo>
                    <a:lnTo>
                      <a:pt x="139" y="2441"/>
                    </a:lnTo>
                    <a:lnTo>
                      <a:pt x="141" y="2447"/>
                    </a:lnTo>
                    <a:lnTo>
                      <a:pt x="141" y="2456"/>
                    </a:lnTo>
                    <a:lnTo>
                      <a:pt x="141" y="2462"/>
                    </a:lnTo>
                    <a:lnTo>
                      <a:pt x="143" y="2460"/>
                    </a:lnTo>
                    <a:lnTo>
                      <a:pt x="143" y="2462"/>
                    </a:lnTo>
                    <a:lnTo>
                      <a:pt x="143" y="2456"/>
                    </a:lnTo>
                    <a:lnTo>
                      <a:pt x="144" y="2441"/>
                    </a:lnTo>
                    <a:lnTo>
                      <a:pt x="144" y="2422"/>
                    </a:lnTo>
                    <a:lnTo>
                      <a:pt x="144" y="2412"/>
                    </a:lnTo>
                    <a:lnTo>
                      <a:pt x="146" y="2408"/>
                    </a:lnTo>
                    <a:lnTo>
                      <a:pt x="146" y="2412"/>
                    </a:lnTo>
                    <a:lnTo>
                      <a:pt x="146" y="2426"/>
                    </a:lnTo>
                    <a:lnTo>
                      <a:pt x="148" y="2445"/>
                    </a:lnTo>
                    <a:lnTo>
                      <a:pt x="148" y="2462"/>
                    </a:lnTo>
                    <a:lnTo>
                      <a:pt x="148" y="2468"/>
                    </a:lnTo>
                    <a:lnTo>
                      <a:pt x="150" y="2470"/>
                    </a:lnTo>
                    <a:lnTo>
                      <a:pt x="150" y="2472"/>
                    </a:lnTo>
                    <a:lnTo>
                      <a:pt x="150" y="2476"/>
                    </a:lnTo>
                    <a:lnTo>
                      <a:pt x="151" y="2476"/>
                    </a:lnTo>
                    <a:lnTo>
                      <a:pt x="151" y="2479"/>
                    </a:lnTo>
                    <a:lnTo>
                      <a:pt x="151" y="2489"/>
                    </a:lnTo>
                    <a:lnTo>
                      <a:pt x="153" y="2499"/>
                    </a:lnTo>
                    <a:lnTo>
                      <a:pt x="153" y="2506"/>
                    </a:lnTo>
                    <a:lnTo>
                      <a:pt x="153" y="2508"/>
                    </a:lnTo>
                    <a:lnTo>
                      <a:pt x="155" y="2508"/>
                    </a:lnTo>
                    <a:lnTo>
                      <a:pt x="157" y="2502"/>
                    </a:lnTo>
                    <a:lnTo>
                      <a:pt x="157" y="2483"/>
                    </a:lnTo>
                    <a:lnTo>
                      <a:pt x="157" y="2447"/>
                    </a:lnTo>
                    <a:lnTo>
                      <a:pt x="158" y="2408"/>
                    </a:lnTo>
                    <a:lnTo>
                      <a:pt x="158" y="2397"/>
                    </a:lnTo>
                    <a:lnTo>
                      <a:pt x="158" y="2418"/>
                    </a:lnTo>
                    <a:lnTo>
                      <a:pt x="160" y="2449"/>
                    </a:lnTo>
                    <a:lnTo>
                      <a:pt x="160" y="2462"/>
                    </a:lnTo>
                    <a:lnTo>
                      <a:pt x="160" y="2452"/>
                    </a:lnTo>
                    <a:lnTo>
                      <a:pt x="162" y="2429"/>
                    </a:lnTo>
                    <a:lnTo>
                      <a:pt x="162" y="2412"/>
                    </a:lnTo>
                    <a:lnTo>
                      <a:pt x="162" y="2408"/>
                    </a:lnTo>
                    <a:lnTo>
                      <a:pt x="162" y="2418"/>
                    </a:lnTo>
                    <a:lnTo>
                      <a:pt x="164" y="2414"/>
                    </a:lnTo>
                    <a:lnTo>
                      <a:pt x="164" y="2403"/>
                    </a:lnTo>
                    <a:lnTo>
                      <a:pt x="164" y="2393"/>
                    </a:lnTo>
                    <a:lnTo>
                      <a:pt x="165" y="2395"/>
                    </a:lnTo>
                    <a:lnTo>
                      <a:pt x="165" y="2399"/>
                    </a:lnTo>
                    <a:lnTo>
                      <a:pt x="165" y="2408"/>
                    </a:lnTo>
                    <a:lnTo>
                      <a:pt x="167" y="2426"/>
                    </a:lnTo>
                    <a:lnTo>
                      <a:pt x="167" y="2437"/>
                    </a:lnTo>
                    <a:lnTo>
                      <a:pt x="169" y="2429"/>
                    </a:lnTo>
                    <a:lnTo>
                      <a:pt x="169" y="2428"/>
                    </a:lnTo>
                    <a:lnTo>
                      <a:pt x="171" y="2418"/>
                    </a:lnTo>
                    <a:lnTo>
                      <a:pt x="171" y="2410"/>
                    </a:lnTo>
                    <a:lnTo>
                      <a:pt x="172" y="2418"/>
                    </a:lnTo>
                    <a:lnTo>
                      <a:pt x="172" y="2431"/>
                    </a:lnTo>
                    <a:lnTo>
                      <a:pt x="172" y="2449"/>
                    </a:lnTo>
                    <a:lnTo>
                      <a:pt x="174" y="2466"/>
                    </a:lnTo>
                    <a:lnTo>
                      <a:pt x="174" y="2477"/>
                    </a:lnTo>
                    <a:lnTo>
                      <a:pt x="174" y="2479"/>
                    </a:lnTo>
                    <a:lnTo>
                      <a:pt x="176" y="2476"/>
                    </a:lnTo>
                    <a:lnTo>
                      <a:pt x="176" y="2474"/>
                    </a:lnTo>
                    <a:lnTo>
                      <a:pt x="176" y="2466"/>
                    </a:lnTo>
                    <a:lnTo>
                      <a:pt x="178" y="2454"/>
                    </a:lnTo>
                    <a:lnTo>
                      <a:pt x="178" y="2447"/>
                    </a:lnTo>
                    <a:lnTo>
                      <a:pt x="178" y="2451"/>
                    </a:lnTo>
                    <a:lnTo>
                      <a:pt x="180" y="2468"/>
                    </a:lnTo>
                    <a:lnTo>
                      <a:pt x="180" y="2481"/>
                    </a:lnTo>
                    <a:lnTo>
                      <a:pt x="180" y="2485"/>
                    </a:lnTo>
                    <a:lnTo>
                      <a:pt x="181" y="2483"/>
                    </a:lnTo>
                    <a:lnTo>
                      <a:pt x="181" y="2487"/>
                    </a:lnTo>
                    <a:lnTo>
                      <a:pt x="181" y="2493"/>
                    </a:lnTo>
                    <a:lnTo>
                      <a:pt x="181" y="2497"/>
                    </a:lnTo>
                    <a:lnTo>
                      <a:pt x="183" y="2501"/>
                    </a:lnTo>
                    <a:lnTo>
                      <a:pt x="183" y="2502"/>
                    </a:lnTo>
                    <a:lnTo>
                      <a:pt x="183" y="2497"/>
                    </a:lnTo>
                    <a:lnTo>
                      <a:pt x="185" y="2485"/>
                    </a:lnTo>
                    <a:lnTo>
                      <a:pt x="185" y="2476"/>
                    </a:lnTo>
                    <a:lnTo>
                      <a:pt x="185" y="2474"/>
                    </a:lnTo>
                    <a:lnTo>
                      <a:pt x="187" y="2479"/>
                    </a:lnTo>
                    <a:lnTo>
                      <a:pt x="187" y="2483"/>
                    </a:lnTo>
                    <a:lnTo>
                      <a:pt x="187" y="2489"/>
                    </a:lnTo>
                    <a:lnTo>
                      <a:pt x="188" y="2493"/>
                    </a:lnTo>
                    <a:lnTo>
                      <a:pt x="188" y="2495"/>
                    </a:lnTo>
                    <a:lnTo>
                      <a:pt x="188" y="2491"/>
                    </a:lnTo>
                    <a:lnTo>
                      <a:pt x="190" y="2483"/>
                    </a:lnTo>
                    <a:lnTo>
                      <a:pt x="190" y="2476"/>
                    </a:lnTo>
                    <a:lnTo>
                      <a:pt x="190" y="2470"/>
                    </a:lnTo>
                    <a:lnTo>
                      <a:pt x="192" y="2474"/>
                    </a:lnTo>
                    <a:lnTo>
                      <a:pt x="192" y="2483"/>
                    </a:lnTo>
                    <a:lnTo>
                      <a:pt x="192" y="2487"/>
                    </a:lnTo>
                    <a:lnTo>
                      <a:pt x="194" y="2479"/>
                    </a:lnTo>
                    <a:lnTo>
                      <a:pt x="194" y="2472"/>
                    </a:lnTo>
                    <a:lnTo>
                      <a:pt x="195" y="2474"/>
                    </a:lnTo>
                    <a:lnTo>
                      <a:pt x="195" y="2470"/>
                    </a:lnTo>
                    <a:lnTo>
                      <a:pt x="195" y="2460"/>
                    </a:lnTo>
                    <a:lnTo>
                      <a:pt x="197" y="2462"/>
                    </a:lnTo>
                    <a:lnTo>
                      <a:pt x="197" y="2474"/>
                    </a:lnTo>
                    <a:lnTo>
                      <a:pt x="197" y="2489"/>
                    </a:lnTo>
                    <a:lnTo>
                      <a:pt x="199" y="2499"/>
                    </a:lnTo>
                    <a:lnTo>
                      <a:pt x="199" y="2502"/>
                    </a:lnTo>
                    <a:lnTo>
                      <a:pt x="199" y="2504"/>
                    </a:lnTo>
                    <a:lnTo>
                      <a:pt x="201" y="2504"/>
                    </a:lnTo>
                    <a:lnTo>
                      <a:pt x="201" y="2501"/>
                    </a:lnTo>
                    <a:lnTo>
                      <a:pt x="201" y="2493"/>
                    </a:lnTo>
                    <a:lnTo>
                      <a:pt x="201" y="2476"/>
                    </a:lnTo>
                    <a:lnTo>
                      <a:pt x="202" y="2452"/>
                    </a:lnTo>
                    <a:lnTo>
                      <a:pt x="202" y="2429"/>
                    </a:lnTo>
                    <a:lnTo>
                      <a:pt x="202" y="2420"/>
                    </a:lnTo>
                    <a:lnTo>
                      <a:pt x="204" y="2418"/>
                    </a:lnTo>
                    <a:lnTo>
                      <a:pt x="204" y="2426"/>
                    </a:lnTo>
                    <a:lnTo>
                      <a:pt x="204" y="2435"/>
                    </a:lnTo>
                    <a:lnTo>
                      <a:pt x="206" y="2445"/>
                    </a:lnTo>
                    <a:lnTo>
                      <a:pt x="206" y="2447"/>
                    </a:lnTo>
                    <a:lnTo>
                      <a:pt x="206" y="2443"/>
                    </a:lnTo>
                    <a:lnTo>
                      <a:pt x="208" y="2439"/>
                    </a:lnTo>
                    <a:lnTo>
                      <a:pt x="208" y="2445"/>
                    </a:lnTo>
                    <a:lnTo>
                      <a:pt x="208" y="2458"/>
                    </a:lnTo>
                    <a:lnTo>
                      <a:pt x="209" y="2474"/>
                    </a:lnTo>
                    <a:lnTo>
                      <a:pt x="209" y="2485"/>
                    </a:lnTo>
                    <a:lnTo>
                      <a:pt x="209" y="2491"/>
                    </a:lnTo>
                    <a:lnTo>
                      <a:pt x="211" y="2489"/>
                    </a:lnTo>
                    <a:lnTo>
                      <a:pt x="211" y="2483"/>
                    </a:lnTo>
                    <a:lnTo>
                      <a:pt x="211" y="2474"/>
                    </a:lnTo>
                    <a:lnTo>
                      <a:pt x="213" y="2456"/>
                    </a:lnTo>
                    <a:lnTo>
                      <a:pt x="213" y="2439"/>
                    </a:lnTo>
                    <a:lnTo>
                      <a:pt x="213" y="2429"/>
                    </a:lnTo>
                    <a:lnTo>
                      <a:pt x="215" y="2426"/>
                    </a:lnTo>
                    <a:lnTo>
                      <a:pt x="215" y="2420"/>
                    </a:lnTo>
                    <a:lnTo>
                      <a:pt x="215" y="2401"/>
                    </a:lnTo>
                    <a:lnTo>
                      <a:pt x="216" y="2387"/>
                    </a:lnTo>
                    <a:lnTo>
                      <a:pt x="216" y="2399"/>
                    </a:lnTo>
                    <a:lnTo>
                      <a:pt x="216" y="2435"/>
                    </a:lnTo>
                    <a:lnTo>
                      <a:pt x="218" y="2466"/>
                    </a:lnTo>
                    <a:lnTo>
                      <a:pt x="218" y="2468"/>
                    </a:lnTo>
                    <a:lnTo>
                      <a:pt x="218" y="2451"/>
                    </a:lnTo>
                    <a:lnTo>
                      <a:pt x="220" y="2445"/>
                    </a:lnTo>
                    <a:lnTo>
                      <a:pt x="220" y="2456"/>
                    </a:lnTo>
                    <a:lnTo>
                      <a:pt x="220" y="2470"/>
                    </a:lnTo>
                    <a:lnTo>
                      <a:pt x="222" y="2454"/>
                    </a:lnTo>
                    <a:lnTo>
                      <a:pt x="222" y="2437"/>
                    </a:lnTo>
                    <a:lnTo>
                      <a:pt x="222" y="2431"/>
                    </a:lnTo>
                    <a:lnTo>
                      <a:pt x="224" y="2426"/>
                    </a:lnTo>
                    <a:lnTo>
                      <a:pt x="224" y="2414"/>
                    </a:lnTo>
                    <a:lnTo>
                      <a:pt x="224" y="2395"/>
                    </a:lnTo>
                    <a:lnTo>
                      <a:pt x="225" y="2380"/>
                    </a:lnTo>
                    <a:lnTo>
                      <a:pt x="225" y="2381"/>
                    </a:lnTo>
                    <a:lnTo>
                      <a:pt x="225" y="2393"/>
                    </a:lnTo>
                    <a:lnTo>
                      <a:pt x="227" y="2412"/>
                    </a:lnTo>
                    <a:lnTo>
                      <a:pt x="227" y="2439"/>
                    </a:lnTo>
                    <a:lnTo>
                      <a:pt x="227" y="2464"/>
                    </a:lnTo>
                    <a:lnTo>
                      <a:pt x="229" y="2472"/>
                    </a:lnTo>
                    <a:lnTo>
                      <a:pt x="229" y="2468"/>
                    </a:lnTo>
                    <a:lnTo>
                      <a:pt x="229" y="2466"/>
                    </a:lnTo>
                    <a:lnTo>
                      <a:pt x="231" y="2476"/>
                    </a:lnTo>
                    <a:lnTo>
                      <a:pt x="231" y="2487"/>
                    </a:lnTo>
                    <a:lnTo>
                      <a:pt x="231" y="2493"/>
                    </a:lnTo>
                    <a:lnTo>
                      <a:pt x="232" y="2493"/>
                    </a:lnTo>
                    <a:lnTo>
                      <a:pt x="232" y="2499"/>
                    </a:lnTo>
                    <a:lnTo>
                      <a:pt x="232" y="2504"/>
                    </a:lnTo>
                    <a:lnTo>
                      <a:pt x="234" y="2501"/>
                    </a:lnTo>
                    <a:lnTo>
                      <a:pt x="234" y="2489"/>
                    </a:lnTo>
                    <a:lnTo>
                      <a:pt x="234" y="2477"/>
                    </a:lnTo>
                    <a:lnTo>
                      <a:pt x="236" y="2464"/>
                    </a:lnTo>
                    <a:lnTo>
                      <a:pt x="236" y="2451"/>
                    </a:lnTo>
                    <a:lnTo>
                      <a:pt x="238" y="2468"/>
                    </a:lnTo>
                    <a:lnTo>
                      <a:pt x="238" y="2491"/>
                    </a:lnTo>
                    <a:lnTo>
                      <a:pt x="238" y="2508"/>
                    </a:lnTo>
                    <a:lnTo>
                      <a:pt x="239" y="2510"/>
                    </a:lnTo>
                    <a:lnTo>
                      <a:pt x="239" y="2508"/>
                    </a:lnTo>
                    <a:lnTo>
                      <a:pt x="239" y="2499"/>
                    </a:lnTo>
                    <a:lnTo>
                      <a:pt x="239" y="2483"/>
                    </a:lnTo>
                    <a:lnTo>
                      <a:pt x="241" y="2468"/>
                    </a:lnTo>
                    <a:lnTo>
                      <a:pt x="241" y="2460"/>
                    </a:lnTo>
                    <a:lnTo>
                      <a:pt x="241" y="2462"/>
                    </a:lnTo>
                    <a:lnTo>
                      <a:pt x="243" y="2466"/>
                    </a:lnTo>
                    <a:lnTo>
                      <a:pt x="243" y="2470"/>
                    </a:lnTo>
                    <a:lnTo>
                      <a:pt x="243" y="2474"/>
                    </a:lnTo>
                    <a:lnTo>
                      <a:pt x="245" y="2479"/>
                    </a:lnTo>
                    <a:lnTo>
                      <a:pt x="245" y="2483"/>
                    </a:lnTo>
                    <a:lnTo>
                      <a:pt x="245" y="2487"/>
                    </a:lnTo>
                    <a:lnTo>
                      <a:pt x="246" y="2487"/>
                    </a:lnTo>
                    <a:lnTo>
                      <a:pt x="246" y="2491"/>
                    </a:lnTo>
                    <a:lnTo>
                      <a:pt x="246" y="2495"/>
                    </a:lnTo>
                    <a:lnTo>
                      <a:pt x="248" y="2499"/>
                    </a:lnTo>
                    <a:lnTo>
                      <a:pt x="248" y="2501"/>
                    </a:lnTo>
                    <a:lnTo>
                      <a:pt x="248" y="2502"/>
                    </a:lnTo>
                    <a:lnTo>
                      <a:pt x="250" y="2506"/>
                    </a:lnTo>
                    <a:lnTo>
                      <a:pt x="250" y="2508"/>
                    </a:lnTo>
                    <a:lnTo>
                      <a:pt x="252" y="2508"/>
                    </a:lnTo>
                    <a:lnTo>
                      <a:pt x="252" y="2504"/>
                    </a:lnTo>
                    <a:lnTo>
                      <a:pt x="252" y="2497"/>
                    </a:lnTo>
                    <a:lnTo>
                      <a:pt x="253" y="2483"/>
                    </a:lnTo>
                    <a:lnTo>
                      <a:pt x="253" y="2474"/>
                    </a:lnTo>
                    <a:lnTo>
                      <a:pt x="253" y="2468"/>
                    </a:lnTo>
                    <a:lnTo>
                      <a:pt x="255" y="2470"/>
                    </a:lnTo>
                    <a:lnTo>
                      <a:pt x="255" y="2476"/>
                    </a:lnTo>
                    <a:lnTo>
                      <a:pt x="255" y="2485"/>
                    </a:lnTo>
                    <a:lnTo>
                      <a:pt x="257" y="2499"/>
                    </a:lnTo>
                    <a:lnTo>
                      <a:pt x="257" y="2510"/>
                    </a:lnTo>
                    <a:lnTo>
                      <a:pt x="257" y="2514"/>
                    </a:lnTo>
                    <a:lnTo>
                      <a:pt x="259" y="2512"/>
                    </a:lnTo>
                    <a:lnTo>
                      <a:pt x="259" y="2508"/>
                    </a:lnTo>
                    <a:lnTo>
                      <a:pt x="259" y="2499"/>
                    </a:lnTo>
                    <a:lnTo>
                      <a:pt x="259" y="2491"/>
                    </a:lnTo>
                    <a:lnTo>
                      <a:pt x="260" y="2483"/>
                    </a:lnTo>
                    <a:lnTo>
                      <a:pt x="260" y="2479"/>
                    </a:lnTo>
                    <a:lnTo>
                      <a:pt x="260" y="2477"/>
                    </a:lnTo>
                    <a:lnTo>
                      <a:pt x="262" y="2474"/>
                    </a:lnTo>
                    <a:lnTo>
                      <a:pt x="262" y="2483"/>
                    </a:lnTo>
                    <a:lnTo>
                      <a:pt x="264" y="2495"/>
                    </a:lnTo>
                    <a:lnTo>
                      <a:pt x="264" y="2501"/>
                    </a:lnTo>
                    <a:lnTo>
                      <a:pt x="264" y="2502"/>
                    </a:lnTo>
                    <a:lnTo>
                      <a:pt x="266" y="2501"/>
                    </a:lnTo>
                    <a:lnTo>
                      <a:pt x="266" y="2499"/>
                    </a:lnTo>
                    <a:lnTo>
                      <a:pt x="266" y="2501"/>
                    </a:lnTo>
                    <a:lnTo>
                      <a:pt x="268" y="2502"/>
                    </a:lnTo>
                    <a:lnTo>
                      <a:pt x="268" y="2506"/>
                    </a:lnTo>
                    <a:lnTo>
                      <a:pt x="269" y="2501"/>
                    </a:lnTo>
                    <a:lnTo>
                      <a:pt x="269" y="2493"/>
                    </a:lnTo>
                    <a:lnTo>
                      <a:pt x="269" y="2491"/>
                    </a:lnTo>
                    <a:lnTo>
                      <a:pt x="271" y="2495"/>
                    </a:lnTo>
                    <a:lnTo>
                      <a:pt x="271" y="2501"/>
                    </a:lnTo>
                    <a:lnTo>
                      <a:pt x="271" y="2504"/>
                    </a:lnTo>
                    <a:lnTo>
                      <a:pt x="273" y="2504"/>
                    </a:lnTo>
                    <a:lnTo>
                      <a:pt x="273" y="2499"/>
                    </a:lnTo>
                    <a:lnTo>
                      <a:pt x="273" y="2489"/>
                    </a:lnTo>
                    <a:lnTo>
                      <a:pt x="275" y="2479"/>
                    </a:lnTo>
                    <a:lnTo>
                      <a:pt x="275" y="2470"/>
                    </a:lnTo>
                    <a:lnTo>
                      <a:pt x="275" y="2462"/>
                    </a:lnTo>
                    <a:lnTo>
                      <a:pt x="276" y="2458"/>
                    </a:lnTo>
                    <a:lnTo>
                      <a:pt x="276" y="2466"/>
                    </a:lnTo>
                    <a:lnTo>
                      <a:pt x="276" y="2477"/>
                    </a:lnTo>
                    <a:lnTo>
                      <a:pt x="276" y="2485"/>
                    </a:lnTo>
                    <a:lnTo>
                      <a:pt x="278" y="2489"/>
                    </a:lnTo>
                    <a:lnTo>
                      <a:pt x="278" y="2495"/>
                    </a:lnTo>
                    <a:lnTo>
                      <a:pt x="278" y="2501"/>
                    </a:lnTo>
                    <a:lnTo>
                      <a:pt x="280" y="2506"/>
                    </a:lnTo>
                    <a:lnTo>
                      <a:pt x="280" y="2499"/>
                    </a:lnTo>
                    <a:lnTo>
                      <a:pt x="282" y="2481"/>
                    </a:lnTo>
                    <a:lnTo>
                      <a:pt x="282" y="2468"/>
                    </a:lnTo>
                    <a:lnTo>
                      <a:pt x="283" y="2479"/>
                    </a:lnTo>
                    <a:lnTo>
                      <a:pt x="283" y="2489"/>
                    </a:lnTo>
                    <a:lnTo>
                      <a:pt x="283" y="2491"/>
                    </a:lnTo>
                    <a:lnTo>
                      <a:pt x="285" y="2481"/>
                    </a:lnTo>
                    <a:lnTo>
                      <a:pt x="285" y="2470"/>
                    </a:lnTo>
                    <a:lnTo>
                      <a:pt x="285" y="2451"/>
                    </a:lnTo>
                    <a:lnTo>
                      <a:pt x="287" y="2431"/>
                    </a:lnTo>
                    <a:lnTo>
                      <a:pt x="287" y="2420"/>
                    </a:lnTo>
                    <a:lnTo>
                      <a:pt x="287" y="2426"/>
                    </a:lnTo>
                    <a:lnTo>
                      <a:pt x="289" y="2451"/>
                    </a:lnTo>
                    <a:lnTo>
                      <a:pt x="289" y="2476"/>
                    </a:lnTo>
                    <a:lnTo>
                      <a:pt x="289" y="2487"/>
                    </a:lnTo>
                    <a:lnTo>
                      <a:pt x="290" y="2483"/>
                    </a:lnTo>
                    <a:lnTo>
                      <a:pt x="290" y="2477"/>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0" name="Freeform 99"/>
              <p:cNvSpPr/>
              <p:nvPr/>
            </p:nvSpPr>
            <p:spPr bwMode="auto">
              <a:xfrm>
                <a:off x="1484313" y="3314700"/>
                <a:ext cx="230187" cy="2351088"/>
              </a:xfrm>
              <a:custGeom>
                <a:avLst/>
                <a:gdLst>
                  <a:gd name="T0" fmla="*/ 0 w 291"/>
                  <a:gd name="T1" fmla="*/ 2147483647 h 2962"/>
                  <a:gd name="T2" fmla="*/ 0 w 291"/>
                  <a:gd name="T3" fmla="*/ 2147483647 h 2962"/>
                  <a:gd name="T4" fmla="*/ 0 w 291"/>
                  <a:gd name="T5" fmla="*/ 2147483647 h 2962"/>
                  <a:gd name="T6" fmla="*/ 0 w 291"/>
                  <a:gd name="T7" fmla="*/ 2147483647 h 2962"/>
                  <a:gd name="T8" fmla="*/ 0 w 291"/>
                  <a:gd name="T9" fmla="*/ 2147483647 h 2962"/>
                  <a:gd name="T10" fmla="*/ 0 w 291"/>
                  <a:gd name="T11" fmla="*/ 2147483647 h 2962"/>
                  <a:gd name="T12" fmla="*/ 0 w 291"/>
                  <a:gd name="T13" fmla="*/ 2147483647 h 2962"/>
                  <a:gd name="T14" fmla="*/ 0 w 291"/>
                  <a:gd name="T15" fmla="*/ 2147483647 h 2962"/>
                  <a:gd name="T16" fmla="*/ 0 w 291"/>
                  <a:gd name="T17" fmla="*/ 2147483647 h 2962"/>
                  <a:gd name="T18" fmla="*/ 0 w 291"/>
                  <a:gd name="T19" fmla="*/ 2147483647 h 2962"/>
                  <a:gd name="T20" fmla="*/ 0 w 291"/>
                  <a:gd name="T21" fmla="*/ 2147483647 h 2962"/>
                  <a:gd name="T22" fmla="*/ 0 w 291"/>
                  <a:gd name="T23" fmla="*/ 2147483647 h 2962"/>
                  <a:gd name="T24" fmla="*/ 0 w 291"/>
                  <a:gd name="T25" fmla="*/ 2147483647 h 2962"/>
                  <a:gd name="T26" fmla="*/ 0 w 291"/>
                  <a:gd name="T27" fmla="*/ 2147483647 h 2962"/>
                  <a:gd name="T28" fmla="*/ 0 w 291"/>
                  <a:gd name="T29" fmla="*/ 2147483647 h 2962"/>
                  <a:gd name="T30" fmla="*/ 0 w 291"/>
                  <a:gd name="T31" fmla="*/ 2147483647 h 2962"/>
                  <a:gd name="T32" fmla="*/ 0 w 291"/>
                  <a:gd name="T33" fmla="*/ 2147483647 h 2962"/>
                  <a:gd name="T34" fmla="*/ 0 w 291"/>
                  <a:gd name="T35" fmla="*/ 2147483647 h 2962"/>
                  <a:gd name="T36" fmla="*/ 0 w 291"/>
                  <a:gd name="T37" fmla="*/ 2147483647 h 2962"/>
                  <a:gd name="T38" fmla="*/ 0 w 291"/>
                  <a:gd name="T39" fmla="*/ 2147483647 h 2962"/>
                  <a:gd name="T40" fmla="*/ 0 w 291"/>
                  <a:gd name="T41" fmla="*/ 2147483647 h 2962"/>
                  <a:gd name="T42" fmla="*/ 0 w 291"/>
                  <a:gd name="T43" fmla="*/ 2147483647 h 2962"/>
                  <a:gd name="T44" fmla="*/ 0 w 291"/>
                  <a:gd name="T45" fmla="*/ 2147483647 h 2962"/>
                  <a:gd name="T46" fmla="*/ 0 w 291"/>
                  <a:gd name="T47" fmla="*/ 2147483647 h 2962"/>
                  <a:gd name="T48" fmla="*/ 0 w 291"/>
                  <a:gd name="T49" fmla="*/ 2147483647 h 2962"/>
                  <a:gd name="T50" fmla="*/ 0 w 291"/>
                  <a:gd name="T51" fmla="*/ 2147483647 h 2962"/>
                  <a:gd name="T52" fmla="*/ 0 w 291"/>
                  <a:gd name="T53" fmla="*/ 2147483647 h 2962"/>
                  <a:gd name="T54" fmla="*/ 0 w 291"/>
                  <a:gd name="T55" fmla="*/ 2147483647 h 2962"/>
                  <a:gd name="T56" fmla="*/ 0 w 291"/>
                  <a:gd name="T57" fmla="*/ 2147483647 h 2962"/>
                  <a:gd name="T58" fmla="*/ 0 w 291"/>
                  <a:gd name="T59" fmla="*/ 2147483647 h 2962"/>
                  <a:gd name="T60" fmla="*/ 0 w 291"/>
                  <a:gd name="T61" fmla="*/ 2147483647 h 2962"/>
                  <a:gd name="T62" fmla="*/ 0 w 291"/>
                  <a:gd name="T63" fmla="*/ 2147483647 h 2962"/>
                  <a:gd name="T64" fmla="*/ 0 w 291"/>
                  <a:gd name="T65" fmla="*/ 2147483647 h 2962"/>
                  <a:gd name="T66" fmla="*/ 0 w 291"/>
                  <a:gd name="T67" fmla="*/ 2147483647 h 2962"/>
                  <a:gd name="T68" fmla="*/ 0 w 291"/>
                  <a:gd name="T69" fmla="*/ 2147483647 h 2962"/>
                  <a:gd name="T70" fmla="*/ 0 w 291"/>
                  <a:gd name="T71" fmla="*/ 2147483647 h 2962"/>
                  <a:gd name="T72" fmla="*/ 0 w 291"/>
                  <a:gd name="T73" fmla="*/ 2147483647 h 2962"/>
                  <a:gd name="T74" fmla="*/ 0 w 291"/>
                  <a:gd name="T75" fmla="*/ 2147483647 h 2962"/>
                  <a:gd name="T76" fmla="*/ 0 w 291"/>
                  <a:gd name="T77" fmla="*/ 2147483647 h 2962"/>
                  <a:gd name="T78" fmla="*/ 0 w 291"/>
                  <a:gd name="T79" fmla="*/ 2147483647 h 2962"/>
                  <a:gd name="T80" fmla="*/ 0 w 291"/>
                  <a:gd name="T81" fmla="*/ 2147483647 h 2962"/>
                  <a:gd name="T82" fmla="*/ 0 w 291"/>
                  <a:gd name="T83" fmla="*/ 2147483647 h 2962"/>
                  <a:gd name="T84" fmla="*/ 0 w 291"/>
                  <a:gd name="T85" fmla="*/ 2147483647 h 2962"/>
                  <a:gd name="T86" fmla="*/ 0 w 291"/>
                  <a:gd name="T87" fmla="*/ 2147483647 h 2962"/>
                  <a:gd name="T88" fmla="*/ 0 w 291"/>
                  <a:gd name="T89" fmla="*/ 2147483647 h 2962"/>
                  <a:gd name="T90" fmla="*/ 0 w 291"/>
                  <a:gd name="T91" fmla="*/ 2147483647 h 2962"/>
                  <a:gd name="T92" fmla="*/ 0 w 291"/>
                  <a:gd name="T93" fmla="*/ 2147483647 h 2962"/>
                  <a:gd name="T94" fmla="*/ 0 w 291"/>
                  <a:gd name="T95" fmla="*/ 2147483647 h 2962"/>
                  <a:gd name="T96" fmla="*/ 0 w 291"/>
                  <a:gd name="T97" fmla="*/ 2147483647 h 2962"/>
                  <a:gd name="T98" fmla="*/ 0 w 291"/>
                  <a:gd name="T99" fmla="*/ 2147483647 h 2962"/>
                  <a:gd name="T100" fmla="*/ 0 w 291"/>
                  <a:gd name="T101" fmla="*/ 2147483647 h 2962"/>
                  <a:gd name="T102" fmla="*/ 0 w 291"/>
                  <a:gd name="T103" fmla="*/ 2147483647 h 2962"/>
                  <a:gd name="T104" fmla="*/ 0 w 291"/>
                  <a:gd name="T105" fmla="*/ 2147483647 h 2962"/>
                  <a:gd name="T106" fmla="*/ 0 w 291"/>
                  <a:gd name="T107" fmla="*/ 2147483647 h 2962"/>
                  <a:gd name="T108" fmla="*/ 0 w 291"/>
                  <a:gd name="T109" fmla="*/ 2147483647 h 2962"/>
                  <a:gd name="T110" fmla="*/ 0 w 291"/>
                  <a:gd name="T111" fmla="*/ 2147483647 h 29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1"/>
                  <a:gd name="T169" fmla="*/ 0 h 2962"/>
                  <a:gd name="T170" fmla="*/ 291 w 291"/>
                  <a:gd name="T171" fmla="*/ 2962 h 29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1" h="2962">
                    <a:moveTo>
                      <a:pt x="0" y="2921"/>
                    </a:moveTo>
                    <a:lnTo>
                      <a:pt x="0" y="2916"/>
                    </a:lnTo>
                    <a:lnTo>
                      <a:pt x="2" y="2908"/>
                    </a:lnTo>
                    <a:lnTo>
                      <a:pt x="2" y="2896"/>
                    </a:lnTo>
                    <a:lnTo>
                      <a:pt x="2" y="2887"/>
                    </a:lnTo>
                    <a:lnTo>
                      <a:pt x="4" y="2881"/>
                    </a:lnTo>
                    <a:lnTo>
                      <a:pt x="4" y="2877"/>
                    </a:lnTo>
                    <a:lnTo>
                      <a:pt x="4" y="2879"/>
                    </a:lnTo>
                    <a:lnTo>
                      <a:pt x="6" y="2891"/>
                    </a:lnTo>
                    <a:lnTo>
                      <a:pt x="6" y="2904"/>
                    </a:lnTo>
                    <a:lnTo>
                      <a:pt x="6" y="2912"/>
                    </a:lnTo>
                    <a:lnTo>
                      <a:pt x="6" y="2908"/>
                    </a:lnTo>
                    <a:lnTo>
                      <a:pt x="7" y="2904"/>
                    </a:lnTo>
                    <a:lnTo>
                      <a:pt x="7" y="2912"/>
                    </a:lnTo>
                    <a:lnTo>
                      <a:pt x="7" y="2920"/>
                    </a:lnTo>
                    <a:lnTo>
                      <a:pt x="9" y="2921"/>
                    </a:lnTo>
                    <a:lnTo>
                      <a:pt x="9" y="2914"/>
                    </a:lnTo>
                    <a:lnTo>
                      <a:pt x="9" y="2906"/>
                    </a:lnTo>
                    <a:lnTo>
                      <a:pt x="11" y="2896"/>
                    </a:lnTo>
                    <a:lnTo>
                      <a:pt x="11" y="2889"/>
                    </a:lnTo>
                    <a:lnTo>
                      <a:pt x="11" y="2883"/>
                    </a:lnTo>
                    <a:lnTo>
                      <a:pt x="13" y="2881"/>
                    </a:lnTo>
                    <a:lnTo>
                      <a:pt x="13" y="2873"/>
                    </a:lnTo>
                    <a:lnTo>
                      <a:pt x="13" y="2860"/>
                    </a:lnTo>
                    <a:lnTo>
                      <a:pt x="14" y="2848"/>
                    </a:lnTo>
                    <a:lnTo>
                      <a:pt x="14" y="2854"/>
                    </a:lnTo>
                    <a:lnTo>
                      <a:pt x="14" y="2875"/>
                    </a:lnTo>
                    <a:lnTo>
                      <a:pt x="16" y="2904"/>
                    </a:lnTo>
                    <a:lnTo>
                      <a:pt x="16" y="2920"/>
                    </a:lnTo>
                    <a:lnTo>
                      <a:pt x="16" y="2918"/>
                    </a:lnTo>
                    <a:lnTo>
                      <a:pt x="18" y="2910"/>
                    </a:lnTo>
                    <a:lnTo>
                      <a:pt x="18" y="2914"/>
                    </a:lnTo>
                    <a:lnTo>
                      <a:pt x="18" y="2931"/>
                    </a:lnTo>
                    <a:lnTo>
                      <a:pt x="20" y="2943"/>
                    </a:lnTo>
                    <a:lnTo>
                      <a:pt x="20" y="2939"/>
                    </a:lnTo>
                    <a:lnTo>
                      <a:pt x="20" y="2925"/>
                    </a:lnTo>
                    <a:lnTo>
                      <a:pt x="22" y="2912"/>
                    </a:lnTo>
                    <a:lnTo>
                      <a:pt x="22" y="2904"/>
                    </a:lnTo>
                    <a:lnTo>
                      <a:pt x="22" y="2902"/>
                    </a:lnTo>
                    <a:lnTo>
                      <a:pt x="23" y="2906"/>
                    </a:lnTo>
                    <a:lnTo>
                      <a:pt x="23" y="2898"/>
                    </a:lnTo>
                    <a:lnTo>
                      <a:pt x="23" y="2872"/>
                    </a:lnTo>
                    <a:lnTo>
                      <a:pt x="25" y="2843"/>
                    </a:lnTo>
                    <a:lnTo>
                      <a:pt x="25" y="2831"/>
                    </a:lnTo>
                    <a:lnTo>
                      <a:pt x="25" y="2841"/>
                    </a:lnTo>
                    <a:lnTo>
                      <a:pt x="25" y="2854"/>
                    </a:lnTo>
                    <a:lnTo>
                      <a:pt x="27" y="2862"/>
                    </a:lnTo>
                    <a:lnTo>
                      <a:pt x="27" y="2868"/>
                    </a:lnTo>
                    <a:lnTo>
                      <a:pt x="27" y="2873"/>
                    </a:lnTo>
                    <a:lnTo>
                      <a:pt x="29" y="2881"/>
                    </a:lnTo>
                    <a:lnTo>
                      <a:pt x="29" y="2891"/>
                    </a:lnTo>
                    <a:lnTo>
                      <a:pt x="29" y="2898"/>
                    </a:lnTo>
                    <a:lnTo>
                      <a:pt x="30" y="2900"/>
                    </a:lnTo>
                    <a:lnTo>
                      <a:pt x="30" y="2896"/>
                    </a:lnTo>
                    <a:lnTo>
                      <a:pt x="30" y="2900"/>
                    </a:lnTo>
                    <a:lnTo>
                      <a:pt x="32" y="2910"/>
                    </a:lnTo>
                    <a:lnTo>
                      <a:pt x="32" y="2921"/>
                    </a:lnTo>
                    <a:lnTo>
                      <a:pt x="32" y="2920"/>
                    </a:lnTo>
                    <a:lnTo>
                      <a:pt x="34" y="2912"/>
                    </a:lnTo>
                    <a:lnTo>
                      <a:pt x="34" y="2902"/>
                    </a:lnTo>
                    <a:lnTo>
                      <a:pt x="34" y="2895"/>
                    </a:lnTo>
                    <a:lnTo>
                      <a:pt x="36" y="2891"/>
                    </a:lnTo>
                    <a:lnTo>
                      <a:pt x="36" y="2887"/>
                    </a:lnTo>
                    <a:lnTo>
                      <a:pt x="36" y="2885"/>
                    </a:lnTo>
                    <a:lnTo>
                      <a:pt x="37" y="2879"/>
                    </a:lnTo>
                    <a:lnTo>
                      <a:pt x="37" y="2860"/>
                    </a:lnTo>
                    <a:lnTo>
                      <a:pt x="37" y="2825"/>
                    </a:lnTo>
                    <a:lnTo>
                      <a:pt x="39" y="2787"/>
                    </a:lnTo>
                    <a:lnTo>
                      <a:pt x="39" y="2772"/>
                    </a:lnTo>
                    <a:lnTo>
                      <a:pt x="39" y="2789"/>
                    </a:lnTo>
                    <a:lnTo>
                      <a:pt x="41" y="2814"/>
                    </a:lnTo>
                    <a:lnTo>
                      <a:pt x="41" y="2804"/>
                    </a:lnTo>
                    <a:lnTo>
                      <a:pt x="41" y="2722"/>
                    </a:lnTo>
                    <a:lnTo>
                      <a:pt x="43" y="2545"/>
                    </a:lnTo>
                    <a:lnTo>
                      <a:pt x="43" y="2288"/>
                    </a:lnTo>
                    <a:lnTo>
                      <a:pt x="43" y="1971"/>
                    </a:lnTo>
                    <a:lnTo>
                      <a:pt x="44" y="1638"/>
                    </a:lnTo>
                    <a:lnTo>
                      <a:pt x="44" y="1369"/>
                    </a:lnTo>
                    <a:lnTo>
                      <a:pt x="44" y="1237"/>
                    </a:lnTo>
                    <a:lnTo>
                      <a:pt x="44" y="1252"/>
                    </a:lnTo>
                    <a:lnTo>
                      <a:pt x="46" y="1433"/>
                    </a:lnTo>
                    <a:lnTo>
                      <a:pt x="46" y="1759"/>
                    </a:lnTo>
                    <a:lnTo>
                      <a:pt x="46" y="2153"/>
                    </a:lnTo>
                    <a:lnTo>
                      <a:pt x="48" y="2482"/>
                    </a:lnTo>
                    <a:lnTo>
                      <a:pt x="48" y="2679"/>
                    </a:lnTo>
                    <a:lnTo>
                      <a:pt x="48" y="2779"/>
                    </a:lnTo>
                    <a:lnTo>
                      <a:pt x="50" y="2839"/>
                    </a:lnTo>
                    <a:lnTo>
                      <a:pt x="50" y="2858"/>
                    </a:lnTo>
                    <a:lnTo>
                      <a:pt x="50" y="2839"/>
                    </a:lnTo>
                    <a:lnTo>
                      <a:pt x="51" y="2793"/>
                    </a:lnTo>
                    <a:lnTo>
                      <a:pt x="51" y="2729"/>
                    </a:lnTo>
                    <a:lnTo>
                      <a:pt x="51" y="2658"/>
                    </a:lnTo>
                    <a:lnTo>
                      <a:pt x="53" y="2585"/>
                    </a:lnTo>
                    <a:lnTo>
                      <a:pt x="53" y="2505"/>
                    </a:lnTo>
                    <a:lnTo>
                      <a:pt x="53" y="2451"/>
                    </a:lnTo>
                    <a:lnTo>
                      <a:pt x="55" y="2460"/>
                    </a:lnTo>
                    <a:lnTo>
                      <a:pt x="55" y="2516"/>
                    </a:lnTo>
                    <a:lnTo>
                      <a:pt x="55" y="2576"/>
                    </a:lnTo>
                    <a:lnTo>
                      <a:pt x="57" y="2612"/>
                    </a:lnTo>
                    <a:lnTo>
                      <a:pt x="57" y="2597"/>
                    </a:lnTo>
                    <a:lnTo>
                      <a:pt x="57" y="2455"/>
                    </a:lnTo>
                    <a:lnTo>
                      <a:pt x="58" y="2142"/>
                    </a:lnTo>
                    <a:lnTo>
                      <a:pt x="58" y="1698"/>
                    </a:lnTo>
                    <a:lnTo>
                      <a:pt x="58" y="1227"/>
                    </a:lnTo>
                    <a:lnTo>
                      <a:pt x="60" y="824"/>
                    </a:lnTo>
                    <a:lnTo>
                      <a:pt x="60" y="542"/>
                    </a:lnTo>
                    <a:lnTo>
                      <a:pt x="60" y="459"/>
                    </a:lnTo>
                    <a:lnTo>
                      <a:pt x="62" y="601"/>
                    </a:lnTo>
                    <a:lnTo>
                      <a:pt x="62" y="972"/>
                    </a:lnTo>
                    <a:lnTo>
                      <a:pt x="62" y="1485"/>
                    </a:lnTo>
                    <a:lnTo>
                      <a:pt x="64" y="2032"/>
                    </a:lnTo>
                    <a:lnTo>
                      <a:pt x="64" y="2462"/>
                    </a:lnTo>
                    <a:lnTo>
                      <a:pt x="64" y="2722"/>
                    </a:lnTo>
                    <a:lnTo>
                      <a:pt x="64" y="2822"/>
                    </a:lnTo>
                    <a:lnTo>
                      <a:pt x="66" y="2839"/>
                    </a:lnTo>
                    <a:lnTo>
                      <a:pt x="66" y="2835"/>
                    </a:lnTo>
                    <a:lnTo>
                      <a:pt x="66" y="2825"/>
                    </a:lnTo>
                    <a:lnTo>
                      <a:pt x="67" y="2825"/>
                    </a:lnTo>
                    <a:lnTo>
                      <a:pt x="67" y="2833"/>
                    </a:lnTo>
                    <a:lnTo>
                      <a:pt x="67" y="2845"/>
                    </a:lnTo>
                    <a:lnTo>
                      <a:pt x="69" y="2850"/>
                    </a:lnTo>
                    <a:lnTo>
                      <a:pt x="69" y="2860"/>
                    </a:lnTo>
                    <a:lnTo>
                      <a:pt x="69" y="2879"/>
                    </a:lnTo>
                    <a:lnTo>
                      <a:pt x="71" y="2896"/>
                    </a:lnTo>
                    <a:lnTo>
                      <a:pt x="71" y="2889"/>
                    </a:lnTo>
                    <a:lnTo>
                      <a:pt x="73" y="2887"/>
                    </a:lnTo>
                    <a:lnTo>
                      <a:pt x="73" y="2883"/>
                    </a:lnTo>
                    <a:lnTo>
                      <a:pt x="73" y="2862"/>
                    </a:lnTo>
                    <a:lnTo>
                      <a:pt x="74" y="2820"/>
                    </a:lnTo>
                    <a:lnTo>
                      <a:pt x="74" y="2789"/>
                    </a:lnTo>
                    <a:lnTo>
                      <a:pt x="74" y="2795"/>
                    </a:lnTo>
                    <a:lnTo>
                      <a:pt x="76" y="2837"/>
                    </a:lnTo>
                    <a:lnTo>
                      <a:pt x="76" y="2879"/>
                    </a:lnTo>
                    <a:lnTo>
                      <a:pt x="76" y="2891"/>
                    </a:lnTo>
                    <a:lnTo>
                      <a:pt x="78" y="2873"/>
                    </a:lnTo>
                    <a:lnTo>
                      <a:pt x="78" y="2858"/>
                    </a:lnTo>
                    <a:lnTo>
                      <a:pt x="80" y="2870"/>
                    </a:lnTo>
                    <a:lnTo>
                      <a:pt x="80" y="2881"/>
                    </a:lnTo>
                    <a:lnTo>
                      <a:pt x="80" y="2889"/>
                    </a:lnTo>
                    <a:lnTo>
                      <a:pt x="81" y="2896"/>
                    </a:lnTo>
                    <a:lnTo>
                      <a:pt x="81" y="2904"/>
                    </a:lnTo>
                    <a:lnTo>
                      <a:pt x="81" y="2918"/>
                    </a:lnTo>
                    <a:lnTo>
                      <a:pt x="83" y="2929"/>
                    </a:lnTo>
                    <a:lnTo>
                      <a:pt x="83" y="2937"/>
                    </a:lnTo>
                    <a:lnTo>
                      <a:pt x="83" y="2939"/>
                    </a:lnTo>
                    <a:lnTo>
                      <a:pt x="83" y="2933"/>
                    </a:lnTo>
                    <a:lnTo>
                      <a:pt x="85" y="2933"/>
                    </a:lnTo>
                    <a:lnTo>
                      <a:pt x="85" y="2939"/>
                    </a:lnTo>
                    <a:lnTo>
                      <a:pt x="85" y="2941"/>
                    </a:lnTo>
                    <a:lnTo>
                      <a:pt x="87" y="2935"/>
                    </a:lnTo>
                    <a:lnTo>
                      <a:pt x="87" y="2921"/>
                    </a:lnTo>
                    <a:lnTo>
                      <a:pt x="87" y="2908"/>
                    </a:lnTo>
                    <a:lnTo>
                      <a:pt x="88" y="2896"/>
                    </a:lnTo>
                    <a:lnTo>
                      <a:pt x="88" y="2881"/>
                    </a:lnTo>
                    <a:lnTo>
                      <a:pt x="88" y="2848"/>
                    </a:lnTo>
                    <a:lnTo>
                      <a:pt x="90" y="2810"/>
                    </a:lnTo>
                    <a:lnTo>
                      <a:pt x="90" y="2787"/>
                    </a:lnTo>
                    <a:lnTo>
                      <a:pt x="90" y="2800"/>
                    </a:lnTo>
                    <a:lnTo>
                      <a:pt x="92" y="2825"/>
                    </a:lnTo>
                    <a:lnTo>
                      <a:pt x="92" y="2841"/>
                    </a:lnTo>
                    <a:lnTo>
                      <a:pt x="92" y="2843"/>
                    </a:lnTo>
                    <a:lnTo>
                      <a:pt x="94" y="2847"/>
                    </a:lnTo>
                    <a:lnTo>
                      <a:pt x="94" y="2860"/>
                    </a:lnTo>
                    <a:lnTo>
                      <a:pt x="94" y="2881"/>
                    </a:lnTo>
                    <a:lnTo>
                      <a:pt x="95" y="2904"/>
                    </a:lnTo>
                    <a:lnTo>
                      <a:pt x="95" y="2914"/>
                    </a:lnTo>
                    <a:lnTo>
                      <a:pt x="95" y="2900"/>
                    </a:lnTo>
                    <a:lnTo>
                      <a:pt x="97" y="2877"/>
                    </a:lnTo>
                    <a:lnTo>
                      <a:pt x="97" y="2870"/>
                    </a:lnTo>
                    <a:lnTo>
                      <a:pt x="97" y="2881"/>
                    </a:lnTo>
                    <a:lnTo>
                      <a:pt x="99" y="2896"/>
                    </a:lnTo>
                    <a:lnTo>
                      <a:pt x="99" y="2902"/>
                    </a:lnTo>
                    <a:lnTo>
                      <a:pt x="99" y="2904"/>
                    </a:lnTo>
                    <a:lnTo>
                      <a:pt x="101" y="2912"/>
                    </a:lnTo>
                    <a:lnTo>
                      <a:pt x="101" y="2918"/>
                    </a:lnTo>
                    <a:lnTo>
                      <a:pt x="101" y="2914"/>
                    </a:lnTo>
                    <a:lnTo>
                      <a:pt x="101" y="2906"/>
                    </a:lnTo>
                    <a:lnTo>
                      <a:pt x="102" y="2896"/>
                    </a:lnTo>
                    <a:lnTo>
                      <a:pt x="102" y="2891"/>
                    </a:lnTo>
                    <a:lnTo>
                      <a:pt x="102" y="2889"/>
                    </a:lnTo>
                    <a:lnTo>
                      <a:pt x="104" y="2893"/>
                    </a:lnTo>
                    <a:lnTo>
                      <a:pt x="104" y="2906"/>
                    </a:lnTo>
                    <a:lnTo>
                      <a:pt x="104" y="2923"/>
                    </a:lnTo>
                    <a:lnTo>
                      <a:pt x="106" y="2933"/>
                    </a:lnTo>
                    <a:lnTo>
                      <a:pt x="106" y="2929"/>
                    </a:lnTo>
                    <a:lnTo>
                      <a:pt x="106" y="2920"/>
                    </a:lnTo>
                    <a:lnTo>
                      <a:pt x="108" y="2912"/>
                    </a:lnTo>
                    <a:lnTo>
                      <a:pt x="108" y="2916"/>
                    </a:lnTo>
                    <a:lnTo>
                      <a:pt x="108" y="2923"/>
                    </a:lnTo>
                    <a:lnTo>
                      <a:pt x="110" y="2925"/>
                    </a:lnTo>
                    <a:lnTo>
                      <a:pt x="110" y="2910"/>
                    </a:lnTo>
                    <a:lnTo>
                      <a:pt x="110" y="2885"/>
                    </a:lnTo>
                    <a:lnTo>
                      <a:pt x="111" y="2870"/>
                    </a:lnTo>
                    <a:lnTo>
                      <a:pt x="111" y="2877"/>
                    </a:lnTo>
                    <a:lnTo>
                      <a:pt x="111" y="2900"/>
                    </a:lnTo>
                    <a:lnTo>
                      <a:pt x="113" y="2920"/>
                    </a:lnTo>
                    <a:lnTo>
                      <a:pt x="113" y="2927"/>
                    </a:lnTo>
                    <a:lnTo>
                      <a:pt x="113" y="2920"/>
                    </a:lnTo>
                    <a:lnTo>
                      <a:pt x="115" y="2898"/>
                    </a:lnTo>
                    <a:lnTo>
                      <a:pt x="115" y="2881"/>
                    </a:lnTo>
                    <a:lnTo>
                      <a:pt x="115" y="2883"/>
                    </a:lnTo>
                    <a:lnTo>
                      <a:pt x="117" y="2904"/>
                    </a:lnTo>
                    <a:lnTo>
                      <a:pt x="117" y="2923"/>
                    </a:lnTo>
                    <a:lnTo>
                      <a:pt x="117" y="2933"/>
                    </a:lnTo>
                    <a:lnTo>
                      <a:pt x="118" y="2939"/>
                    </a:lnTo>
                    <a:lnTo>
                      <a:pt x="118" y="2941"/>
                    </a:lnTo>
                    <a:lnTo>
                      <a:pt x="118" y="2939"/>
                    </a:lnTo>
                    <a:lnTo>
                      <a:pt x="120" y="2933"/>
                    </a:lnTo>
                    <a:lnTo>
                      <a:pt x="120" y="2927"/>
                    </a:lnTo>
                    <a:lnTo>
                      <a:pt x="120" y="2925"/>
                    </a:lnTo>
                    <a:lnTo>
                      <a:pt x="120" y="2929"/>
                    </a:lnTo>
                    <a:lnTo>
                      <a:pt x="122" y="2933"/>
                    </a:lnTo>
                    <a:lnTo>
                      <a:pt x="122" y="2935"/>
                    </a:lnTo>
                    <a:lnTo>
                      <a:pt x="122" y="2937"/>
                    </a:lnTo>
                    <a:lnTo>
                      <a:pt x="124" y="2943"/>
                    </a:lnTo>
                    <a:lnTo>
                      <a:pt x="124" y="2945"/>
                    </a:lnTo>
                    <a:lnTo>
                      <a:pt x="124" y="2935"/>
                    </a:lnTo>
                    <a:lnTo>
                      <a:pt x="125" y="2923"/>
                    </a:lnTo>
                    <a:lnTo>
                      <a:pt x="125" y="2914"/>
                    </a:lnTo>
                    <a:lnTo>
                      <a:pt x="127" y="2920"/>
                    </a:lnTo>
                    <a:lnTo>
                      <a:pt x="127" y="2925"/>
                    </a:lnTo>
                    <a:lnTo>
                      <a:pt x="127" y="2921"/>
                    </a:lnTo>
                    <a:lnTo>
                      <a:pt x="129" y="2916"/>
                    </a:lnTo>
                    <a:lnTo>
                      <a:pt x="129" y="2912"/>
                    </a:lnTo>
                    <a:lnTo>
                      <a:pt x="129" y="2908"/>
                    </a:lnTo>
                    <a:lnTo>
                      <a:pt x="131" y="2902"/>
                    </a:lnTo>
                    <a:lnTo>
                      <a:pt x="131" y="2891"/>
                    </a:lnTo>
                    <a:lnTo>
                      <a:pt x="131" y="2881"/>
                    </a:lnTo>
                    <a:lnTo>
                      <a:pt x="132" y="2877"/>
                    </a:lnTo>
                    <a:lnTo>
                      <a:pt x="132" y="2870"/>
                    </a:lnTo>
                    <a:lnTo>
                      <a:pt x="132" y="2850"/>
                    </a:lnTo>
                    <a:lnTo>
                      <a:pt x="134" y="2829"/>
                    </a:lnTo>
                    <a:lnTo>
                      <a:pt x="134" y="2814"/>
                    </a:lnTo>
                    <a:lnTo>
                      <a:pt x="134" y="2802"/>
                    </a:lnTo>
                    <a:lnTo>
                      <a:pt x="136" y="2802"/>
                    </a:lnTo>
                    <a:lnTo>
                      <a:pt x="136" y="2825"/>
                    </a:lnTo>
                    <a:lnTo>
                      <a:pt x="136" y="2858"/>
                    </a:lnTo>
                    <a:lnTo>
                      <a:pt x="138" y="2879"/>
                    </a:lnTo>
                    <a:lnTo>
                      <a:pt x="138" y="2885"/>
                    </a:lnTo>
                    <a:lnTo>
                      <a:pt x="138" y="2887"/>
                    </a:lnTo>
                    <a:lnTo>
                      <a:pt x="139" y="2891"/>
                    </a:lnTo>
                    <a:lnTo>
                      <a:pt x="139" y="2898"/>
                    </a:lnTo>
                    <a:lnTo>
                      <a:pt x="139" y="2904"/>
                    </a:lnTo>
                    <a:lnTo>
                      <a:pt x="139" y="2906"/>
                    </a:lnTo>
                    <a:lnTo>
                      <a:pt x="141" y="2902"/>
                    </a:lnTo>
                    <a:lnTo>
                      <a:pt x="141" y="2900"/>
                    </a:lnTo>
                    <a:lnTo>
                      <a:pt x="143" y="2902"/>
                    </a:lnTo>
                    <a:lnTo>
                      <a:pt x="143" y="2900"/>
                    </a:lnTo>
                    <a:lnTo>
                      <a:pt x="143" y="2896"/>
                    </a:lnTo>
                    <a:lnTo>
                      <a:pt x="145" y="2887"/>
                    </a:lnTo>
                    <a:lnTo>
                      <a:pt x="145" y="2877"/>
                    </a:lnTo>
                    <a:lnTo>
                      <a:pt x="145" y="2873"/>
                    </a:lnTo>
                    <a:lnTo>
                      <a:pt x="146" y="2875"/>
                    </a:lnTo>
                    <a:lnTo>
                      <a:pt x="146" y="2885"/>
                    </a:lnTo>
                    <a:lnTo>
                      <a:pt x="146" y="2902"/>
                    </a:lnTo>
                    <a:lnTo>
                      <a:pt x="148" y="2920"/>
                    </a:lnTo>
                    <a:lnTo>
                      <a:pt x="148" y="2931"/>
                    </a:lnTo>
                    <a:lnTo>
                      <a:pt x="148" y="2927"/>
                    </a:lnTo>
                    <a:lnTo>
                      <a:pt x="150" y="2918"/>
                    </a:lnTo>
                    <a:lnTo>
                      <a:pt x="150" y="2912"/>
                    </a:lnTo>
                    <a:lnTo>
                      <a:pt x="150" y="2910"/>
                    </a:lnTo>
                    <a:lnTo>
                      <a:pt x="152" y="2916"/>
                    </a:lnTo>
                    <a:lnTo>
                      <a:pt x="152" y="2923"/>
                    </a:lnTo>
                    <a:lnTo>
                      <a:pt x="152" y="2933"/>
                    </a:lnTo>
                    <a:lnTo>
                      <a:pt x="154" y="2939"/>
                    </a:lnTo>
                    <a:lnTo>
                      <a:pt x="154" y="2941"/>
                    </a:lnTo>
                    <a:lnTo>
                      <a:pt x="154" y="2943"/>
                    </a:lnTo>
                    <a:lnTo>
                      <a:pt x="155" y="2946"/>
                    </a:lnTo>
                    <a:lnTo>
                      <a:pt x="155" y="2945"/>
                    </a:lnTo>
                    <a:lnTo>
                      <a:pt x="155" y="2939"/>
                    </a:lnTo>
                    <a:lnTo>
                      <a:pt x="157" y="2933"/>
                    </a:lnTo>
                    <a:lnTo>
                      <a:pt x="157" y="2935"/>
                    </a:lnTo>
                    <a:lnTo>
                      <a:pt x="157" y="2941"/>
                    </a:lnTo>
                    <a:lnTo>
                      <a:pt x="159" y="2941"/>
                    </a:lnTo>
                    <a:lnTo>
                      <a:pt x="159" y="2935"/>
                    </a:lnTo>
                    <a:lnTo>
                      <a:pt x="159" y="2921"/>
                    </a:lnTo>
                    <a:lnTo>
                      <a:pt x="159" y="2910"/>
                    </a:lnTo>
                    <a:lnTo>
                      <a:pt x="161" y="2904"/>
                    </a:lnTo>
                    <a:lnTo>
                      <a:pt x="161" y="2912"/>
                    </a:lnTo>
                    <a:lnTo>
                      <a:pt x="161" y="2925"/>
                    </a:lnTo>
                    <a:lnTo>
                      <a:pt x="162" y="2941"/>
                    </a:lnTo>
                    <a:lnTo>
                      <a:pt x="162" y="2946"/>
                    </a:lnTo>
                    <a:lnTo>
                      <a:pt x="162" y="2937"/>
                    </a:lnTo>
                    <a:lnTo>
                      <a:pt x="164" y="2916"/>
                    </a:lnTo>
                    <a:lnTo>
                      <a:pt x="164" y="2906"/>
                    </a:lnTo>
                    <a:lnTo>
                      <a:pt x="164" y="2898"/>
                    </a:lnTo>
                    <a:lnTo>
                      <a:pt x="166" y="2891"/>
                    </a:lnTo>
                    <a:lnTo>
                      <a:pt x="166" y="2877"/>
                    </a:lnTo>
                    <a:lnTo>
                      <a:pt x="166" y="2852"/>
                    </a:lnTo>
                    <a:lnTo>
                      <a:pt x="168" y="2827"/>
                    </a:lnTo>
                    <a:lnTo>
                      <a:pt x="168" y="2814"/>
                    </a:lnTo>
                    <a:lnTo>
                      <a:pt x="168" y="2825"/>
                    </a:lnTo>
                    <a:lnTo>
                      <a:pt x="169" y="2850"/>
                    </a:lnTo>
                    <a:lnTo>
                      <a:pt x="169" y="2877"/>
                    </a:lnTo>
                    <a:lnTo>
                      <a:pt x="169" y="2895"/>
                    </a:lnTo>
                    <a:lnTo>
                      <a:pt x="171" y="2898"/>
                    </a:lnTo>
                    <a:lnTo>
                      <a:pt x="171" y="2896"/>
                    </a:lnTo>
                    <a:lnTo>
                      <a:pt x="173" y="2906"/>
                    </a:lnTo>
                    <a:lnTo>
                      <a:pt x="173" y="2923"/>
                    </a:lnTo>
                    <a:lnTo>
                      <a:pt x="173" y="2937"/>
                    </a:lnTo>
                    <a:lnTo>
                      <a:pt x="175" y="2941"/>
                    </a:lnTo>
                    <a:lnTo>
                      <a:pt x="175" y="2935"/>
                    </a:lnTo>
                    <a:lnTo>
                      <a:pt x="175" y="2925"/>
                    </a:lnTo>
                    <a:lnTo>
                      <a:pt x="176" y="2921"/>
                    </a:lnTo>
                    <a:lnTo>
                      <a:pt x="176" y="2927"/>
                    </a:lnTo>
                    <a:lnTo>
                      <a:pt x="176" y="2935"/>
                    </a:lnTo>
                    <a:lnTo>
                      <a:pt x="178" y="2939"/>
                    </a:lnTo>
                    <a:lnTo>
                      <a:pt x="178" y="2937"/>
                    </a:lnTo>
                    <a:lnTo>
                      <a:pt x="180" y="2939"/>
                    </a:lnTo>
                    <a:lnTo>
                      <a:pt x="180" y="2943"/>
                    </a:lnTo>
                    <a:lnTo>
                      <a:pt x="180" y="2950"/>
                    </a:lnTo>
                    <a:lnTo>
                      <a:pt x="182" y="2954"/>
                    </a:lnTo>
                    <a:lnTo>
                      <a:pt x="182" y="2958"/>
                    </a:lnTo>
                    <a:lnTo>
                      <a:pt x="183" y="2954"/>
                    </a:lnTo>
                    <a:lnTo>
                      <a:pt x="183" y="2948"/>
                    </a:lnTo>
                    <a:lnTo>
                      <a:pt x="183" y="2939"/>
                    </a:lnTo>
                    <a:lnTo>
                      <a:pt x="185" y="2927"/>
                    </a:lnTo>
                    <a:lnTo>
                      <a:pt x="185" y="2921"/>
                    </a:lnTo>
                    <a:lnTo>
                      <a:pt x="185" y="2918"/>
                    </a:lnTo>
                    <a:lnTo>
                      <a:pt x="187" y="2914"/>
                    </a:lnTo>
                    <a:lnTo>
                      <a:pt x="187" y="2904"/>
                    </a:lnTo>
                    <a:lnTo>
                      <a:pt x="187" y="2893"/>
                    </a:lnTo>
                    <a:lnTo>
                      <a:pt x="189" y="2895"/>
                    </a:lnTo>
                    <a:lnTo>
                      <a:pt x="189" y="2914"/>
                    </a:lnTo>
                    <a:lnTo>
                      <a:pt x="189" y="2941"/>
                    </a:lnTo>
                    <a:lnTo>
                      <a:pt x="190" y="2952"/>
                    </a:lnTo>
                    <a:lnTo>
                      <a:pt x="190" y="2946"/>
                    </a:lnTo>
                    <a:lnTo>
                      <a:pt x="190" y="2935"/>
                    </a:lnTo>
                    <a:lnTo>
                      <a:pt x="192" y="2920"/>
                    </a:lnTo>
                    <a:lnTo>
                      <a:pt x="192" y="2918"/>
                    </a:lnTo>
                    <a:lnTo>
                      <a:pt x="192" y="2923"/>
                    </a:lnTo>
                    <a:lnTo>
                      <a:pt x="194" y="2945"/>
                    </a:lnTo>
                    <a:lnTo>
                      <a:pt x="194" y="2962"/>
                    </a:lnTo>
                    <a:lnTo>
                      <a:pt x="196" y="2962"/>
                    </a:lnTo>
                    <a:lnTo>
                      <a:pt x="196" y="2960"/>
                    </a:lnTo>
                    <a:lnTo>
                      <a:pt x="196" y="2939"/>
                    </a:lnTo>
                    <a:lnTo>
                      <a:pt x="198" y="2927"/>
                    </a:lnTo>
                    <a:lnTo>
                      <a:pt x="198" y="2923"/>
                    </a:lnTo>
                    <a:lnTo>
                      <a:pt x="198" y="2921"/>
                    </a:lnTo>
                    <a:lnTo>
                      <a:pt x="198" y="2925"/>
                    </a:lnTo>
                    <a:lnTo>
                      <a:pt x="199" y="2931"/>
                    </a:lnTo>
                    <a:lnTo>
                      <a:pt x="199" y="2937"/>
                    </a:lnTo>
                    <a:lnTo>
                      <a:pt x="199" y="2939"/>
                    </a:lnTo>
                    <a:lnTo>
                      <a:pt x="201" y="2939"/>
                    </a:lnTo>
                    <a:lnTo>
                      <a:pt x="203" y="2943"/>
                    </a:lnTo>
                    <a:lnTo>
                      <a:pt x="203" y="2948"/>
                    </a:lnTo>
                    <a:lnTo>
                      <a:pt x="203" y="2952"/>
                    </a:lnTo>
                    <a:lnTo>
                      <a:pt x="205" y="2950"/>
                    </a:lnTo>
                    <a:lnTo>
                      <a:pt x="205" y="2945"/>
                    </a:lnTo>
                    <a:lnTo>
                      <a:pt x="205" y="2937"/>
                    </a:lnTo>
                    <a:lnTo>
                      <a:pt x="206" y="2935"/>
                    </a:lnTo>
                    <a:lnTo>
                      <a:pt x="206" y="2943"/>
                    </a:lnTo>
                    <a:lnTo>
                      <a:pt x="206" y="2954"/>
                    </a:lnTo>
                    <a:lnTo>
                      <a:pt x="208" y="2960"/>
                    </a:lnTo>
                    <a:lnTo>
                      <a:pt x="208" y="2958"/>
                    </a:lnTo>
                    <a:lnTo>
                      <a:pt x="210" y="2954"/>
                    </a:lnTo>
                    <a:lnTo>
                      <a:pt x="210" y="2941"/>
                    </a:lnTo>
                    <a:lnTo>
                      <a:pt x="210" y="2929"/>
                    </a:lnTo>
                    <a:lnTo>
                      <a:pt x="212" y="2927"/>
                    </a:lnTo>
                    <a:lnTo>
                      <a:pt x="212" y="2937"/>
                    </a:lnTo>
                    <a:lnTo>
                      <a:pt x="212" y="2948"/>
                    </a:lnTo>
                    <a:lnTo>
                      <a:pt x="213" y="2950"/>
                    </a:lnTo>
                    <a:lnTo>
                      <a:pt x="213" y="2941"/>
                    </a:lnTo>
                    <a:lnTo>
                      <a:pt x="213" y="2931"/>
                    </a:lnTo>
                    <a:lnTo>
                      <a:pt x="215" y="2925"/>
                    </a:lnTo>
                    <a:lnTo>
                      <a:pt x="215" y="2933"/>
                    </a:lnTo>
                    <a:lnTo>
                      <a:pt x="215" y="2945"/>
                    </a:lnTo>
                    <a:lnTo>
                      <a:pt x="217" y="2952"/>
                    </a:lnTo>
                    <a:lnTo>
                      <a:pt x="217" y="2958"/>
                    </a:lnTo>
                    <a:lnTo>
                      <a:pt x="217" y="2960"/>
                    </a:lnTo>
                    <a:lnTo>
                      <a:pt x="219" y="2958"/>
                    </a:lnTo>
                    <a:lnTo>
                      <a:pt x="219" y="2954"/>
                    </a:lnTo>
                    <a:lnTo>
                      <a:pt x="219" y="2946"/>
                    </a:lnTo>
                    <a:lnTo>
                      <a:pt x="220" y="2939"/>
                    </a:lnTo>
                    <a:lnTo>
                      <a:pt x="220" y="2937"/>
                    </a:lnTo>
                    <a:lnTo>
                      <a:pt x="220" y="2943"/>
                    </a:lnTo>
                    <a:lnTo>
                      <a:pt x="222" y="2952"/>
                    </a:lnTo>
                    <a:lnTo>
                      <a:pt x="222" y="2958"/>
                    </a:lnTo>
                    <a:lnTo>
                      <a:pt x="224" y="2952"/>
                    </a:lnTo>
                    <a:lnTo>
                      <a:pt x="224" y="2946"/>
                    </a:lnTo>
                    <a:lnTo>
                      <a:pt x="224" y="2945"/>
                    </a:lnTo>
                    <a:lnTo>
                      <a:pt x="226" y="2948"/>
                    </a:lnTo>
                    <a:lnTo>
                      <a:pt x="226" y="2950"/>
                    </a:lnTo>
                    <a:lnTo>
                      <a:pt x="226" y="2948"/>
                    </a:lnTo>
                    <a:lnTo>
                      <a:pt x="227" y="2945"/>
                    </a:lnTo>
                    <a:lnTo>
                      <a:pt x="227" y="2943"/>
                    </a:lnTo>
                    <a:lnTo>
                      <a:pt x="227" y="2941"/>
                    </a:lnTo>
                    <a:lnTo>
                      <a:pt x="229" y="2937"/>
                    </a:lnTo>
                    <a:lnTo>
                      <a:pt x="229" y="2935"/>
                    </a:lnTo>
                    <a:lnTo>
                      <a:pt x="229" y="2939"/>
                    </a:lnTo>
                    <a:lnTo>
                      <a:pt x="231" y="2945"/>
                    </a:lnTo>
                    <a:lnTo>
                      <a:pt x="231" y="2946"/>
                    </a:lnTo>
                    <a:lnTo>
                      <a:pt x="231" y="2941"/>
                    </a:lnTo>
                    <a:lnTo>
                      <a:pt x="233" y="2937"/>
                    </a:lnTo>
                    <a:lnTo>
                      <a:pt x="233" y="2941"/>
                    </a:lnTo>
                    <a:lnTo>
                      <a:pt x="233" y="2946"/>
                    </a:lnTo>
                    <a:lnTo>
                      <a:pt x="234" y="2950"/>
                    </a:lnTo>
                    <a:lnTo>
                      <a:pt x="234" y="2948"/>
                    </a:lnTo>
                    <a:lnTo>
                      <a:pt x="234" y="2939"/>
                    </a:lnTo>
                    <a:lnTo>
                      <a:pt x="234" y="2933"/>
                    </a:lnTo>
                    <a:lnTo>
                      <a:pt x="236" y="2931"/>
                    </a:lnTo>
                    <a:lnTo>
                      <a:pt x="238" y="2931"/>
                    </a:lnTo>
                    <a:lnTo>
                      <a:pt x="238" y="2927"/>
                    </a:lnTo>
                    <a:lnTo>
                      <a:pt x="238" y="2918"/>
                    </a:lnTo>
                    <a:lnTo>
                      <a:pt x="240" y="2910"/>
                    </a:lnTo>
                    <a:lnTo>
                      <a:pt x="240" y="2916"/>
                    </a:lnTo>
                    <a:lnTo>
                      <a:pt x="240" y="2931"/>
                    </a:lnTo>
                    <a:lnTo>
                      <a:pt x="242" y="2943"/>
                    </a:lnTo>
                    <a:lnTo>
                      <a:pt x="242" y="2935"/>
                    </a:lnTo>
                    <a:lnTo>
                      <a:pt x="243" y="2929"/>
                    </a:lnTo>
                    <a:lnTo>
                      <a:pt x="243" y="2931"/>
                    </a:lnTo>
                    <a:lnTo>
                      <a:pt x="243" y="2935"/>
                    </a:lnTo>
                    <a:lnTo>
                      <a:pt x="245" y="2935"/>
                    </a:lnTo>
                    <a:lnTo>
                      <a:pt x="245" y="2931"/>
                    </a:lnTo>
                    <a:lnTo>
                      <a:pt x="245" y="2927"/>
                    </a:lnTo>
                    <a:lnTo>
                      <a:pt x="247" y="2921"/>
                    </a:lnTo>
                    <a:lnTo>
                      <a:pt x="247" y="2916"/>
                    </a:lnTo>
                    <a:lnTo>
                      <a:pt x="249" y="2920"/>
                    </a:lnTo>
                    <a:lnTo>
                      <a:pt x="249" y="2923"/>
                    </a:lnTo>
                    <a:lnTo>
                      <a:pt x="249" y="2918"/>
                    </a:lnTo>
                    <a:lnTo>
                      <a:pt x="250" y="2906"/>
                    </a:lnTo>
                    <a:lnTo>
                      <a:pt x="250" y="2900"/>
                    </a:lnTo>
                    <a:lnTo>
                      <a:pt x="250" y="2908"/>
                    </a:lnTo>
                    <a:lnTo>
                      <a:pt x="252" y="2925"/>
                    </a:lnTo>
                    <a:lnTo>
                      <a:pt x="252" y="2935"/>
                    </a:lnTo>
                    <a:lnTo>
                      <a:pt x="252" y="2939"/>
                    </a:lnTo>
                    <a:lnTo>
                      <a:pt x="254" y="2933"/>
                    </a:lnTo>
                    <a:lnTo>
                      <a:pt x="254" y="2931"/>
                    </a:lnTo>
                    <a:lnTo>
                      <a:pt x="254" y="2933"/>
                    </a:lnTo>
                    <a:lnTo>
                      <a:pt x="254" y="2939"/>
                    </a:lnTo>
                    <a:lnTo>
                      <a:pt x="256" y="2946"/>
                    </a:lnTo>
                    <a:lnTo>
                      <a:pt x="256" y="2948"/>
                    </a:lnTo>
                    <a:lnTo>
                      <a:pt x="256" y="2945"/>
                    </a:lnTo>
                    <a:lnTo>
                      <a:pt x="257" y="2941"/>
                    </a:lnTo>
                    <a:lnTo>
                      <a:pt x="257" y="2939"/>
                    </a:lnTo>
                    <a:lnTo>
                      <a:pt x="257" y="2931"/>
                    </a:lnTo>
                    <a:lnTo>
                      <a:pt x="259" y="2908"/>
                    </a:lnTo>
                    <a:lnTo>
                      <a:pt x="259" y="2872"/>
                    </a:lnTo>
                    <a:lnTo>
                      <a:pt x="259" y="2833"/>
                    </a:lnTo>
                    <a:lnTo>
                      <a:pt x="261" y="2802"/>
                    </a:lnTo>
                    <a:lnTo>
                      <a:pt x="261" y="2770"/>
                    </a:lnTo>
                    <a:lnTo>
                      <a:pt x="261" y="2739"/>
                    </a:lnTo>
                    <a:lnTo>
                      <a:pt x="263" y="2718"/>
                    </a:lnTo>
                    <a:lnTo>
                      <a:pt x="263" y="2720"/>
                    </a:lnTo>
                    <a:lnTo>
                      <a:pt x="263" y="2743"/>
                    </a:lnTo>
                    <a:lnTo>
                      <a:pt x="264" y="2783"/>
                    </a:lnTo>
                    <a:lnTo>
                      <a:pt x="264" y="2833"/>
                    </a:lnTo>
                    <a:lnTo>
                      <a:pt x="264" y="2883"/>
                    </a:lnTo>
                    <a:lnTo>
                      <a:pt x="266" y="2914"/>
                    </a:lnTo>
                    <a:lnTo>
                      <a:pt x="266" y="2925"/>
                    </a:lnTo>
                    <a:lnTo>
                      <a:pt x="266" y="2927"/>
                    </a:lnTo>
                    <a:lnTo>
                      <a:pt x="268" y="2923"/>
                    </a:lnTo>
                    <a:lnTo>
                      <a:pt x="268" y="2929"/>
                    </a:lnTo>
                    <a:lnTo>
                      <a:pt x="270" y="2939"/>
                    </a:lnTo>
                    <a:lnTo>
                      <a:pt x="270" y="2946"/>
                    </a:lnTo>
                    <a:lnTo>
                      <a:pt x="270" y="2945"/>
                    </a:lnTo>
                    <a:lnTo>
                      <a:pt x="271" y="2935"/>
                    </a:lnTo>
                    <a:lnTo>
                      <a:pt x="271" y="2916"/>
                    </a:lnTo>
                    <a:lnTo>
                      <a:pt x="271" y="2900"/>
                    </a:lnTo>
                    <a:lnTo>
                      <a:pt x="273" y="2895"/>
                    </a:lnTo>
                    <a:lnTo>
                      <a:pt x="273" y="2902"/>
                    </a:lnTo>
                    <a:lnTo>
                      <a:pt x="273" y="2916"/>
                    </a:lnTo>
                    <a:lnTo>
                      <a:pt x="273" y="2920"/>
                    </a:lnTo>
                    <a:lnTo>
                      <a:pt x="275" y="2902"/>
                    </a:lnTo>
                    <a:lnTo>
                      <a:pt x="275" y="2872"/>
                    </a:lnTo>
                    <a:lnTo>
                      <a:pt x="275" y="2848"/>
                    </a:lnTo>
                    <a:lnTo>
                      <a:pt x="277" y="2848"/>
                    </a:lnTo>
                    <a:lnTo>
                      <a:pt x="277" y="2866"/>
                    </a:lnTo>
                    <a:lnTo>
                      <a:pt x="277" y="2885"/>
                    </a:lnTo>
                    <a:lnTo>
                      <a:pt x="278" y="2875"/>
                    </a:lnTo>
                    <a:lnTo>
                      <a:pt x="278" y="2797"/>
                    </a:lnTo>
                    <a:lnTo>
                      <a:pt x="278" y="2616"/>
                    </a:lnTo>
                    <a:lnTo>
                      <a:pt x="280" y="2330"/>
                    </a:lnTo>
                    <a:lnTo>
                      <a:pt x="280" y="1934"/>
                    </a:lnTo>
                    <a:lnTo>
                      <a:pt x="280" y="1414"/>
                    </a:lnTo>
                    <a:lnTo>
                      <a:pt x="282" y="820"/>
                    </a:lnTo>
                    <a:lnTo>
                      <a:pt x="282" y="284"/>
                    </a:lnTo>
                    <a:lnTo>
                      <a:pt x="282" y="0"/>
                    </a:lnTo>
                    <a:lnTo>
                      <a:pt x="284" y="83"/>
                    </a:lnTo>
                    <a:lnTo>
                      <a:pt x="284" y="540"/>
                    </a:lnTo>
                    <a:lnTo>
                      <a:pt x="284" y="1220"/>
                    </a:lnTo>
                    <a:lnTo>
                      <a:pt x="286" y="1903"/>
                    </a:lnTo>
                    <a:lnTo>
                      <a:pt x="286" y="2401"/>
                    </a:lnTo>
                    <a:lnTo>
                      <a:pt x="286" y="2678"/>
                    </a:lnTo>
                    <a:lnTo>
                      <a:pt x="287" y="2802"/>
                    </a:lnTo>
                    <a:lnTo>
                      <a:pt x="287" y="2845"/>
                    </a:lnTo>
                    <a:lnTo>
                      <a:pt x="287" y="2860"/>
                    </a:lnTo>
                    <a:lnTo>
                      <a:pt x="289" y="2866"/>
                    </a:lnTo>
                    <a:lnTo>
                      <a:pt x="289" y="2872"/>
                    </a:lnTo>
                    <a:lnTo>
                      <a:pt x="289" y="2877"/>
                    </a:lnTo>
                    <a:lnTo>
                      <a:pt x="291" y="2885"/>
                    </a:lnTo>
                    <a:lnTo>
                      <a:pt x="291" y="2896"/>
                    </a:lnTo>
                    <a:lnTo>
                      <a:pt x="291" y="2908"/>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1" name="Freeform 100"/>
              <p:cNvSpPr/>
              <p:nvPr/>
            </p:nvSpPr>
            <p:spPr bwMode="auto">
              <a:xfrm>
                <a:off x="1714500" y="3514725"/>
                <a:ext cx="233362" cy="2149475"/>
              </a:xfrm>
              <a:custGeom>
                <a:avLst/>
                <a:gdLst>
                  <a:gd name="T0" fmla="*/ 2147483647 w 290"/>
                  <a:gd name="T1" fmla="*/ 2147483647 h 2708"/>
                  <a:gd name="T2" fmla="*/ 2147483647 w 290"/>
                  <a:gd name="T3" fmla="*/ 2147483647 h 2708"/>
                  <a:gd name="T4" fmla="*/ 2147483647 w 290"/>
                  <a:gd name="T5" fmla="*/ 2147483647 h 2708"/>
                  <a:gd name="T6" fmla="*/ 2147483647 w 290"/>
                  <a:gd name="T7" fmla="*/ 2147483647 h 2708"/>
                  <a:gd name="T8" fmla="*/ 2147483647 w 290"/>
                  <a:gd name="T9" fmla="*/ 2147483647 h 2708"/>
                  <a:gd name="T10" fmla="*/ 2147483647 w 290"/>
                  <a:gd name="T11" fmla="*/ 2147483647 h 2708"/>
                  <a:gd name="T12" fmla="*/ 2147483647 w 290"/>
                  <a:gd name="T13" fmla="*/ 2147483647 h 2708"/>
                  <a:gd name="T14" fmla="*/ 2147483647 w 290"/>
                  <a:gd name="T15" fmla="*/ 2147483647 h 2708"/>
                  <a:gd name="T16" fmla="*/ 2147483647 w 290"/>
                  <a:gd name="T17" fmla="*/ 2147483647 h 2708"/>
                  <a:gd name="T18" fmla="*/ 2147483647 w 290"/>
                  <a:gd name="T19" fmla="*/ 2147483647 h 2708"/>
                  <a:gd name="T20" fmla="*/ 2147483647 w 290"/>
                  <a:gd name="T21" fmla="*/ 2147483647 h 2708"/>
                  <a:gd name="T22" fmla="*/ 2147483647 w 290"/>
                  <a:gd name="T23" fmla="*/ 2147483647 h 2708"/>
                  <a:gd name="T24" fmla="*/ 2147483647 w 290"/>
                  <a:gd name="T25" fmla="*/ 2147483647 h 2708"/>
                  <a:gd name="T26" fmla="*/ 2147483647 w 290"/>
                  <a:gd name="T27" fmla="*/ 2147483647 h 2708"/>
                  <a:gd name="T28" fmla="*/ 2147483647 w 290"/>
                  <a:gd name="T29" fmla="*/ 2147483647 h 2708"/>
                  <a:gd name="T30" fmla="*/ 2147483647 w 290"/>
                  <a:gd name="T31" fmla="*/ 2147483647 h 2708"/>
                  <a:gd name="T32" fmla="*/ 2147483647 w 290"/>
                  <a:gd name="T33" fmla="*/ 2147483647 h 2708"/>
                  <a:gd name="T34" fmla="*/ 2147483647 w 290"/>
                  <a:gd name="T35" fmla="*/ 2147483647 h 2708"/>
                  <a:gd name="T36" fmla="*/ 2147483647 w 290"/>
                  <a:gd name="T37" fmla="*/ 2147483647 h 2708"/>
                  <a:gd name="T38" fmla="*/ 2147483647 w 290"/>
                  <a:gd name="T39" fmla="*/ 2147483647 h 2708"/>
                  <a:gd name="T40" fmla="*/ 2147483647 w 290"/>
                  <a:gd name="T41" fmla="*/ 2147483647 h 2708"/>
                  <a:gd name="T42" fmla="*/ 2147483647 w 290"/>
                  <a:gd name="T43" fmla="*/ 2147483647 h 2708"/>
                  <a:gd name="T44" fmla="*/ 2147483647 w 290"/>
                  <a:gd name="T45" fmla="*/ 2147483647 h 2708"/>
                  <a:gd name="T46" fmla="*/ 2147483647 w 290"/>
                  <a:gd name="T47" fmla="*/ 2147483647 h 2708"/>
                  <a:gd name="T48" fmla="*/ 2147483647 w 290"/>
                  <a:gd name="T49" fmla="*/ 2147483647 h 2708"/>
                  <a:gd name="T50" fmla="*/ 2147483647 w 290"/>
                  <a:gd name="T51" fmla="*/ 2147483647 h 2708"/>
                  <a:gd name="T52" fmla="*/ 2147483647 w 290"/>
                  <a:gd name="T53" fmla="*/ 2147483647 h 2708"/>
                  <a:gd name="T54" fmla="*/ 2147483647 w 290"/>
                  <a:gd name="T55" fmla="*/ 2147483647 h 2708"/>
                  <a:gd name="T56" fmla="*/ 2147483647 w 290"/>
                  <a:gd name="T57" fmla="*/ 2147483647 h 2708"/>
                  <a:gd name="T58" fmla="*/ 2147483647 w 290"/>
                  <a:gd name="T59" fmla="*/ 2147483647 h 2708"/>
                  <a:gd name="T60" fmla="*/ 2147483647 w 290"/>
                  <a:gd name="T61" fmla="*/ 2147483647 h 2708"/>
                  <a:gd name="T62" fmla="*/ 2147483647 w 290"/>
                  <a:gd name="T63" fmla="*/ 2147483647 h 2708"/>
                  <a:gd name="T64" fmla="*/ 2147483647 w 290"/>
                  <a:gd name="T65" fmla="*/ 2147483647 h 2708"/>
                  <a:gd name="T66" fmla="*/ 2147483647 w 290"/>
                  <a:gd name="T67" fmla="*/ 2147483647 h 2708"/>
                  <a:gd name="T68" fmla="*/ 2147483647 w 290"/>
                  <a:gd name="T69" fmla="*/ 2147483647 h 2708"/>
                  <a:gd name="T70" fmla="*/ 2147483647 w 290"/>
                  <a:gd name="T71" fmla="*/ 2147483647 h 2708"/>
                  <a:gd name="T72" fmla="*/ 2147483647 w 290"/>
                  <a:gd name="T73" fmla="*/ 2147483647 h 2708"/>
                  <a:gd name="T74" fmla="*/ 2147483647 w 290"/>
                  <a:gd name="T75" fmla="*/ 2147483647 h 2708"/>
                  <a:gd name="T76" fmla="*/ 2147483647 w 290"/>
                  <a:gd name="T77" fmla="*/ 2147483647 h 2708"/>
                  <a:gd name="T78" fmla="*/ 2147483647 w 290"/>
                  <a:gd name="T79" fmla="*/ 2147483647 h 2708"/>
                  <a:gd name="T80" fmla="*/ 2147483647 w 290"/>
                  <a:gd name="T81" fmla="*/ 2147483647 h 2708"/>
                  <a:gd name="T82" fmla="*/ 2147483647 w 290"/>
                  <a:gd name="T83" fmla="*/ 2147483647 h 2708"/>
                  <a:gd name="T84" fmla="*/ 2147483647 w 290"/>
                  <a:gd name="T85" fmla="*/ 2147483647 h 2708"/>
                  <a:gd name="T86" fmla="*/ 2147483647 w 290"/>
                  <a:gd name="T87" fmla="*/ 2147483647 h 2708"/>
                  <a:gd name="T88" fmla="*/ 2147483647 w 290"/>
                  <a:gd name="T89" fmla="*/ 2147483647 h 2708"/>
                  <a:gd name="T90" fmla="*/ 2147483647 w 290"/>
                  <a:gd name="T91" fmla="*/ 2147483647 h 2708"/>
                  <a:gd name="T92" fmla="*/ 2147483647 w 290"/>
                  <a:gd name="T93" fmla="*/ 2147483647 h 2708"/>
                  <a:gd name="T94" fmla="*/ 2147483647 w 290"/>
                  <a:gd name="T95" fmla="*/ 2147483647 h 2708"/>
                  <a:gd name="T96" fmla="*/ 2147483647 w 290"/>
                  <a:gd name="T97" fmla="*/ 2147483647 h 2708"/>
                  <a:gd name="T98" fmla="*/ 2147483647 w 290"/>
                  <a:gd name="T99" fmla="*/ 2147483647 h 2708"/>
                  <a:gd name="T100" fmla="*/ 2147483647 w 290"/>
                  <a:gd name="T101" fmla="*/ 2147483647 h 2708"/>
                  <a:gd name="T102" fmla="*/ 2147483647 w 290"/>
                  <a:gd name="T103" fmla="*/ 2147483647 h 2708"/>
                  <a:gd name="T104" fmla="*/ 2147483647 w 290"/>
                  <a:gd name="T105" fmla="*/ 2147483647 h 2708"/>
                  <a:gd name="T106" fmla="*/ 2147483647 w 290"/>
                  <a:gd name="T107" fmla="*/ 2147483647 h 2708"/>
                  <a:gd name="T108" fmla="*/ 2147483647 w 290"/>
                  <a:gd name="T109" fmla="*/ 2147483647 h 2708"/>
                  <a:gd name="T110" fmla="*/ 2147483647 w 290"/>
                  <a:gd name="T111" fmla="*/ 2147483647 h 27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0"/>
                  <a:gd name="T169" fmla="*/ 0 h 2708"/>
                  <a:gd name="T170" fmla="*/ 290 w 290"/>
                  <a:gd name="T171" fmla="*/ 2708 h 270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0" h="2708">
                    <a:moveTo>
                      <a:pt x="0" y="2656"/>
                    </a:moveTo>
                    <a:lnTo>
                      <a:pt x="2" y="2654"/>
                    </a:lnTo>
                    <a:lnTo>
                      <a:pt x="2" y="2644"/>
                    </a:lnTo>
                    <a:lnTo>
                      <a:pt x="2" y="2637"/>
                    </a:lnTo>
                    <a:lnTo>
                      <a:pt x="2" y="2644"/>
                    </a:lnTo>
                    <a:lnTo>
                      <a:pt x="3" y="2666"/>
                    </a:lnTo>
                    <a:lnTo>
                      <a:pt x="3" y="2687"/>
                    </a:lnTo>
                    <a:lnTo>
                      <a:pt x="3" y="2694"/>
                    </a:lnTo>
                    <a:lnTo>
                      <a:pt x="5" y="2693"/>
                    </a:lnTo>
                    <a:lnTo>
                      <a:pt x="5" y="2691"/>
                    </a:lnTo>
                    <a:lnTo>
                      <a:pt x="5" y="2687"/>
                    </a:lnTo>
                    <a:lnTo>
                      <a:pt x="7" y="2681"/>
                    </a:lnTo>
                    <a:lnTo>
                      <a:pt x="7" y="2677"/>
                    </a:lnTo>
                    <a:lnTo>
                      <a:pt x="9" y="2677"/>
                    </a:lnTo>
                    <a:lnTo>
                      <a:pt x="9" y="2675"/>
                    </a:lnTo>
                    <a:lnTo>
                      <a:pt x="9" y="2664"/>
                    </a:lnTo>
                    <a:lnTo>
                      <a:pt x="10" y="2648"/>
                    </a:lnTo>
                    <a:lnTo>
                      <a:pt x="10" y="2641"/>
                    </a:lnTo>
                    <a:lnTo>
                      <a:pt x="10" y="2652"/>
                    </a:lnTo>
                    <a:lnTo>
                      <a:pt x="12" y="2669"/>
                    </a:lnTo>
                    <a:lnTo>
                      <a:pt x="12" y="2671"/>
                    </a:lnTo>
                    <a:lnTo>
                      <a:pt x="12" y="2656"/>
                    </a:lnTo>
                    <a:lnTo>
                      <a:pt x="14" y="2644"/>
                    </a:lnTo>
                    <a:lnTo>
                      <a:pt x="14" y="2648"/>
                    </a:lnTo>
                    <a:lnTo>
                      <a:pt x="16" y="2644"/>
                    </a:lnTo>
                    <a:lnTo>
                      <a:pt x="16" y="2643"/>
                    </a:lnTo>
                    <a:lnTo>
                      <a:pt x="16" y="2648"/>
                    </a:lnTo>
                    <a:lnTo>
                      <a:pt x="17" y="2652"/>
                    </a:lnTo>
                    <a:lnTo>
                      <a:pt x="17" y="2621"/>
                    </a:lnTo>
                    <a:lnTo>
                      <a:pt x="17" y="2518"/>
                    </a:lnTo>
                    <a:lnTo>
                      <a:pt x="19" y="2283"/>
                    </a:lnTo>
                    <a:lnTo>
                      <a:pt x="19" y="1888"/>
                    </a:lnTo>
                    <a:lnTo>
                      <a:pt x="19" y="1354"/>
                    </a:lnTo>
                    <a:lnTo>
                      <a:pt x="21" y="770"/>
                    </a:lnTo>
                    <a:lnTo>
                      <a:pt x="21" y="269"/>
                    </a:lnTo>
                    <a:lnTo>
                      <a:pt x="21" y="0"/>
                    </a:lnTo>
                    <a:lnTo>
                      <a:pt x="21" y="53"/>
                    </a:lnTo>
                    <a:lnTo>
                      <a:pt x="23" y="438"/>
                    </a:lnTo>
                    <a:lnTo>
                      <a:pt x="23" y="1012"/>
                    </a:lnTo>
                    <a:lnTo>
                      <a:pt x="23" y="1580"/>
                    </a:lnTo>
                    <a:lnTo>
                      <a:pt x="24" y="2011"/>
                    </a:lnTo>
                    <a:lnTo>
                      <a:pt x="24" y="2289"/>
                    </a:lnTo>
                    <a:lnTo>
                      <a:pt x="24" y="2468"/>
                    </a:lnTo>
                    <a:lnTo>
                      <a:pt x="26" y="2583"/>
                    </a:lnTo>
                    <a:lnTo>
                      <a:pt x="26" y="2631"/>
                    </a:lnTo>
                    <a:lnTo>
                      <a:pt x="26" y="2616"/>
                    </a:lnTo>
                    <a:lnTo>
                      <a:pt x="28" y="2572"/>
                    </a:lnTo>
                    <a:lnTo>
                      <a:pt x="28" y="2550"/>
                    </a:lnTo>
                    <a:lnTo>
                      <a:pt x="28" y="2570"/>
                    </a:lnTo>
                    <a:lnTo>
                      <a:pt x="30" y="2602"/>
                    </a:lnTo>
                    <a:lnTo>
                      <a:pt x="30" y="2621"/>
                    </a:lnTo>
                    <a:lnTo>
                      <a:pt x="30" y="2629"/>
                    </a:lnTo>
                    <a:lnTo>
                      <a:pt x="31" y="2637"/>
                    </a:lnTo>
                    <a:lnTo>
                      <a:pt x="31" y="2643"/>
                    </a:lnTo>
                    <a:lnTo>
                      <a:pt x="31" y="2639"/>
                    </a:lnTo>
                    <a:lnTo>
                      <a:pt x="33" y="2631"/>
                    </a:lnTo>
                    <a:lnTo>
                      <a:pt x="33" y="2623"/>
                    </a:lnTo>
                    <a:lnTo>
                      <a:pt x="33" y="2625"/>
                    </a:lnTo>
                    <a:lnTo>
                      <a:pt x="35" y="2637"/>
                    </a:lnTo>
                    <a:lnTo>
                      <a:pt x="35" y="2644"/>
                    </a:lnTo>
                    <a:lnTo>
                      <a:pt x="35" y="2646"/>
                    </a:lnTo>
                    <a:lnTo>
                      <a:pt x="37" y="2643"/>
                    </a:lnTo>
                    <a:lnTo>
                      <a:pt x="37" y="2637"/>
                    </a:lnTo>
                    <a:lnTo>
                      <a:pt x="37" y="2633"/>
                    </a:lnTo>
                    <a:lnTo>
                      <a:pt x="39" y="2635"/>
                    </a:lnTo>
                    <a:lnTo>
                      <a:pt x="39" y="2641"/>
                    </a:lnTo>
                    <a:lnTo>
                      <a:pt x="39" y="2639"/>
                    </a:lnTo>
                    <a:lnTo>
                      <a:pt x="40" y="2614"/>
                    </a:lnTo>
                    <a:lnTo>
                      <a:pt x="40" y="2585"/>
                    </a:lnTo>
                    <a:lnTo>
                      <a:pt x="40" y="2575"/>
                    </a:lnTo>
                    <a:lnTo>
                      <a:pt x="40" y="2604"/>
                    </a:lnTo>
                    <a:lnTo>
                      <a:pt x="42" y="2641"/>
                    </a:lnTo>
                    <a:lnTo>
                      <a:pt x="42" y="2654"/>
                    </a:lnTo>
                    <a:lnTo>
                      <a:pt x="42" y="2644"/>
                    </a:lnTo>
                    <a:lnTo>
                      <a:pt x="44" y="2641"/>
                    </a:lnTo>
                    <a:lnTo>
                      <a:pt x="44" y="2648"/>
                    </a:lnTo>
                    <a:lnTo>
                      <a:pt x="44" y="2658"/>
                    </a:lnTo>
                    <a:lnTo>
                      <a:pt x="46" y="2664"/>
                    </a:lnTo>
                    <a:lnTo>
                      <a:pt x="46" y="2662"/>
                    </a:lnTo>
                    <a:lnTo>
                      <a:pt x="46" y="2656"/>
                    </a:lnTo>
                    <a:lnTo>
                      <a:pt x="47" y="2643"/>
                    </a:lnTo>
                    <a:lnTo>
                      <a:pt x="47" y="2631"/>
                    </a:lnTo>
                    <a:lnTo>
                      <a:pt x="47" y="2629"/>
                    </a:lnTo>
                    <a:lnTo>
                      <a:pt x="49" y="2643"/>
                    </a:lnTo>
                    <a:lnTo>
                      <a:pt x="49" y="2650"/>
                    </a:lnTo>
                    <a:lnTo>
                      <a:pt x="49" y="2643"/>
                    </a:lnTo>
                    <a:lnTo>
                      <a:pt x="51" y="2629"/>
                    </a:lnTo>
                    <a:lnTo>
                      <a:pt x="51" y="2633"/>
                    </a:lnTo>
                    <a:lnTo>
                      <a:pt x="51" y="2648"/>
                    </a:lnTo>
                    <a:lnTo>
                      <a:pt x="53" y="2662"/>
                    </a:lnTo>
                    <a:lnTo>
                      <a:pt x="53" y="2666"/>
                    </a:lnTo>
                    <a:lnTo>
                      <a:pt x="53" y="2662"/>
                    </a:lnTo>
                    <a:lnTo>
                      <a:pt x="54" y="2658"/>
                    </a:lnTo>
                    <a:lnTo>
                      <a:pt x="54" y="2656"/>
                    </a:lnTo>
                    <a:lnTo>
                      <a:pt x="54" y="2648"/>
                    </a:lnTo>
                    <a:lnTo>
                      <a:pt x="56" y="2643"/>
                    </a:lnTo>
                    <a:lnTo>
                      <a:pt x="56" y="2644"/>
                    </a:lnTo>
                    <a:lnTo>
                      <a:pt x="56" y="2654"/>
                    </a:lnTo>
                    <a:lnTo>
                      <a:pt x="58" y="2666"/>
                    </a:lnTo>
                    <a:lnTo>
                      <a:pt x="58" y="2668"/>
                    </a:lnTo>
                    <a:lnTo>
                      <a:pt x="58" y="2664"/>
                    </a:lnTo>
                    <a:lnTo>
                      <a:pt x="58" y="2662"/>
                    </a:lnTo>
                    <a:lnTo>
                      <a:pt x="60" y="2664"/>
                    </a:lnTo>
                    <a:lnTo>
                      <a:pt x="60" y="2668"/>
                    </a:lnTo>
                    <a:lnTo>
                      <a:pt x="60" y="2671"/>
                    </a:lnTo>
                    <a:lnTo>
                      <a:pt x="61" y="2679"/>
                    </a:lnTo>
                    <a:lnTo>
                      <a:pt x="61" y="2685"/>
                    </a:lnTo>
                    <a:lnTo>
                      <a:pt x="63" y="2679"/>
                    </a:lnTo>
                    <a:lnTo>
                      <a:pt x="63" y="2675"/>
                    </a:lnTo>
                    <a:lnTo>
                      <a:pt x="63" y="2679"/>
                    </a:lnTo>
                    <a:lnTo>
                      <a:pt x="65" y="2691"/>
                    </a:lnTo>
                    <a:lnTo>
                      <a:pt x="65" y="2702"/>
                    </a:lnTo>
                    <a:lnTo>
                      <a:pt x="65" y="2704"/>
                    </a:lnTo>
                    <a:lnTo>
                      <a:pt x="67" y="2698"/>
                    </a:lnTo>
                    <a:lnTo>
                      <a:pt x="67" y="2691"/>
                    </a:lnTo>
                    <a:lnTo>
                      <a:pt x="67" y="2685"/>
                    </a:lnTo>
                    <a:lnTo>
                      <a:pt x="68" y="2687"/>
                    </a:lnTo>
                    <a:lnTo>
                      <a:pt x="68" y="2691"/>
                    </a:lnTo>
                    <a:lnTo>
                      <a:pt x="68" y="2693"/>
                    </a:lnTo>
                    <a:lnTo>
                      <a:pt x="70" y="2691"/>
                    </a:lnTo>
                    <a:lnTo>
                      <a:pt x="70" y="2681"/>
                    </a:lnTo>
                    <a:lnTo>
                      <a:pt x="70" y="2668"/>
                    </a:lnTo>
                    <a:lnTo>
                      <a:pt x="72" y="2650"/>
                    </a:lnTo>
                    <a:lnTo>
                      <a:pt x="72" y="2627"/>
                    </a:lnTo>
                    <a:lnTo>
                      <a:pt x="72" y="2604"/>
                    </a:lnTo>
                    <a:lnTo>
                      <a:pt x="74" y="2596"/>
                    </a:lnTo>
                    <a:lnTo>
                      <a:pt x="74" y="2608"/>
                    </a:lnTo>
                    <a:lnTo>
                      <a:pt x="74" y="2625"/>
                    </a:lnTo>
                    <a:lnTo>
                      <a:pt x="75" y="2637"/>
                    </a:lnTo>
                    <a:lnTo>
                      <a:pt x="75" y="2646"/>
                    </a:lnTo>
                    <a:lnTo>
                      <a:pt x="75" y="2660"/>
                    </a:lnTo>
                    <a:lnTo>
                      <a:pt x="77" y="2671"/>
                    </a:lnTo>
                    <a:lnTo>
                      <a:pt x="77" y="2675"/>
                    </a:lnTo>
                    <a:lnTo>
                      <a:pt x="77" y="2673"/>
                    </a:lnTo>
                    <a:lnTo>
                      <a:pt x="77" y="2669"/>
                    </a:lnTo>
                    <a:lnTo>
                      <a:pt x="79" y="2673"/>
                    </a:lnTo>
                    <a:lnTo>
                      <a:pt x="79" y="2683"/>
                    </a:lnTo>
                    <a:lnTo>
                      <a:pt x="79" y="2694"/>
                    </a:lnTo>
                    <a:lnTo>
                      <a:pt x="81" y="2704"/>
                    </a:lnTo>
                    <a:lnTo>
                      <a:pt x="81" y="2694"/>
                    </a:lnTo>
                    <a:lnTo>
                      <a:pt x="83" y="2677"/>
                    </a:lnTo>
                    <a:lnTo>
                      <a:pt x="83" y="2660"/>
                    </a:lnTo>
                    <a:lnTo>
                      <a:pt x="83" y="2654"/>
                    </a:lnTo>
                    <a:lnTo>
                      <a:pt x="84" y="2664"/>
                    </a:lnTo>
                    <a:lnTo>
                      <a:pt x="84" y="2675"/>
                    </a:lnTo>
                    <a:lnTo>
                      <a:pt x="86" y="2666"/>
                    </a:lnTo>
                    <a:lnTo>
                      <a:pt x="86" y="2664"/>
                    </a:lnTo>
                    <a:lnTo>
                      <a:pt x="86" y="2668"/>
                    </a:lnTo>
                    <a:lnTo>
                      <a:pt x="88" y="2671"/>
                    </a:lnTo>
                    <a:lnTo>
                      <a:pt x="88" y="2669"/>
                    </a:lnTo>
                    <a:lnTo>
                      <a:pt x="90" y="2669"/>
                    </a:lnTo>
                    <a:lnTo>
                      <a:pt x="91" y="2673"/>
                    </a:lnTo>
                    <a:lnTo>
                      <a:pt x="91" y="2681"/>
                    </a:lnTo>
                    <a:lnTo>
                      <a:pt x="91" y="2685"/>
                    </a:lnTo>
                    <a:lnTo>
                      <a:pt x="93" y="2681"/>
                    </a:lnTo>
                    <a:lnTo>
                      <a:pt x="93" y="2673"/>
                    </a:lnTo>
                    <a:lnTo>
                      <a:pt x="93" y="2671"/>
                    </a:lnTo>
                    <a:lnTo>
                      <a:pt x="95" y="2673"/>
                    </a:lnTo>
                    <a:lnTo>
                      <a:pt x="95" y="2679"/>
                    </a:lnTo>
                    <a:lnTo>
                      <a:pt x="95" y="2683"/>
                    </a:lnTo>
                    <a:lnTo>
                      <a:pt x="97" y="2681"/>
                    </a:lnTo>
                    <a:lnTo>
                      <a:pt x="97" y="2664"/>
                    </a:lnTo>
                    <a:lnTo>
                      <a:pt x="97" y="2639"/>
                    </a:lnTo>
                    <a:lnTo>
                      <a:pt x="97" y="2623"/>
                    </a:lnTo>
                    <a:lnTo>
                      <a:pt x="98" y="2627"/>
                    </a:lnTo>
                    <a:lnTo>
                      <a:pt x="98" y="2635"/>
                    </a:lnTo>
                    <a:lnTo>
                      <a:pt x="98" y="2633"/>
                    </a:lnTo>
                    <a:lnTo>
                      <a:pt x="100" y="2633"/>
                    </a:lnTo>
                    <a:lnTo>
                      <a:pt x="100" y="2644"/>
                    </a:lnTo>
                    <a:lnTo>
                      <a:pt x="100" y="2660"/>
                    </a:lnTo>
                    <a:lnTo>
                      <a:pt x="102" y="2669"/>
                    </a:lnTo>
                    <a:lnTo>
                      <a:pt x="102" y="2666"/>
                    </a:lnTo>
                    <a:lnTo>
                      <a:pt x="102" y="2652"/>
                    </a:lnTo>
                    <a:lnTo>
                      <a:pt x="104" y="2639"/>
                    </a:lnTo>
                    <a:lnTo>
                      <a:pt x="104" y="2635"/>
                    </a:lnTo>
                    <a:lnTo>
                      <a:pt x="104" y="2644"/>
                    </a:lnTo>
                    <a:lnTo>
                      <a:pt x="105" y="2662"/>
                    </a:lnTo>
                    <a:lnTo>
                      <a:pt x="105" y="2677"/>
                    </a:lnTo>
                    <a:lnTo>
                      <a:pt x="105" y="2687"/>
                    </a:lnTo>
                    <a:lnTo>
                      <a:pt x="107" y="2687"/>
                    </a:lnTo>
                    <a:lnTo>
                      <a:pt x="107" y="2685"/>
                    </a:lnTo>
                    <a:lnTo>
                      <a:pt x="109" y="2693"/>
                    </a:lnTo>
                    <a:lnTo>
                      <a:pt x="109" y="2700"/>
                    </a:lnTo>
                    <a:lnTo>
                      <a:pt x="109" y="2702"/>
                    </a:lnTo>
                    <a:lnTo>
                      <a:pt x="111" y="2698"/>
                    </a:lnTo>
                    <a:lnTo>
                      <a:pt x="111" y="2696"/>
                    </a:lnTo>
                    <a:lnTo>
                      <a:pt x="111" y="2698"/>
                    </a:lnTo>
                    <a:lnTo>
                      <a:pt x="112" y="2698"/>
                    </a:lnTo>
                    <a:lnTo>
                      <a:pt x="112" y="2696"/>
                    </a:lnTo>
                    <a:lnTo>
                      <a:pt x="114" y="2698"/>
                    </a:lnTo>
                    <a:lnTo>
                      <a:pt x="114" y="2700"/>
                    </a:lnTo>
                    <a:lnTo>
                      <a:pt x="114" y="2698"/>
                    </a:lnTo>
                    <a:lnTo>
                      <a:pt x="116" y="2693"/>
                    </a:lnTo>
                    <a:lnTo>
                      <a:pt x="118" y="2689"/>
                    </a:lnTo>
                    <a:lnTo>
                      <a:pt x="118" y="2681"/>
                    </a:lnTo>
                    <a:lnTo>
                      <a:pt x="118" y="2669"/>
                    </a:lnTo>
                    <a:lnTo>
                      <a:pt x="119" y="2656"/>
                    </a:lnTo>
                    <a:lnTo>
                      <a:pt x="119" y="2654"/>
                    </a:lnTo>
                    <a:lnTo>
                      <a:pt x="119" y="2664"/>
                    </a:lnTo>
                    <a:lnTo>
                      <a:pt x="121" y="2673"/>
                    </a:lnTo>
                    <a:lnTo>
                      <a:pt x="121" y="2669"/>
                    </a:lnTo>
                    <a:lnTo>
                      <a:pt x="123" y="2671"/>
                    </a:lnTo>
                    <a:lnTo>
                      <a:pt x="123" y="2677"/>
                    </a:lnTo>
                    <a:lnTo>
                      <a:pt x="123" y="2687"/>
                    </a:lnTo>
                    <a:lnTo>
                      <a:pt x="125" y="2694"/>
                    </a:lnTo>
                    <a:lnTo>
                      <a:pt x="125" y="2683"/>
                    </a:lnTo>
                    <a:lnTo>
                      <a:pt x="127" y="2673"/>
                    </a:lnTo>
                    <a:lnTo>
                      <a:pt x="127" y="2679"/>
                    </a:lnTo>
                    <a:lnTo>
                      <a:pt x="128" y="2689"/>
                    </a:lnTo>
                    <a:lnTo>
                      <a:pt x="128" y="2694"/>
                    </a:lnTo>
                    <a:lnTo>
                      <a:pt x="130" y="2693"/>
                    </a:lnTo>
                    <a:lnTo>
                      <a:pt x="130" y="2689"/>
                    </a:lnTo>
                    <a:lnTo>
                      <a:pt x="130" y="2685"/>
                    </a:lnTo>
                    <a:lnTo>
                      <a:pt x="132" y="2679"/>
                    </a:lnTo>
                    <a:lnTo>
                      <a:pt x="132" y="2677"/>
                    </a:lnTo>
                    <a:lnTo>
                      <a:pt x="134" y="2675"/>
                    </a:lnTo>
                    <a:lnTo>
                      <a:pt x="134" y="2668"/>
                    </a:lnTo>
                    <a:lnTo>
                      <a:pt x="134" y="2654"/>
                    </a:lnTo>
                    <a:lnTo>
                      <a:pt x="135" y="2641"/>
                    </a:lnTo>
                    <a:lnTo>
                      <a:pt x="135" y="2637"/>
                    </a:lnTo>
                    <a:lnTo>
                      <a:pt x="135" y="2639"/>
                    </a:lnTo>
                    <a:lnTo>
                      <a:pt x="135" y="2643"/>
                    </a:lnTo>
                    <a:lnTo>
                      <a:pt x="137" y="2641"/>
                    </a:lnTo>
                    <a:lnTo>
                      <a:pt x="137" y="2618"/>
                    </a:lnTo>
                    <a:lnTo>
                      <a:pt x="137" y="2577"/>
                    </a:lnTo>
                    <a:lnTo>
                      <a:pt x="139" y="2531"/>
                    </a:lnTo>
                    <a:lnTo>
                      <a:pt x="139" y="2495"/>
                    </a:lnTo>
                    <a:lnTo>
                      <a:pt x="139" y="2472"/>
                    </a:lnTo>
                    <a:lnTo>
                      <a:pt x="141" y="2472"/>
                    </a:lnTo>
                    <a:lnTo>
                      <a:pt x="141" y="2489"/>
                    </a:lnTo>
                    <a:lnTo>
                      <a:pt x="141" y="2525"/>
                    </a:lnTo>
                    <a:lnTo>
                      <a:pt x="142" y="2573"/>
                    </a:lnTo>
                    <a:lnTo>
                      <a:pt x="142" y="2618"/>
                    </a:lnTo>
                    <a:lnTo>
                      <a:pt x="142" y="2644"/>
                    </a:lnTo>
                    <a:lnTo>
                      <a:pt x="144" y="2650"/>
                    </a:lnTo>
                    <a:lnTo>
                      <a:pt x="144" y="2654"/>
                    </a:lnTo>
                    <a:lnTo>
                      <a:pt x="144" y="2666"/>
                    </a:lnTo>
                    <a:lnTo>
                      <a:pt x="146" y="2679"/>
                    </a:lnTo>
                    <a:lnTo>
                      <a:pt x="146" y="2687"/>
                    </a:lnTo>
                    <a:lnTo>
                      <a:pt x="148" y="2679"/>
                    </a:lnTo>
                    <a:lnTo>
                      <a:pt x="148" y="2673"/>
                    </a:lnTo>
                    <a:lnTo>
                      <a:pt x="148" y="2679"/>
                    </a:lnTo>
                    <a:lnTo>
                      <a:pt x="149" y="2691"/>
                    </a:lnTo>
                    <a:lnTo>
                      <a:pt x="149" y="2700"/>
                    </a:lnTo>
                    <a:lnTo>
                      <a:pt x="149" y="2694"/>
                    </a:lnTo>
                    <a:lnTo>
                      <a:pt x="151" y="2685"/>
                    </a:lnTo>
                    <a:lnTo>
                      <a:pt x="151" y="2679"/>
                    </a:lnTo>
                    <a:lnTo>
                      <a:pt x="151" y="2683"/>
                    </a:lnTo>
                    <a:lnTo>
                      <a:pt x="153" y="2693"/>
                    </a:lnTo>
                    <a:lnTo>
                      <a:pt x="153" y="2698"/>
                    </a:lnTo>
                    <a:lnTo>
                      <a:pt x="153" y="2700"/>
                    </a:lnTo>
                    <a:lnTo>
                      <a:pt x="155" y="2700"/>
                    </a:lnTo>
                    <a:lnTo>
                      <a:pt x="155" y="2696"/>
                    </a:lnTo>
                    <a:lnTo>
                      <a:pt x="155" y="2693"/>
                    </a:lnTo>
                    <a:lnTo>
                      <a:pt x="156" y="2691"/>
                    </a:lnTo>
                    <a:lnTo>
                      <a:pt x="156" y="2689"/>
                    </a:lnTo>
                    <a:lnTo>
                      <a:pt x="156" y="2687"/>
                    </a:lnTo>
                    <a:lnTo>
                      <a:pt x="158" y="2683"/>
                    </a:lnTo>
                    <a:lnTo>
                      <a:pt x="158" y="2681"/>
                    </a:lnTo>
                    <a:lnTo>
                      <a:pt x="158" y="2679"/>
                    </a:lnTo>
                    <a:lnTo>
                      <a:pt x="160" y="2681"/>
                    </a:lnTo>
                    <a:lnTo>
                      <a:pt x="160" y="2685"/>
                    </a:lnTo>
                    <a:lnTo>
                      <a:pt x="160" y="2689"/>
                    </a:lnTo>
                    <a:lnTo>
                      <a:pt x="162" y="2689"/>
                    </a:lnTo>
                    <a:lnTo>
                      <a:pt x="162" y="2693"/>
                    </a:lnTo>
                    <a:lnTo>
                      <a:pt x="163" y="2698"/>
                    </a:lnTo>
                    <a:lnTo>
                      <a:pt x="163" y="2704"/>
                    </a:lnTo>
                    <a:lnTo>
                      <a:pt x="165" y="2700"/>
                    </a:lnTo>
                    <a:lnTo>
                      <a:pt x="165" y="2696"/>
                    </a:lnTo>
                    <a:lnTo>
                      <a:pt x="165" y="2694"/>
                    </a:lnTo>
                    <a:lnTo>
                      <a:pt x="167" y="2696"/>
                    </a:lnTo>
                    <a:lnTo>
                      <a:pt x="167" y="2694"/>
                    </a:lnTo>
                    <a:lnTo>
                      <a:pt x="167" y="2691"/>
                    </a:lnTo>
                    <a:lnTo>
                      <a:pt x="169" y="2685"/>
                    </a:lnTo>
                    <a:lnTo>
                      <a:pt x="169" y="2679"/>
                    </a:lnTo>
                    <a:lnTo>
                      <a:pt x="169" y="2669"/>
                    </a:lnTo>
                    <a:lnTo>
                      <a:pt x="171" y="2656"/>
                    </a:lnTo>
                    <a:lnTo>
                      <a:pt x="171" y="2644"/>
                    </a:lnTo>
                    <a:lnTo>
                      <a:pt x="171" y="2643"/>
                    </a:lnTo>
                    <a:lnTo>
                      <a:pt x="172" y="2648"/>
                    </a:lnTo>
                    <a:lnTo>
                      <a:pt x="172" y="2650"/>
                    </a:lnTo>
                    <a:lnTo>
                      <a:pt x="172" y="2639"/>
                    </a:lnTo>
                    <a:lnTo>
                      <a:pt x="172" y="2629"/>
                    </a:lnTo>
                    <a:lnTo>
                      <a:pt x="174" y="2637"/>
                    </a:lnTo>
                    <a:lnTo>
                      <a:pt x="174" y="2664"/>
                    </a:lnTo>
                    <a:lnTo>
                      <a:pt x="174" y="2687"/>
                    </a:lnTo>
                    <a:lnTo>
                      <a:pt x="176" y="2698"/>
                    </a:lnTo>
                    <a:lnTo>
                      <a:pt x="176" y="2700"/>
                    </a:lnTo>
                    <a:lnTo>
                      <a:pt x="178" y="2700"/>
                    </a:lnTo>
                    <a:lnTo>
                      <a:pt x="178" y="2698"/>
                    </a:lnTo>
                    <a:lnTo>
                      <a:pt x="178" y="2694"/>
                    </a:lnTo>
                    <a:lnTo>
                      <a:pt x="179" y="2693"/>
                    </a:lnTo>
                    <a:lnTo>
                      <a:pt x="179" y="2691"/>
                    </a:lnTo>
                    <a:lnTo>
                      <a:pt x="179" y="2689"/>
                    </a:lnTo>
                    <a:lnTo>
                      <a:pt x="181" y="2689"/>
                    </a:lnTo>
                    <a:lnTo>
                      <a:pt x="181" y="2691"/>
                    </a:lnTo>
                    <a:lnTo>
                      <a:pt x="181" y="2696"/>
                    </a:lnTo>
                    <a:lnTo>
                      <a:pt x="183" y="2698"/>
                    </a:lnTo>
                    <a:lnTo>
                      <a:pt x="185" y="2702"/>
                    </a:lnTo>
                    <a:lnTo>
                      <a:pt x="185" y="2704"/>
                    </a:lnTo>
                    <a:lnTo>
                      <a:pt x="185" y="2702"/>
                    </a:lnTo>
                    <a:lnTo>
                      <a:pt x="186" y="2700"/>
                    </a:lnTo>
                    <a:lnTo>
                      <a:pt x="186" y="2696"/>
                    </a:lnTo>
                    <a:lnTo>
                      <a:pt x="188" y="2691"/>
                    </a:lnTo>
                    <a:lnTo>
                      <a:pt x="188" y="2683"/>
                    </a:lnTo>
                    <a:lnTo>
                      <a:pt x="188" y="2681"/>
                    </a:lnTo>
                    <a:lnTo>
                      <a:pt x="190" y="2687"/>
                    </a:lnTo>
                    <a:lnTo>
                      <a:pt x="190" y="2696"/>
                    </a:lnTo>
                    <a:lnTo>
                      <a:pt x="190" y="2704"/>
                    </a:lnTo>
                    <a:lnTo>
                      <a:pt x="192" y="2704"/>
                    </a:lnTo>
                    <a:lnTo>
                      <a:pt x="192" y="2700"/>
                    </a:lnTo>
                    <a:lnTo>
                      <a:pt x="192" y="2696"/>
                    </a:lnTo>
                    <a:lnTo>
                      <a:pt x="193" y="2696"/>
                    </a:lnTo>
                    <a:lnTo>
                      <a:pt x="195" y="2698"/>
                    </a:lnTo>
                    <a:lnTo>
                      <a:pt x="195" y="2702"/>
                    </a:lnTo>
                    <a:lnTo>
                      <a:pt x="195" y="2706"/>
                    </a:lnTo>
                    <a:lnTo>
                      <a:pt x="197" y="2702"/>
                    </a:lnTo>
                    <a:lnTo>
                      <a:pt x="197" y="2696"/>
                    </a:lnTo>
                    <a:lnTo>
                      <a:pt x="197" y="2689"/>
                    </a:lnTo>
                    <a:lnTo>
                      <a:pt x="199" y="2683"/>
                    </a:lnTo>
                    <a:lnTo>
                      <a:pt x="199" y="2677"/>
                    </a:lnTo>
                    <a:lnTo>
                      <a:pt x="200" y="2675"/>
                    </a:lnTo>
                    <a:lnTo>
                      <a:pt x="200" y="2668"/>
                    </a:lnTo>
                    <a:lnTo>
                      <a:pt x="200" y="2658"/>
                    </a:lnTo>
                    <a:lnTo>
                      <a:pt x="202" y="2656"/>
                    </a:lnTo>
                    <a:lnTo>
                      <a:pt x="202" y="2666"/>
                    </a:lnTo>
                    <a:lnTo>
                      <a:pt x="202" y="2675"/>
                    </a:lnTo>
                    <a:lnTo>
                      <a:pt x="204" y="2687"/>
                    </a:lnTo>
                    <a:lnTo>
                      <a:pt x="204" y="2685"/>
                    </a:lnTo>
                    <a:lnTo>
                      <a:pt x="206" y="2683"/>
                    </a:lnTo>
                    <a:lnTo>
                      <a:pt x="206" y="2687"/>
                    </a:lnTo>
                    <a:lnTo>
                      <a:pt x="206" y="2694"/>
                    </a:lnTo>
                    <a:lnTo>
                      <a:pt x="207" y="2700"/>
                    </a:lnTo>
                    <a:lnTo>
                      <a:pt x="207" y="2704"/>
                    </a:lnTo>
                    <a:lnTo>
                      <a:pt x="209" y="2704"/>
                    </a:lnTo>
                    <a:lnTo>
                      <a:pt x="211" y="2704"/>
                    </a:lnTo>
                    <a:lnTo>
                      <a:pt x="211" y="2702"/>
                    </a:lnTo>
                    <a:lnTo>
                      <a:pt x="211" y="2700"/>
                    </a:lnTo>
                    <a:lnTo>
                      <a:pt x="213" y="2702"/>
                    </a:lnTo>
                    <a:lnTo>
                      <a:pt x="213" y="2704"/>
                    </a:lnTo>
                    <a:lnTo>
                      <a:pt x="213" y="2700"/>
                    </a:lnTo>
                    <a:lnTo>
                      <a:pt x="215" y="2691"/>
                    </a:lnTo>
                    <a:lnTo>
                      <a:pt x="215" y="2681"/>
                    </a:lnTo>
                    <a:lnTo>
                      <a:pt x="215" y="2679"/>
                    </a:lnTo>
                    <a:lnTo>
                      <a:pt x="216" y="2681"/>
                    </a:lnTo>
                    <a:lnTo>
                      <a:pt x="216" y="2683"/>
                    </a:lnTo>
                    <a:lnTo>
                      <a:pt x="218" y="2681"/>
                    </a:lnTo>
                    <a:lnTo>
                      <a:pt x="220" y="2685"/>
                    </a:lnTo>
                    <a:lnTo>
                      <a:pt x="220" y="2691"/>
                    </a:lnTo>
                    <a:lnTo>
                      <a:pt x="220" y="2700"/>
                    </a:lnTo>
                    <a:lnTo>
                      <a:pt x="222" y="2706"/>
                    </a:lnTo>
                    <a:lnTo>
                      <a:pt x="222" y="2704"/>
                    </a:lnTo>
                    <a:lnTo>
                      <a:pt x="222" y="2694"/>
                    </a:lnTo>
                    <a:lnTo>
                      <a:pt x="223" y="2681"/>
                    </a:lnTo>
                    <a:lnTo>
                      <a:pt x="223" y="2668"/>
                    </a:lnTo>
                    <a:lnTo>
                      <a:pt x="223" y="2666"/>
                    </a:lnTo>
                    <a:lnTo>
                      <a:pt x="225" y="2673"/>
                    </a:lnTo>
                    <a:lnTo>
                      <a:pt x="225" y="2683"/>
                    </a:lnTo>
                    <a:lnTo>
                      <a:pt x="225" y="2685"/>
                    </a:lnTo>
                    <a:lnTo>
                      <a:pt x="227" y="2673"/>
                    </a:lnTo>
                    <a:lnTo>
                      <a:pt x="227" y="2658"/>
                    </a:lnTo>
                    <a:lnTo>
                      <a:pt x="227" y="2644"/>
                    </a:lnTo>
                    <a:lnTo>
                      <a:pt x="229" y="2641"/>
                    </a:lnTo>
                    <a:lnTo>
                      <a:pt x="229" y="2643"/>
                    </a:lnTo>
                    <a:lnTo>
                      <a:pt x="229" y="2648"/>
                    </a:lnTo>
                    <a:lnTo>
                      <a:pt x="230" y="2646"/>
                    </a:lnTo>
                    <a:lnTo>
                      <a:pt x="230" y="2641"/>
                    </a:lnTo>
                    <a:lnTo>
                      <a:pt x="230" y="2633"/>
                    </a:lnTo>
                    <a:lnTo>
                      <a:pt x="232" y="2646"/>
                    </a:lnTo>
                    <a:lnTo>
                      <a:pt x="232" y="2668"/>
                    </a:lnTo>
                    <a:lnTo>
                      <a:pt x="232" y="2683"/>
                    </a:lnTo>
                    <a:lnTo>
                      <a:pt x="234" y="2691"/>
                    </a:lnTo>
                    <a:lnTo>
                      <a:pt x="234" y="2689"/>
                    </a:lnTo>
                    <a:lnTo>
                      <a:pt x="234" y="2691"/>
                    </a:lnTo>
                    <a:lnTo>
                      <a:pt x="236" y="2696"/>
                    </a:lnTo>
                    <a:lnTo>
                      <a:pt x="236" y="2704"/>
                    </a:lnTo>
                    <a:lnTo>
                      <a:pt x="236" y="2706"/>
                    </a:lnTo>
                    <a:lnTo>
                      <a:pt x="237" y="2702"/>
                    </a:lnTo>
                    <a:lnTo>
                      <a:pt x="237" y="2698"/>
                    </a:lnTo>
                    <a:lnTo>
                      <a:pt x="239" y="2698"/>
                    </a:lnTo>
                    <a:lnTo>
                      <a:pt x="239" y="2694"/>
                    </a:lnTo>
                    <a:lnTo>
                      <a:pt x="239" y="2687"/>
                    </a:lnTo>
                    <a:lnTo>
                      <a:pt x="241" y="2681"/>
                    </a:lnTo>
                    <a:lnTo>
                      <a:pt x="241" y="2679"/>
                    </a:lnTo>
                    <a:lnTo>
                      <a:pt x="241" y="2681"/>
                    </a:lnTo>
                    <a:lnTo>
                      <a:pt x="243" y="2687"/>
                    </a:lnTo>
                    <a:lnTo>
                      <a:pt x="243" y="2694"/>
                    </a:lnTo>
                    <a:lnTo>
                      <a:pt x="243" y="2702"/>
                    </a:lnTo>
                    <a:lnTo>
                      <a:pt x="244" y="2708"/>
                    </a:lnTo>
                    <a:lnTo>
                      <a:pt x="244" y="2704"/>
                    </a:lnTo>
                    <a:lnTo>
                      <a:pt x="246" y="2696"/>
                    </a:lnTo>
                    <a:lnTo>
                      <a:pt x="246" y="2689"/>
                    </a:lnTo>
                    <a:lnTo>
                      <a:pt x="246" y="2677"/>
                    </a:lnTo>
                    <a:lnTo>
                      <a:pt x="248" y="2666"/>
                    </a:lnTo>
                    <a:lnTo>
                      <a:pt x="248" y="2654"/>
                    </a:lnTo>
                    <a:lnTo>
                      <a:pt x="248" y="2646"/>
                    </a:lnTo>
                    <a:lnTo>
                      <a:pt x="250" y="2631"/>
                    </a:lnTo>
                    <a:lnTo>
                      <a:pt x="250" y="2606"/>
                    </a:lnTo>
                    <a:lnTo>
                      <a:pt x="250" y="2589"/>
                    </a:lnTo>
                    <a:lnTo>
                      <a:pt x="250" y="2587"/>
                    </a:lnTo>
                    <a:lnTo>
                      <a:pt x="251" y="2573"/>
                    </a:lnTo>
                    <a:lnTo>
                      <a:pt x="251" y="2487"/>
                    </a:lnTo>
                    <a:lnTo>
                      <a:pt x="251" y="2297"/>
                    </a:lnTo>
                    <a:lnTo>
                      <a:pt x="253" y="2014"/>
                    </a:lnTo>
                    <a:lnTo>
                      <a:pt x="253" y="1657"/>
                    </a:lnTo>
                    <a:lnTo>
                      <a:pt x="253" y="1231"/>
                    </a:lnTo>
                    <a:lnTo>
                      <a:pt x="255" y="758"/>
                    </a:lnTo>
                    <a:lnTo>
                      <a:pt x="255" y="363"/>
                    </a:lnTo>
                    <a:lnTo>
                      <a:pt x="255" y="221"/>
                    </a:lnTo>
                    <a:lnTo>
                      <a:pt x="257" y="457"/>
                    </a:lnTo>
                    <a:lnTo>
                      <a:pt x="257" y="996"/>
                    </a:lnTo>
                    <a:lnTo>
                      <a:pt x="257" y="1621"/>
                    </a:lnTo>
                    <a:lnTo>
                      <a:pt x="259" y="2109"/>
                    </a:lnTo>
                    <a:lnTo>
                      <a:pt x="259" y="2391"/>
                    </a:lnTo>
                    <a:lnTo>
                      <a:pt x="259" y="2527"/>
                    </a:lnTo>
                    <a:lnTo>
                      <a:pt x="260" y="2585"/>
                    </a:lnTo>
                    <a:lnTo>
                      <a:pt x="260" y="2610"/>
                    </a:lnTo>
                    <a:lnTo>
                      <a:pt x="262" y="2604"/>
                    </a:lnTo>
                    <a:lnTo>
                      <a:pt x="262" y="2598"/>
                    </a:lnTo>
                    <a:lnTo>
                      <a:pt x="262" y="2604"/>
                    </a:lnTo>
                    <a:lnTo>
                      <a:pt x="264" y="2620"/>
                    </a:lnTo>
                    <a:lnTo>
                      <a:pt x="264" y="2639"/>
                    </a:lnTo>
                    <a:lnTo>
                      <a:pt x="264" y="2652"/>
                    </a:lnTo>
                    <a:lnTo>
                      <a:pt x="266" y="2664"/>
                    </a:lnTo>
                    <a:lnTo>
                      <a:pt x="266" y="2673"/>
                    </a:lnTo>
                    <a:lnTo>
                      <a:pt x="266" y="2679"/>
                    </a:lnTo>
                    <a:lnTo>
                      <a:pt x="267" y="2671"/>
                    </a:lnTo>
                    <a:lnTo>
                      <a:pt x="267" y="2656"/>
                    </a:lnTo>
                    <a:lnTo>
                      <a:pt x="267" y="2650"/>
                    </a:lnTo>
                    <a:lnTo>
                      <a:pt x="269" y="2652"/>
                    </a:lnTo>
                    <a:lnTo>
                      <a:pt x="269" y="2650"/>
                    </a:lnTo>
                    <a:lnTo>
                      <a:pt x="269" y="2646"/>
                    </a:lnTo>
                    <a:lnTo>
                      <a:pt x="269" y="2654"/>
                    </a:lnTo>
                    <a:lnTo>
                      <a:pt x="271" y="2673"/>
                    </a:lnTo>
                    <a:lnTo>
                      <a:pt x="271" y="2685"/>
                    </a:lnTo>
                    <a:lnTo>
                      <a:pt x="271" y="2679"/>
                    </a:lnTo>
                    <a:lnTo>
                      <a:pt x="273" y="2660"/>
                    </a:lnTo>
                    <a:lnTo>
                      <a:pt x="273" y="2643"/>
                    </a:lnTo>
                    <a:lnTo>
                      <a:pt x="273" y="2637"/>
                    </a:lnTo>
                    <a:lnTo>
                      <a:pt x="274" y="2654"/>
                    </a:lnTo>
                    <a:lnTo>
                      <a:pt x="274" y="2679"/>
                    </a:lnTo>
                    <a:lnTo>
                      <a:pt x="274" y="2694"/>
                    </a:lnTo>
                    <a:lnTo>
                      <a:pt x="276" y="2698"/>
                    </a:lnTo>
                    <a:lnTo>
                      <a:pt x="276" y="2696"/>
                    </a:lnTo>
                    <a:lnTo>
                      <a:pt x="276" y="2694"/>
                    </a:lnTo>
                    <a:lnTo>
                      <a:pt x="278" y="2693"/>
                    </a:lnTo>
                    <a:lnTo>
                      <a:pt x="278" y="2691"/>
                    </a:lnTo>
                    <a:lnTo>
                      <a:pt x="280" y="2689"/>
                    </a:lnTo>
                    <a:lnTo>
                      <a:pt x="280" y="2687"/>
                    </a:lnTo>
                    <a:lnTo>
                      <a:pt x="280" y="2689"/>
                    </a:lnTo>
                    <a:lnTo>
                      <a:pt x="281" y="2694"/>
                    </a:lnTo>
                    <a:lnTo>
                      <a:pt x="281" y="2691"/>
                    </a:lnTo>
                    <a:lnTo>
                      <a:pt x="283" y="2683"/>
                    </a:lnTo>
                    <a:lnTo>
                      <a:pt x="283" y="2679"/>
                    </a:lnTo>
                    <a:lnTo>
                      <a:pt x="283" y="2681"/>
                    </a:lnTo>
                    <a:lnTo>
                      <a:pt x="285" y="2689"/>
                    </a:lnTo>
                    <a:lnTo>
                      <a:pt x="285" y="2698"/>
                    </a:lnTo>
                    <a:lnTo>
                      <a:pt x="285" y="2700"/>
                    </a:lnTo>
                    <a:lnTo>
                      <a:pt x="287" y="2693"/>
                    </a:lnTo>
                    <a:lnTo>
                      <a:pt x="287" y="2683"/>
                    </a:lnTo>
                    <a:lnTo>
                      <a:pt x="287" y="2681"/>
                    </a:lnTo>
                    <a:lnTo>
                      <a:pt x="287" y="2683"/>
                    </a:lnTo>
                    <a:lnTo>
                      <a:pt x="288" y="2687"/>
                    </a:lnTo>
                    <a:lnTo>
                      <a:pt x="288" y="2691"/>
                    </a:lnTo>
                    <a:lnTo>
                      <a:pt x="288" y="2696"/>
                    </a:lnTo>
                    <a:lnTo>
                      <a:pt x="290" y="2702"/>
                    </a:lnTo>
                    <a:lnTo>
                      <a:pt x="290" y="2698"/>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2" name="Freeform 101"/>
              <p:cNvSpPr/>
              <p:nvPr/>
            </p:nvSpPr>
            <p:spPr bwMode="auto">
              <a:xfrm>
                <a:off x="1947863" y="3536950"/>
                <a:ext cx="234950" cy="2128838"/>
              </a:xfrm>
              <a:custGeom>
                <a:avLst/>
                <a:gdLst>
                  <a:gd name="T0" fmla="*/ 0 w 298"/>
                  <a:gd name="T1" fmla="*/ 0 h 2683"/>
                  <a:gd name="T2" fmla="*/ 0 w 298"/>
                  <a:gd name="T3" fmla="*/ 0 h 2683"/>
                  <a:gd name="T4" fmla="*/ 0 w 298"/>
                  <a:gd name="T5" fmla="*/ 0 h 2683"/>
                  <a:gd name="T6" fmla="*/ 0 w 298"/>
                  <a:gd name="T7" fmla="*/ 0 h 2683"/>
                  <a:gd name="T8" fmla="*/ 0 w 298"/>
                  <a:gd name="T9" fmla="*/ 0 h 2683"/>
                  <a:gd name="T10" fmla="*/ 0 w 298"/>
                  <a:gd name="T11" fmla="*/ 0 h 2683"/>
                  <a:gd name="T12" fmla="*/ 0 w 298"/>
                  <a:gd name="T13" fmla="*/ 0 h 2683"/>
                  <a:gd name="T14" fmla="*/ 0 w 298"/>
                  <a:gd name="T15" fmla="*/ 0 h 2683"/>
                  <a:gd name="T16" fmla="*/ 0 w 298"/>
                  <a:gd name="T17" fmla="*/ 0 h 2683"/>
                  <a:gd name="T18" fmla="*/ 0 w 298"/>
                  <a:gd name="T19" fmla="*/ 0 h 2683"/>
                  <a:gd name="T20" fmla="*/ 0 w 298"/>
                  <a:gd name="T21" fmla="*/ 0 h 2683"/>
                  <a:gd name="T22" fmla="*/ 0 w 298"/>
                  <a:gd name="T23" fmla="*/ 0 h 2683"/>
                  <a:gd name="T24" fmla="*/ 0 w 298"/>
                  <a:gd name="T25" fmla="*/ 0 h 2683"/>
                  <a:gd name="T26" fmla="*/ 0 w 298"/>
                  <a:gd name="T27" fmla="*/ 0 h 2683"/>
                  <a:gd name="T28" fmla="*/ 0 w 298"/>
                  <a:gd name="T29" fmla="*/ 0 h 2683"/>
                  <a:gd name="T30" fmla="*/ 0 w 298"/>
                  <a:gd name="T31" fmla="*/ 0 h 2683"/>
                  <a:gd name="T32" fmla="*/ 0 w 298"/>
                  <a:gd name="T33" fmla="*/ 0 h 2683"/>
                  <a:gd name="T34" fmla="*/ 0 w 298"/>
                  <a:gd name="T35" fmla="*/ 0 h 2683"/>
                  <a:gd name="T36" fmla="*/ 0 w 298"/>
                  <a:gd name="T37" fmla="*/ 0 h 2683"/>
                  <a:gd name="T38" fmla="*/ 0 w 298"/>
                  <a:gd name="T39" fmla="*/ 0 h 2683"/>
                  <a:gd name="T40" fmla="*/ 0 w 298"/>
                  <a:gd name="T41" fmla="*/ 0 h 2683"/>
                  <a:gd name="T42" fmla="*/ 0 w 298"/>
                  <a:gd name="T43" fmla="*/ 0 h 2683"/>
                  <a:gd name="T44" fmla="*/ 0 w 298"/>
                  <a:gd name="T45" fmla="*/ 0 h 2683"/>
                  <a:gd name="T46" fmla="*/ 0 w 298"/>
                  <a:gd name="T47" fmla="*/ 0 h 2683"/>
                  <a:gd name="T48" fmla="*/ 0 w 298"/>
                  <a:gd name="T49" fmla="*/ 0 h 2683"/>
                  <a:gd name="T50" fmla="*/ 0 w 298"/>
                  <a:gd name="T51" fmla="*/ 0 h 2683"/>
                  <a:gd name="T52" fmla="*/ 0 w 298"/>
                  <a:gd name="T53" fmla="*/ 0 h 2683"/>
                  <a:gd name="T54" fmla="*/ 0 w 298"/>
                  <a:gd name="T55" fmla="*/ 0 h 2683"/>
                  <a:gd name="T56" fmla="*/ 0 w 298"/>
                  <a:gd name="T57" fmla="*/ 0 h 2683"/>
                  <a:gd name="T58" fmla="*/ 0 w 298"/>
                  <a:gd name="T59" fmla="*/ 0 h 2683"/>
                  <a:gd name="T60" fmla="*/ 0 w 298"/>
                  <a:gd name="T61" fmla="*/ 0 h 2683"/>
                  <a:gd name="T62" fmla="*/ 0 w 298"/>
                  <a:gd name="T63" fmla="*/ 0 h 2683"/>
                  <a:gd name="T64" fmla="*/ 0 w 298"/>
                  <a:gd name="T65" fmla="*/ 0 h 2683"/>
                  <a:gd name="T66" fmla="*/ 0 w 298"/>
                  <a:gd name="T67" fmla="*/ 0 h 2683"/>
                  <a:gd name="T68" fmla="*/ 0 w 298"/>
                  <a:gd name="T69" fmla="*/ 0 h 2683"/>
                  <a:gd name="T70" fmla="*/ 0 w 298"/>
                  <a:gd name="T71" fmla="*/ 0 h 2683"/>
                  <a:gd name="T72" fmla="*/ 0 w 298"/>
                  <a:gd name="T73" fmla="*/ 0 h 2683"/>
                  <a:gd name="T74" fmla="*/ 0 w 298"/>
                  <a:gd name="T75" fmla="*/ 0 h 2683"/>
                  <a:gd name="T76" fmla="*/ 0 w 298"/>
                  <a:gd name="T77" fmla="*/ 0 h 2683"/>
                  <a:gd name="T78" fmla="*/ 0 w 298"/>
                  <a:gd name="T79" fmla="*/ 0 h 2683"/>
                  <a:gd name="T80" fmla="*/ 0 w 298"/>
                  <a:gd name="T81" fmla="*/ 0 h 2683"/>
                  <a:gd name="T82" fmla="*/ 0 w 298"/>
                  <a:gd name="T83" fmla="*/ 0 h 2683"/>
                  <a:gd name="T84" fmla="*/ 0 w 298"/>
                  <a:gd name="T85" fmla="*/ 0 h 2683"/>
                  <a:gd name="T86" fmla="*/ 0 w 298"/>
                  <a:gd name="T87" fmla="*/ 0 h 2683"/>
                  <a:gd name="T88" fmla="*/ 0 w 298"/>
                  <a:gd name="T89" fmla="*/ 0 h 2683"/>
                  <a:gd name="T90" fmla="*/ 0 w 298"/>
                  <a:gd name="T91" fmla="*/ 0 h 2683"/>
                  <a:gd name="T92" fmla="*/ 0 w 298"/>
                  <a:gd name="T93" fmla="*/ 0 h 2683"/>
                  <a:gd name="T94" fmla="*/ 0 w 298"/>
                  <a:gd name="T95" fmla="*/ 0 h 2683"/>
                  <a:gd name="T96" fmla="*/ 0 w 298"/>
                  <a:gd name="T97" fmla="*/ 0 h 2683"/>
                  <a:gd name="T98" fmla="*/ 0 w 298"/>
                  <a:gd name="T99" fmla="*/ 0 h 2683"/>
                  <a:gd name="T100" fmla="*/ 0 w 298"/>
                  <a:gd name="T101" fmla="*/ 0 h 2683"/>
                  <a:gd name="T102" fmla="*/ 0 w 298"/>
                  <a:gd name="T103" fmla="*/ 0 h 2683"/>
                  <a:gd name="T104" fmla="*/ 0 w 298"/>
                  <a:gd name="T105" fmla="*/ 0 h 2683"/>
                  <a:gd name="T106" fmla="*/ 0 w 298"/>
                  <a:gd name="T107" fmla="*/ 0 h 2683"/>
                  <a:gd name="T108" fmla="*/ 0 w 298"/>
                  <a:gd name="T109" fmla="*/ 0 h 2683"/>
                  <a:gd name="T110" fmla="*/ 0 w 298"/>
                  <a:gd name="T111" fmla="*/ 0 h 26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8"/>
                  <a:gd name="T169" fmla="*/ 0 h 2683"/>
                  <a:gd name="T170" fmla="*/ 298 w 298"/>
                  <a:gd name="T171" fmla="*/ 2683 h 26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8" h="2683">
                    <a:moveTo>
                      <a:pt x="0" y="2671"/>
                    </a:moveTo>
                    <a:lnTo>
                      <a:pt x="2" y="2671"/>
                    </a:lnTo>
                    <a:lnTo>
                      <a:pt x="2" y="2669"/>
                    </a:lnTo>
                    <a:lnTo>
                      <a:pt x="2" y="2664"/>
                    </a:lnTo>
                    <a:lnTo>
                      <a:pt x="4" y="2652"/>
                    </a:lnTo>
                    <a:lnTo>
                      <a:pt x="4" y="2641"/>
                    </a:lnTo>
                    <a:lnTo>
                      <a:pt x="4" y="2633"/>
                    </a:lnTo>
                    <a:lnTo>
                      <a:pt x="5" y="2637"/>
                    </a:lnTo>
                    <a:lnTo>
                      <a:pt x="5" y="2646"/>
                    </a:lnTo>
                    <a:lnTo>
                      <a:pt x="5" y="2658"/>
                    </a:lnTo>
                    <a:lnTo>
                      <a:pt x="7" y="2666"/>
                    </a:lnTo>
                    <a:lnTo>
                      <a:pt x="7" y="2662"/>
                    </a:lnTo>
                    <a:lnTo>
                      <a:pt x="7" y="2646"/>
                    </a:lnTo>
                    <a:lnTo>
                      <a:pt x="9" y="2610"/>
                    </a:lnTo>
                    <a:lnTo>
                      <a:pt x="9" y="2535"/>
                    </a:lnTo>
                    <a:lnTo>
                      <a:pt x="9" y="2395"/>
                    </a:lnTo>
                    <a:lnTo>
                      <a:pt x="11" y="2122"/>
                    </a:lnTo>
                    <a:lnTo>
                      <a:pt x="11" y="1646"/>
                    </a:lnTo>
                    <a:lnTo>
                      <a:pt x="11" y="1010"/>
                    </a:lnTo>
                    <a:lnTo>
                      <a:pt x="13" y="414"/>
                    </a:lnTo>
                    <a:lnTo>
                      <a:pt x="13" y="144"/>
                    </a:lnTo>
                    <a:lnTo>
                      <a:pt x="13" y="259"/>
                    </a:lnTo>
                    <a:lnTo>
                      <a:pt x="14" y="624"/>
                    </a:lnTo>
                    <a:lnTo>
                      <a:pt x="14" y="1027"/>
                    </a:lnTo>
                    <a:lnTo>
                      <a:pt x="14" y="1432"/>
                    </a:lnTo>
                    <a:lnTo>
                      <a:pt x="16" y="1820"/>
                    </a:lnTo>
                    <a:lnTo>
                      <a:pt x="16" y="2166"/>
                    </a:lnTo>
                    <a:lnTo>
                      <a:pt x="16" y="2366"/>
                    </a:lnTo>
                    <a:lnTo>
                      <a:pt x="16" y="2414"/>
                    </a:lnTo>
                    <a:lnTo>
                      <a:pt x="18" y="2374"/>
                    </a:lnTo>
                    <a:lnTo>
                      <a:pt x="18" y="2337"/>
                    </a:lnTo>
                    <a:lnTo>
                      <a:pt x="18" y="2351"/>
                    </a:lnTo>
                    <a:lnTo>
                      <a:pt x="20" y="2389"/>
                    </a:lnTo>
                    <a:lnTo>
                      <a:pt x="20" y="2431"/>
                    </a:lnTo>
                    <a:lnTo>
                      <a:pt x="20" y="2472"/>
                    </a:lnTo>
                    <a:lnTo>
                      <a:pt x="21" y="2525"/>
                    </a:lnTo>
                    <a:lnTo>
                      <a:pt x="21" y="2569"/>
                    </a:lnTo>
                    <a:lnTo>
                      <a:pt x="21" y="2598"/>
                    </a:lnTo>
                    <a:lnTo>
                      <a:pt x="23" y="2617"/>
                    </a:lnTo>
                    <a:lnTo>
                      <a:pt x="23" y="2635"/>
                    </a:lnTo>
                    <a:lnTo>
                      <a:pt x="23" y="2642"/>
                    </a:lnTo>
                    <a:lnTo>
                      <a:pt x="25" y="2635"/>
                    </a:lnTo>
                    <a:lnTo>
                      <a:pt x="25" y="2625"/>
                    </a:lnTo>
                    <a:lnTo>
                      <a:pt x="25" y="2629"/>
                    </a:lnTo>
                    <a:lnTo>
                      <a:pt x="27" y="2642"/>
                    </a:lnTo>
                    <a:lnTo>
                      <a:pt x="27" y="2656"/>
                    </a:lnTo>
                    <a:lnTo>
                      <a:pt x="27" y="2660"/>
                    </a:lnTo>
                    <a:lnTo>
                      <a:pt x="28" y="2650"/>
                    </a:lnTo>
                    <a:lnTo>
                      <a:pt x="28" y="2631"/>
                    </a:lnTo>
                    <a:lnTo>
                      <a:pt x="28" y="2608"/>
                    </a:lnTo>
                    <a:lnTo>
                      <a:pt x="30" y="2598"/>
                    </a:lnTo>
                    <a:lnTo>
                      <a:pt x="30" y="2610"/>
                    </a:lnTo>
                    <a:lnTo>
                      <a:pt x="30" y="2627"/>
                    </a:lnTo>
                    <a:lnTo>
                      <a:pt x="32" y="2635"/>
                    </a:lnTo>
                    <a:lnTo>
                      <a:pt x="32" y="2623"/>
                    </a:lnTo>
                    <a:lnTo>
                      <a:pt x="32" y="2617"/>
                    </a:lnTo>
                    <a:lnTo>
                      <a:pt x="34" y="2629"/>
                    </a:lnTo>
                    <a:lnTo>
                      <a:pt x="34" y="2646"/>
                    </a:lnTo>
                    <a:lnTo>
                      <a:pt x="34" y="2656"/>
                    </a:lnTo>
                    <a:lnTo>
                      <a:pt x="35" y="2658"/>
                    </a:lnTo>
                    <a:lnTo>
                      <a:pt x="35" y="2662"/>
                    </a:lnTo>
                    <a:lnTo>
                      <a:pt x="35" y="2667"/>
                    </a:lnTo>
                    <a:lnTo>
                      <a:pt x="35" y="2673"/>
                    </a:lnTo>
                    <a:lnTo>
                      <a:pt x="37" y="2675"/>
                    </a:lnTo>
                    <a:lnTo>
                      <a:pt x="37" y="2677"/>
                    </a:lnTo>
                    <a:lnTo>
                      <a:pt x="37" y="2675"/>
                    </a:lnTo>
                    <a:lnTo>
                      <a:pt x="39" y="2675"/>
                    </a:lnTo>
                    <a:lnTo>
                      <a:pt x="39" y="2671"/>
                    </a:lnTo>
                    <a:lnTo>
                      <a:pt x="39" y="2664"/>
                    </a:lnTo>
                    <a:lnTo>
                      <a:pt x="41" y="2656"/>
                    </a:lnTo>
                    <a:lnTo>
                      <a:pt x="41" y="2654"/>
                    </a:lnTo>
                    <a:lnTo>
                      <a:pt x="41" y="2658"/>
                    </a:lnTo>
                    <a:lnTo>
                      <a:pt x="42" y="2664"/>
                    </a:lnTo>
                    <a:lnTo>
                      <a:pt x="42" y="2669"/>
                    </a:lnTo>
                    <a:lnTo>
                      <a:pt x="42" y="2673"/>
                    </a:lnTo>
                    <a:lnTo>
                      <a:pt x="44" y="2673"/>
                    </a:lnTo>
                    <a:lnTo>
                      <a:pt x="44" y="2671"/>
                    </a:lnTo>
                    <a:lnTo>
                      <a:pt x="44" y="2667"/>
                    </a:lnTo>
                    <a:lnTo>
                      <a:pt x="46" y="2667"/>
                    </a:lnTo>
                    <a:lnTo>
                      <a:pt x="46" y="2666"/>
                    </a:lnTo>
                    <a:lnTo>
                      <a:pt x="46" y="2658"/>
                    </a:lnTo>
                    <a:lnTo>
                      <a:pt x="48" y="2646"/>
                    </a:lnTo>
                    <a:lnTo>
                      <a:pt x="48" y="2637"/>
                    </a:lnTo>
                    <a:lnTo>
                      <a:pt x="48" y="2639"/>
                    </a:lnTo>
                    <a:lnTo>
                      <a:pt x="49" y="2648"/>
                    </a:lnTo>
                    <a:lnTo>
                      <a:pt x="49" y="2660"/>
                    </a:lnTo>
                    <a:lnTo>
                      <a:pt x="49" y="2652"/>
                    </a:lnTo>
                    <a:lnTo>
                      <a:pt x="51" y="2635"/>
                    </a:lnTo>
                    <a:lnTo>
                      <a:pt x="51" y="2623"/>
                    </a:lnTo>
                    <a:lnTo>
                      <a:pt x="51" y="2631"/>
                    </a:lnTo>
                    <a:lnTo>
                      <a:pt x="53" y="2641"/>
                    </a:lnTo>
                    <a:lnTo>
                      <a:pt x="53" y="2637"/>
                    </a:lnTo>
                    <a:lnTo>
                      <a:pt x="55" y="2635"/>
                    </a:lnTo>
                    <a:lnTo>
                      <a:pt x="55" y="2637"/>
                    </a:lnTo>
                    <a:lnTo>
                      <a:pt x="57" y="2642"/>
                    </a:lnTo>
                    <a:lnTo>
                      <a:pt x="57" y="2644"/>
                    </a:lnTo>
                    <a:lnTo>
                      <a:pt x="57" y="2641"/>
                    </a:lnTo>
                    <a:lnTo>
                      <a:pt x="58" y="2639"/>
                    </a:lnTo>
                    <a:lnTo>
                      <a:pt x="58" y="2641"/>
                    </a:lnTo>
                    <a:lnTo>
                      <a:pt x="58" y="2646"/>
                    </a:lnTo>
                    <a:lnTo>
                      <a:pt x="60" y="2658"/>
                    </a:lnTo>
                    <a:lnTo>
                      <a:pt x="60" y="2669"/>
                    </a:lnTo>
                    <a:lnTo>
                      <a:pt x="60" y="2673"/>
                    </a:lnTo>
                    <a:lnTo>
                      <a:pt x="62" y="2662"/>
                    </a:lnTo>
                    <a:lnTo>
                      <a:pt x="62" y="2637"/>
                    </a:lnTo>
                    <a:lnTo>
                      <a:pt x="62" y="2616"/>
                    </a:lnTo>
                    <a:lnTo>
                      <a:pt x="64" y="2616"/>
                    </a:lnTo>
                    <a:lnTo>
                      <a:pt x="64" y="2629"/>
                    </a:lnTo>
                    <a:lnTo>
                      <a:pt x="64" y="2633"/>
                    </a:lnTo>
                    <a:lnTo>
                      <a:pt x="65" y="2623"/>
                    </a:lnTo>
                    <a:lnTo>
                      <a:pt x="65" y="2610"/>
                    </a:lnTo>
                    <a:lnTo>
                      <a:pt x="65" y="2606"/>
                    </a:lnTo>
                    <a:lnTo>
                      <a:pt x="67" y="2616"/>
                    </a:lnTo>
                    <a:lnTo>
                      <a:pt x="67" y="2633"/>
                    </a:lnTo>
                    <a:lnTo>
                      <a:pt x="67" y="2650"/>
                    </a:lnTo>
                    <a:lnTo>
                      <a:pt x="69" y="2658"/>
                    </a:lnTo>
                    <a:lnTo>
                      <a:pt x="69" y="2662"/>
                    </a:lnTo>
                    <a:lnTo>
                      <a:pt x="69" y="2664"/>
                    </a:lnTo>
                    <a:lnTo>
                      <a:pt x="71" y="2667"/>
                    </a:lnTo>
                    <a:lnTo>
                      <a:pt x="71" y="2669"/>
                    </a:lnTo>
                    <a:lnTo>
                      <a:pt x="71" y="2666"/>
                    </a:lnTo>
                    <a:lnTo>
                      <a:pt x="72" y="2662"/>
                    </a:lnTo>
                    <a:lnTo>
                      <a:pt x="72" y="2660"/>
                    </a:lnTo>
                    <a:lnTo>
                      <a:pt x="72" y="2662"/>
                    </a:lnTo>
                    <a:lnTo>
                      <a:pt x="74" y="2667"/>
                    </a:lnTo>
                    <a:lnTo>
                      <a:pt x="74" y="2669"/>
                    </a:lnTo>
                    <a:lnTo>
                      <a:pt x="74" y="2660"/>
                    </a:lnTo>
                    <a:lnTo>
                      <a:pt x="76" y="2633"/>
                    </a:lnTo>
                    <a:lnTo>
                      <a:pt x="76" y="2594"/>
                    </a:lnTo>
                    <a:lnTo>
                      <a:pt x="76" y="2569"/>
                    </a:lnTo>
                    <a:lnTo>
                      <a:pt x="78" y="2569"/>
                    </a:lnTo>
                    <a:lnTo>
                      <a:pt x="78" y="2581"/>
                    </a:lnTo>
                    <a:lnTo>
                      <a:pt x="78" y="2589"/>
                    </a:lnTo>
                    <a:lnTo>
                      <a:pt x="79" y="2594"/>
                    </a:lnTo>
                    <a:lnTo>
                      <a:pt x="79" y="2608"/>
                    </a:lnTo>
                    <a:lnTo>
                      <a:pt x="79" y="2631"/>
                    </a:lnTo>
                    <a:lnTo>
                      <a:pt x="81" y="2652"/>
                    </a:lnTo>
                    <a:lnTo>
                      <a:pt x="81" y="2656"/>
                    </a:lnTo>
                    <a:lnTo>
                      <a:pt x="81" y="2646"/>
                    </a:lnTo>
                    <a:lnTo>
                      <a:pt x="83" y="2635"/>
                    </a:lnTo>
                    <a:lnTo>
                      <a:pt x="83" y="2642"/>
                    </a:lnTo>
                    <a:lnTo>
                      <a:pt x="85" y="2652"/>
                    </a:lnTo>
                    <a:lnTo>
                      <a:pt x="85" y="2654"/>
                    </a:lnTo>
                    <a:lnTo>
                      <a:pt x="86" y="2652"/>
                    </a:lnTo>
                    <a:lnTo>
                      <a:pt x="86" y="2654"/>
                    </a:lnTo>
                    <a:lnTo>
                      <a:pt x="86" y="2656"/>
                    </a:lnTo>
                    <a:lnTo>
                      <a:pt x="88" y="2658"/>
                    </a:lnTo>
                    <a:lnTo>
                      <a:pt x="88" y="2660"/>
                    </a:lnTo>
                    <a:lnTo>
                      <a:pt x="88" y="2656"/>
                    </a:lnTo>
                    <a:lnTo>
                      <a:pt x="90" y="2654"/>
                    </a:lnTo>
                    <a:lnTo>
                      <a:pt x="90" y="2656"/>
                    </a:lnTo>
                    <a:lnTo>
                      <a:pt x="90" y="2662"/>
                    </a:lnTo>
                    <a:lnTo>
                      <a:pt x="92" y="2667"/>
                    </a:lnTo>
                    <a:lnTo>
                      <a:pt x="92" y="2666"/>
                    </a:lnTo>
                    <a:lnTo>
                      <a:pt x="93" y="2660"/>
                    </a:lnTo>
                    <a:lnTo>
                      <a:pt x="93" y="2658"/>
                    </a:lnTo>
                    <a:lnTo>
                      <a:pt x="93" y="2662"/>
                    </a:lnTo>
                    <a:lnTo>
                      <a:pt x="93" y="2671"/>
                    </a:lnTo>
                    <a:lnTo>
                      <a:pt x="95" y="2677"/>
                    </a:lnTo>
                    <a:lnTo>
                      <a:pt x="95" y="2681"/>
                    </a:lnTo>
                    <a:lnTo>
                      <a:pt x="97" y="2681"/>
                    </a:lnTo>
                    <a:lnTo>
                      <a:pt x="97" y="2673"/>
                    </a:lnTo>
                    <a:lnTo>
                      <a:pt x="99" y="2662"/>
                    </a:lnTo>
                    <a:lnTo>
                      <a:pt x="99" y="2654"/>
                    </a:lnTo>
                    <a:lnTo>
                      <a:pt x="99" y="2650"/>
                    </a:lnTo>
                    <a:lnTo>
                      <a:pt x="101" y="2652"/>
                    </a:lnTo>
                    <a:lnTo>
                      <a:pt x="101" y="2656"/>
                    </a:lnTo>
                    <a:lnTo>
                      <a:pt x="101" y="2658"/>
                    </a:lnTo>
                    <a:lnTo>
                      <a:pt x="102" y="2660"/>
                    </a:lnTo>
                    <a:lnTo>
                      <a:pt x="104" y="2664"/>
                    </a:lnTo>
                    <a:lnTo>
                      <a:pt x="104" y="2671"/>
                    </a:lnTo>
                    <a:lnTo>
                      <a:pt x="104" y="2677"/>
                    </a:lnTo>
                    <a:lnTo>
                      <a:pt x="106" y="2679"/>
                    </a:lnTo>
                    <a:lnTo>
                      <a:pt x="106" y="2673"/>
                    </a:lnTo>
                    <a:lnTo>
                      <a:pt x="106" y="2660"/>
                    </a:lnTo>
                    <a:lnTo>
                      <a:pt x="108" y="2648"/>
                    </a:lnTo>
                    <a:lnTo>
                      <a:pt x="108" y="2646"/>
                    </a:lnTo>
                    <a:lnTo>
                      <a:pt x="108" y="2652"/>
                    </a:lnTo>
                    <a:lnTo>
                      <a:pt x="109" y="2660"/>
                    </a:lnTo>
                    <a:lnTo>
                      <a:pt x="109" y="2664"/>
                    </a:lnTo>
                    <a:lnTo>
                      <a:pt x="109" y="2667"/>
                    </a:lnTo>
                    <a:lnTo>
                      <a:pt x="111" y="2669"/>
                    </a:lnTo>
                    <a:lnTo>
                      <a:pt x="111" y="2664"/>
                    </a:lnTo>
                    <a:lnTo>
                      <a:pt x="113" y="2664"/>
                    </a:lnTo>
                    <a:lnTo>
                      <a:pt x="113" y="2669"/>
                    </a:lnTo>
                    <a:lnTo>
                      <a:pt x="113" y="2675"/>
                    </a:lnTo>
                    <a:lnTo>
                      <a:pt x="115" y="2669"/>
                    </a:lnTo>
                    <a:lnTo>
                      <a:pt x="115" y="2667"/>
                    </a:lnTo>
                    <a:lnTo>
                      <a:pt x="115" y="2669"/>
                    </a:lnTo>
                    <a:lnTo>
                      <a:pt x="116" y="2671"/>
                    </a:lnTo>
                    <a:lnTo>
                      <a:pt x="116" y="2673"/>
                    </a:lnTo>
                    <a:lnTo>
                      <a:pt x="116" y="2671"/>
                    </a:lnTo>
                    <a:lnTo>
                      <a:pt x="118" y="2669"/>
                    </a:lnTo>
                    <a:lnTo>
                      <a:pt x="118" y="2671"/>
                    </a:lnTo>
                    <a:lnTo>
                      <a:pt x="120" y="2675"/>
                    </a:lnTo>
                    <a:lnTo>
                      <a:pt x="120" y="2677"/>
                    </a:lnTo>
                    <a:lnTo>
                      <a:pt x="120" y="2673"/>
                    </a:lnTo>
                    <a:lnTo>
                      <a:pt x="122" y="2669"/>
                    </a:lnTo>
                    <a:lnTo>
                      <a:pt x="122" y="2673"/>
                    </a:lnTo>
                    <a:lnTo>
                      <a:pt x="123" y="2673"/>
                    </a:lnTo>
                    <a:lnTo>
                      <a:pt x="123" y="2667"/>
                    </a:lnTo>
                    <a:lnTo>
                      <a:pt x="123" y="2662"/>
                    </a:lnTo>
                    <a:lnTo>
                      <a:pt x="125" y="2664"/>
                    </a:lnTo>
                    <a:lnTo>
                      <a:pt x="125" y="2669"/>
                    </a:lnTo>
                    <a:lnTo>
                      <a:pt x="125" y="2677"/>
                    </a:lnTo>
                    <a:lnTo>
                      <a:pt x="127" y="2679"/>
                    </a:lnTo>
                    <a:lnTo>
                      <a:pt x="127" y="2677"/>
                    </a:lnTo>
                    <a:lnTo>
                      <a:pt x="127" y="2673"/>
                    </a:lnTo>
                    <a:lnTo>
                      <a:pt x="129" y="2666"/>
                    </a:lnTo>
                    <a:lnTo>
                      <a:pt x="129" y="2660"/>
                    </a:lnTo>
                    <a:lnTo>
                      <a:pt x="129" y="2650"/>
                    </a:lnTo>
                    <a:lnTo>
                      <a:pt x="130" y="2637"/>
                    </a:lnTo>
                    <a:lnTo>
                      <a:pt x="130" y="2625"/>
                    </a:lnTo>
                    <a:lnTo>
                      <a:pt x="130" y="2616"/>
                    </a:lnTo>
                    <a:lnTo>
                      <a:pt x="130" y="2614"/>
                    </a:lnTo>
                    <a:lnTo>
                      <a:pt x="132" y="2612"/>
                    </a:lnTo>
                    <a:lnTo>
                      <a:pt x="132" y="2621"/>
                    </a:lnTo>
                    <a:lnTo>
                      <a:pt x="134" y="2635"/>
                    </a:lnTo>
                    <a:lnTo>
                      <a:pt x="134" y="2641"/>
                    </a:lnTo>
                    <a:lnTo>
                      <a:pt x="134" y="2642"/>
                    </a:lnTo>
                    <a:lnTo>
                      <a:pt x="136" y="2644"/>
                    </a:lnTo>
                    <a:lnTo>
                      <a:pt x="136" y="2654"/>
                    </a:lnTo>
                    <a:lnTo>
                      <a:pt x="136" y="2666"/>
                    </a:lnTo>
                    <a:lnTo>
                      <a:pt x="137" y="2673"/>
                    </a:lnTo>
                    <a:lnTo>
                      <a:pt x="137" y="2679"/>
                    </a:lnTo>
                    <a:lnTo>
                      <a:pt x="137" y="2683"/>
                    </a:lnTo>
                    <a:lnTo>
                      <a:pt x="141" y="2683"/>
                    </a:lnTo>
                    <a:lnTo>
                      <a:pt x="143" y="2681"/>
                    </a:lnTo>
                    <a:lnTo>
                      <a:pt x="143" y="2677"/>
                    </a:lnTo>
                    <a:lnTo>
                      <a:pt x="143" y="2669"/>
                    </a:lnTo>
                    <a:lnTo>
                      <a:pt x="145" y="2664"/>
                    </a:lnTo>
                    <a:lnTo>
                      <a:pt x="145" y="2666"/>
                    </a:lnTo>
                    <a:lnTo>
                      <a:pt x="146" y="2673"/>
                    </a:lnTo>
                    <a:lnTo>
                      <a:pt x="146" y="2677"/>
                    </a:lnTo>
                    <a:lnTo>
                      <a:pt x="146" y="2675"/>
                    </a:lnTo>
                    <a:lnTo>
                      <a:pt x="148" y="2671"/>
                    </a:lnTo>
                    <a:lnTo>
                      <a:pt x="148" y="2667"/>
                    </a:lnTo>
                    <a:lnTo>
                      <a:pt x="148" y="2662"/>
                    </a:lnTo>
                    <a:lnTo>
                      <a:pt x="150" y="2656"/>
                    </a:lnTo>
                    <a:lnTo>
                      <a:pt x="150" y="2658"/>
                    </a:lnTo>
                    <a:lnTo>
                      <a:pt x="150" y="2667"/>
                    </a:lnTo>
                    <a:lnTo>
                      <a:pt x="150" y="2675"/>
                    </a:lnTo>
                    <a:lnTo>
                      <a:pt x="152" y="2677"/>
                    </a:lnTo>
                    <a:lnTo>
                      <a:pt x="152" y="2675"/>
                    </a:lnTo>
                    <a:lnTo>
                      <a:pt x="152" y="2677"/>
                    </a:lnTo>
                    <a:lnTo>
                      <a:pt x="153" y="2679"/>
                    </a:lnTo>
                    <a:lnTo>
                      <a:pt x="153" y="2681"/>
                    </a:lnTo>
                    <a:lnTo>
                      <a:pt x="153" y="2679"/>
                    </a:lnTo>
                    <a:lnTo>
                      <a:pt x="155" y="2679"/>
                    </a:lnTo>
                    <a:lnTo>
                      <a:pt x="155" y="2677"/>
                    </a:lnTo>
                    <a:lnTo>
                      <a:pt x="155" y="2673"/>
                    </a:lnTo>
                    <a:lnTo>
                      <a:pt x="157" y="2671"/>
                    </a:lnTo>
                    <a:lnTo>
                      <a:pt x="157" y="2673"/>
                    </a:lnTo>
                    <a:lnTo>
                      <a:pt x="157" y="2677"/>
                    </a:lnTo>
                    <a:lnTo>
                      <a:pt x="159" y="2679"/>
                    </a:lnTo>
                    <a:lnTo>
                      <a:pt x="159" y="2677"/>
                    </a:lnTo>
                    <a:lnTo>
                      <a:pt x="160" y="2677"/>
                    </a:lnTo>
                    <a:lnTo>
                      <a:pt x="160" y="2679"/>
                    </a:lnTo>
                    <a:lnTo>
                      <a:pt x="160" y="2681"/>
                    </a:lnTo>
                    <a:lnTo>
                      <a:pt x="162" y="2681"/>
                    </a:lnTo>
                    <a:lnTo>
                      <a:pt x="162" y="2679"/>
                    </a:lnTo>
                    <a:lnTo>
                      <a:pt x="164" y="2671"/>
                    </a:lnTo>
                    <a:lnTo>
                      <a:pt x="164" y="2656"/>
                    </a:lnTo>
                    <a:lnTo>
                      <a:pt x="164" y="2641"/>
                    </a:lnTo>
                    <a:lnTo>
                      <a:pt x="166" y="2642"/>
                    </a:lnTo>
                    <a:lnTo>
                      <a:pt x="166" y="2656"/>
                    </a:lnTo>
                    <a:lnTo>
                      <a:pt x="166" y="2671"/>
                    </a:lnTo>
                    <a:lnTo>
                      <a:pt x="167" y="2677"/>
                    </a:lnTo>
                    <a:lnTo>
                      <a:pt x="169" y="2675"/>
                    </a:lnTo>
                    <a:lnTo>
                      <a:pt x="169" y="2673"/>
                    </a:lnTo>
                    <a:lnTo>
                      <a:pt x="171" y="2671"/>
                    </a:lnTo>
                    <a:lnTo>
                      <a:pt x="171" y="2669"/>
                    </a:lnTo>
                    <a:lnTo>
                      <a:pt x="171" y="2666"/>
                    </a:lnTo>
                    <a:lnTo>
                      <a:pt x="173" y="2662"/>
                    </a:lnTo>
                    <a:lnTo>
                      <a:pt x="173" y="2660"/>
                    </a:lnTo>
                    <a:lnTo>
                      <a:pt x="173" y="2664"/>
                    </a:lnTo>
                    <a:lnTo>
                      <a:pt x="174" y="2669"/>
                    </a:lnTo>
                    <a:lnTo>
                      <a:pt x="174" y="2673"/>
                    </a:lnTo>
                    <a:lnTo>
                      <a:pt x="176" y="2669"/>
                    </a:lnTo>
                    <a:lnTo>
                      <a:pt x="176" y="2666"/>
                    </a:lnTo>
                    <a:lnTo>
                      <a:pt x="176" y="2662"/>
                    </a:lnTo>
                    <a:lnTo>
                      <a:pt x="178" y="2662"/>
                    </a:lnTo>
                    <a:lnTo>
                      <a:pt x="178" y="2664"/>
                    </a:lnTo>
                    <a:lnTo>
                      <a:pt x="178" y="2662"/>
                    </a:lnTo>
                    <a:lnTo>
                      <a:pt x="180" y="2656"/>
                    </a:lnTo>
                    <a:lnTo>
                      <a:pt x="180" y="2642"/>
                    </a:lnTo>
                    <a:lnTo>
                      <a:pt x="180" y="2623"/>
                    </a:lnTo>
                    <a:lnTo>
                      <a:pt x="181" y="2612"/>
                    </a:lnTo>
                    <a:lnTo>
                      <a:pt x="181" y="2617"/>
                    </a:lnTo>
                    <a:lnTo>
                      <a:pt x="181" y="2639"/>
                    </a:lnTo>
                    <a:lnTo>
                      <a:pt x="183" y="2660"/>
                    </a:lnTo>
                    <a:lnTo>
                      <a:pt x="183" y="2673"/>
                    </a:lnTo>
                    <a:lnTo>
                      <a:pt x="183" y="2675"/>
                    </a:lnTo>
                    <a:lnTo>
                      <a:pt x="185" y="2677"/>
                    </a:lnTo>
                    <a:lnTo>
                      <a:pt x="185" y="2675"/>
                    </a:lnTo>
                    <a:lnTo>
                      <a:pt x="185" y="2671"/>
                    </a:lnTo>
                    <a:lnTo>
                      <a:pt x="187" y="2666"/>
                    </a:lnTo>
                    <a:lnTo>
                      <a:pt x="187" y="2662"/>
                    </a:lnTo>
                    <a:lnTo>
                      <a:pt x="187" y="2656"/>
                    </a:lnTo>
                    <a:lnTo>
                      <a:pt x="189" y="2646"/>
                    </a:lnTo>
                    <a:lnTo>
                      <a:pt x="189" y="2642"/>
                    </a:lnTo>
                    <a:lnTo>
                      <a:pt x="189" y="2644"/>
                    </a:lnTo>
                    <a:lnTo>
                      <a:pt x="189" y="2652"/>
                    </a:lnTo>
                    <a:lnTo>
                      <a:pt x="190" y="2660"/>
                    </a:lnTo>
                    <a:lnTo>
                      <a:pt x="190" y="2654"/>
                    </a:lnTo>
                    <a:lnTo>
                      <a:pt x="192" y="2648"/>
                    </a:lnTo>
                    <a:lnTo>
                      <a:pt x="192" y="2646"/>
                    </a:lnTo>
                    <a:lnTo>
                      <a:pt x="192" y="2652"/>
                    </a:lnTo>
                    <a:lnTo>
                      <a:pt x="194" y="2662"/>
                    </a:lnTo>
                    <a:lnTo>
                      <a:pt x="194" y="2669"/>
                    </a:lnTo>
                    <a:lnTo>
                      <a:pt x="194" y="2675"/>
                    </a:lnTo>
                    <a:lnTo>
                      <a:pt x="196" y="2677"/>
                    </a:lnTo>
                    <a:lnTo>
                      <a:pt x="196" y="2675"/>
                    </a:lnTo>
                    <a:lnTo>
                      <a:pt x="196" y="2673"/>
                    </a:lnTo>
                    <a:lnTo>
                      <a:pt x="197" y="2673"/>
                    </a:lnTo>
                    <a:lnTo>
                      <a:pt x="197" y="2671"/>
                    </a:lnTo>
                    <a:lnTo>
                      <a:pt x="199" y="2673"/>
                    </a:lnTo>
                    <a:lnTo>
                      <a:pt x="199" y="2677"/>
                    </a:lnTo>
                    <a:lnTo>
                      <a:pt x="199" y="2681"/>
                    </a:lnTo>
                    <a:lnTo>
                      <a:pt x="201" y="2681"/>
                    </a:lnTo>
                    <a:lnTo>
                      <a:pt x="203" y="2679"/>
                    </a:lnTo>
                    <a:lnTo>
                      <a:pt x="203" y="2671"/>
                    </a:lnTo>
                    <a:lnTo>
                      <a:pt x="203" y="2666"/>
                    </a:lnTo>
                    <a:lnTo>
                      <a:pt x="204" y="2664"/>
                    </a:lnTo>
                    <a:lnTo>
                      <a:pt x="204" y="2667"/>
                    </a:lnTo>
                    <a:lnTo>
                      <a:pt x="204" y="2675"/>
                    </a:lnTo>
                    <a:lnTo>
                      <a:pt x="206" y="2679"/>
                    </a:lnTo>
                    <a:lnTo>
                      <a:pt x="206" y="2673"/>
                    </a:lnTo>
                    <a:lnTo>
                      <a:pt x="208" y="2664"/>
                    </a:lnTo>
                    <a:lnTo>
                      <a:pt x="208" y="2652"/>
                    </a:lnTo>
                    <a:lnTo>
                      <a:pt x="208" y="2642"/>
                    </a:lnTo>
                    <a:lnTo>
                      <a:pt x="208" y="2644"/>
                    </a:lnTo>
                    <a:lnTo>
                      <a:pt x="210" y="2656"/>
                    </a:lnTo>
                    <a:lnTo>
                      <a:pt x="210" y="2671"/>
                    </a:lnTo>
                    <a:lnTo>
                      <a:pt x="210" y="2679"/>
                    </a:lnTo>
                    <a:lnTo>
                      <a:pt x="211" y="2681"/>
                    </a:lnTo>
                    <a:lnTo>
                      <a:pt x="211" y="2679"/>
                    </a:lnTo>
                    <a:lnTo>
                      <a:pt x="211" y="2677"/>
                    </a:lnTo>
                    <a:lnTo>
                      <a:pt x="213" y="2673"/>
                    </a:lnTo>
                    <a:lnTo>
                      <a:pt x="213" y="2669"/>
                    </a:lnTo>
                    <a:lnTo>
                      <a:pt x="215" y="2662"/>
                    </a:lnTo>
                    <a:lnTo>
                      <a:pt x="215" y="2650"/>
                    </a:lnTo>
                    <a:lnTo>
                      <a:pt x="215" y="2641"/>
                    </a:lnTo>
                    <a:lnTo>
                      <a:pt x="217" y="2644"/>
                    </a:lnTo>
                    <a:lnTo>
                      <a:pt x="217" y="2660"/>
                    </a:lnTo>
                    <a:lnTo>
                      <a:pt x="217" y="2675"/>
                    </a:lnTo>
                    <a:lnTo>
                      <a:pt x="218" y="2677"/>
                    </a:lnTo>
                    <a:lnTo>
                      <a:pt x="218" y="2669"/>
                    </a:lnTo>
                    <a:lnTo>
                      <a:pt x="218" y="2658"/>
                    </a:lnTo>
                    <a:lnTo>
                      <a:pt x="220" y="2644"/>
                    </a:lnTo>
                    <a:lnTo>
                      <a:pt x="220" y="2635"/>
                    </a:lnTo>
                    <a:lnTo>
                      <a:pt x="220" y="2631"/>
                    </a:lnTo>
                    <a:lnTo>
                      <a:pt x="222" y="2631"/>
                    </a:lnTo>
                    <a:lnTo>
                      <a:pt x="222" y="2633"/>
                    </a:lnTo>
                    <a:lnTo>
                      <a:pt x="222" y="2637"/>
                    </a:lnTo>
                    <a:lnTo>
                      <a:pt x="224" y="2644"/>
                    </a:lnTo>
                    <a:lnTo>
                      <a:pt x="224" y="2650"/>
                    </a:lnTo>
                    <a:lnTo>
                      <a:pt x="225" y="2648"/>
                    </a:lnTo>
                    <a:lnTo>
                      <a:pt x="225" y="2654"/>
                    </a:lnTo>
                    <a:lnTo>
                      <a:pt x="225" y="2664"/>
                    </a:lnTo>
                    <a:lnTo>
                      <a:pt x="227" y="2675"/>
                    </a:lnTo>
                    <a:lnTo>
                      <a:pt x="227" y="2671"/>
                    </a:lnTo>
                    <a:lnTo>
                      <a:pt x="227" y="2667"/>
                    </a:lnTo>
                    <a:lnTo>
                      <a:pt x="229" y="2667"/>
                    </a:lnTo>
                    <a:lnTo>
                      <a:pt x="229" y="2671"/>
                    </a:lnTo>
                    <a:lnTo>
                      <a:pt x="229" y="2677"/>
                    </a:lnTo>
                    <a:lnTo>
                      <a:pt x="231" y="2677"/>
                    </a:lnTo>
                    <a:lnTo>
                      <a:pt x="231" y="2669"/>
                    </a:lnTo>
                    <a:lnTo>
                      <a:pt x="231" y="2658"/>
                    </a:lnTo>
                    <a:lnTo>
                      <a:pt x="233" y="2648"/>
                    </a:lnTo>
                    <a:lnTo>
                      <a:pt x="233" y="2656"/>
                    </a:lnTo>
                    <a:lnTo>
                      <a:pt x="234" y="2669"/>
                    </a:lnTo>
                    <a:lnTo>
                      <a:pt x="234" y="2677"/>
                    </a:lnTo>
                    <a:lnTo>
                      <a:pt x="236" y="2681"/>
                    </a:lnTo>
                    <a:lnTo>
                      <a:pt x="236" y="2679"/>
                    </a:lnTo>
                    <a:lnTo>
                      <a:pt x="236" y="2669"/>
                    </a:lnTo>
                    <a:lnTo>
                      <a:pt x="238" y="2658"/>
                    </a:lnTo>
                    <a:lnTo>
                      <a:pt x="238" y="2652"/>
                    </a:lnTo>
                    <a:lnTo>
                      <a:pt x="238" y="2658"/>
                    </a:lnTo>
                    <a:lnTo>
                      <a:pt x="240" y="2669"/>
                    </a:lnTo>
                    <a:lnTo>
                      <a:pt x="240" y="2677"/>
                    </a:lnTo>
                    <a:lnTo>
                      <a:pt x="241" y="2675"/>
                    </a:lnTo>
                    <a:lnTo>
                      <a:pt x="241" y="2671"/>
                    </a:lnTo>
                    <a:lnTo>
                      <a:pt x="241" y="2666"/>
                    </a:lnTo>
                    <a:lnTo>
                      <a:pt x="243" y="2660"/>
                    </a:lnTo>
                    <a:lnTo>
                      <a:pt x="243" y="2658"/>
                    </a:lnTo>
                    <a:lnTo>
                      <a:pt x="243" y="2662"/>
                    </a:lnTo>
                    <a:lnTo>
                      <a:pt x="245" y="2671"/>
                    </a:lnTo>
                    <a:lnTo>
                      <a:pt x="245" y="2679"/>
                    </a:lnTo>
                    <a:lnTo>
                      <a:pt x="245" y="2683"/>
                    </a:lnTo>
                    <a:lnTo>
                      <a:pt x="245" y="2681"/>
                    </a:lnTo>
                    <a:lnTo>
                      <a:pt x="247" y="2681"/>
                    </a:lnTo>
                    <a:lnTo>
                      <a:pt x="247" y="2679"/>
                    </a:lnTo>
                    <a:lnTo>
                      <a:pt x="247" y="2671"/>
                    </a:lnTo>
                    <a:lnTo>
                      <a:pt x="248" y="2664"/>
                    </a:lnTo>
                    <a:lnTo>
                      <a:pt x="248" y="2656"/>
                    </a:lnTo>
                    <a:lnTo>
                      <a:pt x="250" y="2654"/>
                    </a:lnTo>
                    <a:lnTo>
                      <a:pt x="250" y="2660"/>
                    </a:lnTo>
                    <a:lnTo>
                      <a:pt x="252" y="2658"/>
                    </a:lnTo>
                    <a:lnTo>
                      <a:pt x="252" y="2652"/>
                    </a:lnTo>
                    <a:lnTo>
                      <a:pt x="252" y="2642"/>
                    </a:lnTo>
                    <a:lnTo>
                      <a:pt x="254" y="2631"/>
                    </a:lnTo>
                    <a:lnTo>
                      <a:pt x="254" y="2623"/>
                    </a:lnTo>
                    <a:lnTo>
                      <a:pt x="254" y="2621"/>
                    </a:lnTo>
                    <a:lnTo>
                      <a:pt x="255" y="2627"/>
                    </a:lnTo>
                    <a:lnTo>
                      <a:pt x="255" y="2617"/>
                    </a:lnTo>
                    <a:lnTo>
                      <a:pt x="255" y="2579"/>
                    </a:lnTo>
                    <a:lnTo>
                      <a:pt x="257" y="2473"/>
                    </a:lnTo>
                    <a:lnTo>
                      <a:pt x="257" y="2262"/>
                    </a:lnTo>
                    <a:lnTo>
                      <a:pt x="257" y="1970"/>
                    </a:lnTo>
                    <a:lnTo>
                      <a:pt x="259" y="1661"/>
                    </a:lnTo>
                    <a:lnTo>
                      <a:pt x="259" y="1286"/>
                    </a:lnTo>
                    <a:lnTo>
                      <a:pt x="259" y="808"/>
                    </a:lnTo>
                    <a:lnTo>
                      <a:pt x="261" y="303"/>
                    </a:lnTo>
                    <a:lnTo>
                      <a:pt x="261" y="0"/>
                    </a:lnTo>
                    <a:lnTo>
                      <a:pt x="261" y="49"/>
                    </a:lnTo>
                    <a:lnTo>
                      <a:pt x="262" y="426"/>
                    </a:lnTo>
                    <a:lnTo>
                      <a:pt x="262" y="969"/>
                    </a:lnTo>
                    <a:lnTo>
                      <a:pt x="262" y="1528"/>
                    </a:lnTo>
                    <a:lnTo>
                      <a:pt x="264" y="1982"/>
                    </a:lnTo>
                    <a:lnTo>
                      <a:pt x="264" y="2281"/>
                    </a:lnTo>
                    <a:lnTo>
                      <a:pt x="264" y="2447"/>
                    </a:lnTo>
                    <a:lnTo>
                      <a:pt x="264" y="2523"/>
                    </a:lnTo>
                    <a:lnTo>
                      <a:pt x="266" y="2562"/>
                    </a:lnTo>
                    <a:lnTo>
                      <a:pt x="266" y="2587"/>
                    </a:lnTo>
                    <a:lnTo>
                      <a:pt x="266" y="2604"/>
                    </a:lnTo>
                    <a:lnTo>
                      <a:pt x="268" y="2598"/>
                    </a:lnTo>
                    <a:lnTo>
                      <a:pt x="268" y="2573"/>
                    </a:lnTo>
                    <a:lnTo>
                      <a:pt x="268" y="2556"/>
                    </a:lnTo>
                    <a:lnTo>
                      <a:pt x="269" y="2564"/>
                    </a:lnTo>
                    <a:lnTo>
                      <a:pt x="269" y="2594"/>
                    </a:lnTo>
                    <a:lnTo>
                      <a:pt x="269" y="2631"/>
                    </a:lnTo>
                    <a:lnTo>
                      <a:pt x="271" y="2656"/>
                    </a:lnTo>
                    <a:lnTo>
                      <a:pt x="271" y="2664"/>
                    </a:lnTo>
                    <a:lnTo>
                      <a:pt x="271" y="2652"/>
                    </a:lnTo>
                    <a:lnTo>
                      <a:pt x="273" y="2627"/>
                    </a:lnTo>
                    <a:lnTo>
                      <a:pt x="273" y="2598"/>
                    </a:lnTo>
                    <a:lnTo>
                      <a:pt x="273" y="2587"/>
                    </a:lnTo>
                    <a:lnTo>
                      <a:pt x="275" y="2604"/>
                    </a:lnTo>
                    <a:lnTo>
                      <a:pt x="275" y="2621"/>
                    </a:lnTo>
                    <a:lnTo>
                      <a:pt x="277" y="2614"/>
                    </a:lnTo>
                    <a:lnTo>
                      <a:pt x="277" y="2621"/>
                    </a:lnTo>
                    <a:lnTo>
                      <a:pt x="277" y="2646"/>
                    </a:lnTo>
                    <a:lnTo>
                      <a:pt x="278" y="2664"/>
                    </a:lnTo>
                    <a:lnTo>
                      <a:pt x="278" y="2660"/>
                    </a:lnTo>
                    <a:lnTo>
                      <a:pt x="278" y="2644"/>
                    </a:lnTo>
                    <a:lnTo>
                      <a:pt x="280" y="2637"/>
                    </a:lnTo>
                    <a:lnTo>
                      <a:pt x="280" y="2641"/>
                    </a:lnTo>
                    <a:lnTo>
                      <a:pt x="280" y="2642"/>
                    </a:lnTo>
                    <a:lnTo>
                      <a:pt x="282" y="2639"/>
                    </a:lnTo>
                    <a:lnTo>
                      <a:pt x="282" y="2635"/>
                    </a:lnTo>
                    <a:lnTo>
                      <a:pt x="282" y="2642"/>
                    </a:lnTo>
                    <a:lnTo>
                      <a:pt x="284" y="2654"/>
                    </a:lnTo>
                    <a:lnTo>
                      <a:pt x="284" y="2658"/>
                    </a:lnTo>
                    <a:lnTo>
                      <a:pt x="284" y="2656"/>
                    </a:lnTo>
                    <a:lnTo>
                      <a:pt x="284" y="2658"/>
                    </a:lnTo>
                    <a:lnTo>
                      <a:pt x="285" y="2666"/>
                    </a:lnTo>
                    <a:lnTo>
                      <a:pt x="285" y="2673"/>
                    </a:lnTo>
                    <a:lnTo>
                      <a:pt x="285" y="2677"/>
                    </a:lnTo>
                    <a:lnTo>
                      <a:pt x="287" y="2675"/>
                    </a:lnTo>
                    <a:lnTo>
                      <a:pt x="287" y="2669"/>
                    </a:lnTo>
                    <a:lnTo>
                      <a:pt x="287" y="2658"/>
                    </a:lnTo>
                    <a:lnTo>
                      <a:pt x="289" y="2644"/>
                    </a:lnTo>
                    <a:lnTo>
                      <a:pt x="289" y="2641"/>
                    </a:lnTo>
                    <a:lnTo>
                      <a:pt x="289" y="2646"/>
                    </a:lnTo>
                    <a:lnTo>
                      <a:pt x="291" y="2652"/>
                    </a:lnTo>
                    <a:lnTo>
                      <a:pt x="291" y="2646"/>
                    </a:lnTo>
                    <a:lnTo>
                      <a:pt x="291" y="2631"/>
                    </a:lnTo>
                    <a:lnTo>
                      <a:pt x="292" y="2619"/>
                    </a:lnTo>
                    <a:lnTo>
                      <a:pt x="292" y="2625"/>
                    </a:lnTo>
                    <a:lnTo>
                      <a:pt x="294" y="2619"/>
                    </a:lnTo>
                    <a:lnTo>
                      <a:pt x="294" y="2604"/>
                    </a:lnTo>
                    <a:lnTo>
                      <a:pt x="294" y="2594"/>
                    </a:lnTo>
                    <a:lnTo>
                      <a:pt x="296" y="2591"/>
                    </a:lnTo>
                    <a:lnTo>
                      <a:pt x="296" y="2587"/>
                    </a:lnTo>
                    <a:lnTo>
                      <a:pt x="296" y="2573"/>
                    </a:lnTo>
                    <a:lnTo>
                      <a:pt x="298" y="2564"/>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3" name="Freeform 102"/>
              <p:cNvSpPr/>
              <p:nvPr/>
            </p:nvSpPr>
            <p:spPr bwMode="auto">
              <a:xfrm>
                <a:off x="2182813" y="3949700"/>
                <a:ext cx="247650" cy="1716088"/>
              </a:xfrm>
              <a:custGeom>
                <a:avLst/>
                <a:gdLst>
                  <a:gd name="T0" fmla="*/ 2147483647 w 311"/>
                  <a:gd name="T1" fmla="*/ 0 h 2163"/>
                  <a:gd name="T2" fmla="*/ 2147483647 w 311"/>
                  <a:gd name="T3" fmla="*/ 0 h 2163"/>
                  <a:gd name="T4" fmla="*/ 2147483647 w 311"/>
                  <a:gd name="T5" fmla="*/ 0 h 2163"/>
                  <a:gd name="T6" fmla="*/ 2147483647 w 311"/>
                  <a:gd name="T7" fmla="*/ 0 h 2163"/>
                  <a:gd name="T8" fmla="*/ 2147483647 w 311"/>
                  <a:gd name="T9" fmla="*/ 0 h 2163"/>
                  <a:gd name="T10" fmla="*/ 2147483647 w 311"/>
                  <a:gd name="T11" fmla="*/ 0 h 2163"/>
                  <a:gd name="T12" fmla="*/ 2147483647 w 311"/>
                  <a:gd name="T13" fmla="*/ 0 h 2163"/>
                  <a:gd name="T14" fmla="*/ 2147483647 w 311"/>
                  <a:gd name="T15" fmla="*/ 0 h 2163"/>
                  <a:gd name="T16" fmla="*/ 2147483647 w 311"/>
                  <a:gd name="T17" fmla="*/ 0 h 2163"/>
                  <a:gd name="T18" fmla="*/ 2147483647 w 311"/>
                  <a:gd name="T19" fmla="*/ 0 h 2163"/>
                  <a:gd name="T20" fmla="*/ 2147483647 w 311"/>
                  <a:gd name="T21" fmla="*/ 0 h 2163"/>
                  <a:gd name="T22" fmla="*/ 2147483647 w 311"/>
                  <a:gd name="T23" fmla="*/ 0 h 2163"/>
                  <a:gd name="T24" fmla="*/ 2147483647 w 311"/>
                  <a:gd name="T25" fmla="*/ 0 h 2163"/>
                  <a:gd name="T26" fmla="*/ 2147483647 w 311"/>
                  <a:gd name="T27" fmla="*/ 0 h 2163"/>
                  <a:gd name="T28" fmla="*/ 2147483647 w 311"/>
                  <a:gd name="T29" fmla="*/ 0 h 2163"/>
                  <a:gd name="T30" fmla="*/ 2147483647 w 311"/>
                  <a:gd name="T31" fmla="*/ 0 h 2163"/>
                  <a:gd name="T32" fmla="*/ 2147483647 w 311"/>
                  <a:gd name="T33" fmla="*/ 0 h 2163"/>
                  <a:gd name="T34" fmla="*/ 2147483647 w 311"/>
                  <a:gd name="T35" fmla="*/ 0 h 2163"/>
                  <a:gd name="T36" fmla="*/ 2147483647 w 311"/>
                  <a:gd name="T37" fmla="*/ 0 h 2163"/>
                  <a:gd name="T38" fmla="*/ 2147483647 w 311"/>
                  <a:gd name="T39" fmla="*/ 0 h 2163"/>
                  <a:gd name="T40" fmla="*/ 2147483647 w 311"/>
                  <a:gd name="T41" fmla="*/ 0 h 2163"/>
                  <a:gd name="T42" fmla="*/ 2147483647 w 311"/>
                  <a:gd name="T43" fmla="*/ 0 h 2163"/>
                  <a:gd name="T44" fmla="*/ 2147483647 w 311"/>
                  <a:gd name="T45" fmla="*/ 0 h 2163"/>
                  <a:gd name="T46" fmla="*/ 2147483647 w 311"/>
                  <a:gd name="T47" fmla="*/ 0 h 2163"/>
                  <a:gd name="T48" fmla="*/ 2147483647 w 311"/>
                  <a:gd name="T49" fmla="*/ 0 h 2163"/>
                  <a:gd name="T50" fmla="*/ 2147483647 w 311"/>
                  <a:gd name="T51" fmla="*/ 0 h 2163"/>
                  <a:gd name="T52" fmla="*/ 2147483647 w 311"/>
                  <a:gd name="T53" fmla="*/ 0 h 2163"/>
                  <a:gd name="T54" fmla="*/ 2147483647 w 311"/>
                  <a:gd name="T55" fmla="*/ 0 h 2163"/>
                  <a:gd name="T56" fmla="*/ 2147483647 w 311"/>
                  <a:gd name="T57" fmla="*/ 0 h 2163"/>
                  <a:gd name="T58" fmla="*/ 2147483647 w 311"/>
                  <a:gd name="T59" fmla="*/ 0 h 2163"/>
                  <a:gd name="T60" fmla="*/ 2147483647 w 311"/>
                  <a:gd name="T61" fmla="*/ 0 h 2163"/>
                  <a:gd name="T62" fmla="*/ 2147483647 w 311"/>
                  <a:gd name="T63" fmla="*/ 0 h 2163"/>
                  <a:gd name="T64" fmla="*/ 2147483647 w 311"/>
                  <a:gd name="T65" fmla="*/ 0 h 2163"/>
                  <a:gd name="T66" fmla="*/ 2147483647 w 311"/>
                  <a:gd name="T67" fmla="*/ 0 h 2163"/>
                  <a:gd name="T68" fmla="*/ 2147483647 w 311"/>
                  <a:gd name="T69" fmla="*/ 0 h 2163"/>
                  <a:gd name="T70" fmla="*/ 2147483647 w 311"/>
                  <a:gd name="T71" fmla="*/ 0 h 2163"/>
                  <a:gd name="T72" fmla="*/ 2147483647 w 311"/>
                  <a:gd name="T73" fmla="*/ 0 h 2163"/>
                  <a:gd name="T74" fmla="*/ 2147483647 w 311"/>
                  <a:gd name="T75" fmla="*/ 0 h 2163"/>
                  <a:gd name="T76" fmla="*/ 2147483647 w 311"/>
                  <a:gd name="T77" fmla="*/ 0 h 2163"/>
                  <a:gd name="T78" fmla="*/ 2147483647 w 311"/>
                  <a:gd name="T79" fmla="*/ 0 h 2163"/>
                  <a:gd name="T80" fmla="*/ 2147483647 w 311"/>
                  <a:gd name="T81" fmla="*/ 0 h 2163"/>
                  <a:gd name="T82" fmla="*/ 2147483647 w 311"/>
                  <a:gd name="T83" fmla="*/ 0 h 2163"/>
                  <a:gd name="T84" fmla="*/ 2147483647 w 311"/>
                  <a:gd name="T85" fmla="*/ 0 h 2163"/>
                  <a:gd name="T86" fmla="*/ 2147483647 w 311"/>
                  <a:gd name="T87" fmla="*/ 0 h 2163"/>
                  <a:gd name="T88" fmla="*/ 2147483647 w 311"/>
                  <a:gd name="T89" fmla="*/ 0 h 2163"/>
                  <a:gd name="T90" fmla="*/ 2147483647 w 311"/>
                  <a:gd name="T91" fmla="*/ 0 h 2163"/>
                  <a:gd name="T92" fmla="*/ 2147483647 w 311"/>
                  <a:gd name="T93" fmla="*/ 0 h 2163"/>
                  <a:gd name="T94" fmla="*/ 2147483647 w 311"/>
                  <a:gd name="T95" fmla="*/ 0 h 2163"/>
                  <a:gd name="T96" fmla="*/ 2147483647 w 311"/>
                  <a:gd name="T97" fmla="*/ 0 h 2163"/>
                  <a:gd name="T98" fmla="*/ 2147483647 w 311"/>
                  <a:gd name="T99" fmla="*/ 0 h 2163"/>
                  <a:gd name="T100" fmla="*/ 2147483647 w 311"/>
                  <a:gd name="T101" fmla="*/ 0 h 2163"/>
                  <a:gd name="T102" fmla="*/ 2147483647 w 311"/>
                  <a:gd name="T103" fmla="*/ 0 h 2163"/>
                  <a:gd name="T104" fmla="*/ 2147483647 w 311"/>
                  <a:gd name="T105" fmla="*/ 0 h 2163"/>
                  <a:gd name="T106" fmla="*/ 2147483647 w 311"/>
                  <a:gd name="T107" fmla="*/ 0 h 2163"/>
                  <a:gd name="T108" fmla="*/ 2147483647 w 311"/>
                  <a:gd name="T109" fmla="*/ 0 h 2163"/>
                  <a:gd name="T110" fmla="*/ 2147483647 w 311"/>
                  <a:gd name="T111" fmla="*/ 0 h 21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1"/>
                  <a:gd name="T169" fmla="*/ 0 h 2163"/>
                  <a:gd name="T170" fmla="*/ 311 w 311"/>
                  <a:gd name="T171" fmla="*/ 2163 h 21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1" h="2163">
                    <a:moveTo>
                      <a:pt x="0" y="2044"/>
                    </a:moveTo>
                    <a:lnTo>
                      <a:pt x="0" y="2051"/>
                    </a:lnTo>
                    <a:lnTo>
                      <a:pt x="0" y="2080"/>
                    </a:lnTo>
                    <a:lnTo>
                      <a:pt x="1" y="2109"/>
                    </a:lnTo>
                    <a:lnTo>
                      <a:pt x="1" y="2124"/>
                    </a:lnTo>
                    <a:lnTo>
                      <a:pt x="1" y="2126"/>
                    </a:lnTo>
                    <a:lnTo>
                      <a:pt x="3" y="2126"/>
                    </a:lnTo>
                    <a:lnTo>
                      <a:pt x="3" y="2130"/>
                    </a:lnTo>
                    <a:lnTo>
                      <a:pt x="3" y="2138"/>
                    </a:lnTo>
                    <a:lnTo>
                      <a:pt x="5" y="2146"/>
                    </a:lnTo>
                    <a:lnTo>
                      <a:pt x="5" y="2151"/>
                    </a:lnTo>
                    <a:lnTo>
                      <a:pt x="5" y="2153"/>
                    </a:lnTo>
                    <a:lnTo>
                      <a:pt x="7" y="2155"/>
                    </a:lnTo>
                    <a:lnTo>
                      <a:pt x="7" y="2157"/>
                    </a:lnTo>
                    <a:lnTo>
                      <a:pt x="7" y="2155"/>
                    </a:lnTo>
                    <a:lnTo>
                      <a:pt x="8" y="2151"/>
                    </a:lnTo>
                    <a:lnTo>
                      <a:pt x="8" y="2147"/>
                    </a:lnTo>
                    <a:lnTo>
                      <a:pt x="8" y="2146"/>
                    </a:lnTo>
                    <a:lnTo>
                      <a:pt x="10" y="2147"/>
                    </a:lnTo>
                    <a:lnTo>
                      <a:pt x="10" y="2144"/>
                    </a:lnTo>
                    <a:lnTo>
                      <a:pt x="12" y="2136"/>
                    </a:lnTo>
                    <a:lnTo>
                      <a:pt x="12" y="2132"/>
                    </a:lnTo>
                    <a:lnTo>
                      <a:pt x="14" y="2134"/>
                    </a:lnTo>
                    <a:lnTo>
                      <a:pt x="14" y="2130"/>
                    </a:lnTo>
                    <a:lnTo>
                      <a:pt x="15" y="2122"/>
                    </a:lnTo>
                    <a:lnTo>
                      <a:pt x="15" y="2117"/>
                    </a:lnTo>
                    <a:lnTo>
                      <a:pt x="15" y="2111"/>
                    </a:lnTo>
                    <a:lnTo>
                      <a:pt x="17" y="2107"/>
                    </a:lnTo>
                    <a:lnTo>
                      <a:pt x="17" y="2103"/>
                    </a:lnTo>
                    <a:lnTo>
                      <a:pt x="19" y="2113"/>
                    </a:lnTo>
                    <a:lnTo>
                      <a:pt x="19" y="2128"/>
                    </a:lnTo>
                    <a:lnTo>
                      <a:pt x="19" y="2142"/>
                    </a:lnTo>
                    <a:lnTo>
                      <a:pt x="21" y="2149"/>
                    </a:lnTo>
                    <a:lnTo>
                      <a:pt x="21" y="2157"/>
                    </a:lnTo>
                    <a:lnTo>
                      <a:pt x="23" y="2153"/>
                    </a:lnTo>
                    <a:lnTo>
                      <a:pt x="23" y="2149"/>
                    </a:lnTo>
                    <a:lnTo>
                      <a:pt x="24" y="2149"/>
                    </a:lnTo>
                    <a:lnTo>
                      <a:pt x="24" y="2147"/>
                    </a:lnTo>
                    <a:lnTo>
                      <a:pt x="24" y="2146"/>
                    </a:lnTo>
                    <a:lnTo>
                      <a:pt x="24" y="2140"/>
                    </a:lnTo>
                    <a:lnTo>
                      <a:pt x="26" y="2126"/>
                    </a:lnTo>
                    <a:lnTo>
                      <a:pt x="26" y="2105"/>
                    </a:lnTo>
                    <a:lnTo>
                      <a:pt x="26" y="2067"/>
                    </a:lnTo>
                    <a:lnTo>
                      <a:pt x="28" y="1988"/>
                    </a:lnTo>
                    <a:lnTo>
                      <a:pt x="28" y="1825"/>
                    </a:lnTo>
                    <a:lnTo>
                      <a:pt x="28" y="1598"/>
                    </a:lnTo>
                    <a:lnTo>
                      <a:pt x="30" y="1358"/>
                    </a:lnTo>
                    <a:lnTo>
                      <a:pt x="30" y="1126"/>
                    </a:lnTo>
                    <a:lnTo>
                      <a:pt x="30" y="876"/>
                    </a:lnTo>
                    <a:lnTo>
                      <a:pt x="31" y="632"/>
                    </a:lnTo>
                    <a:lnTo>
                      <a:pt x="31" y="499"/>
                    </a:lnTo>
                    <a:lnTo>
                      <a:pt x="31" y="563"/>
                    </a:lnTo>
                    <a:lnTo>
                      <a:pt x="33" y="836"/>
                    </a:lnTo>
                    <a:lnTo>
                      <a:pt x="33" y="1227"/>
                    </a:lnTo>
                    <a:lnTo>
                      <a:pt x="33" y="1625"/>
                    </a:lnTo>
                    <a:lnTo>
                      <a:pt x="35" y="1902"/>
                    </a:lnTo>
                    <a:lnTo>
                      <a:pt x="35" y="2038"/>
                    </a:lnTo>
                    <a:lnTo>
                      <a:pt x="35" y="2076"/>
                    </a:lnTo>
                    <a:lnTo>
                      <a:pt x="37" y="2078"/>
                    </a:lnTo>
                    <a:lnTo>
                      <a:pt x="37" y="2061"/>
                    </a:lnTo>
                    <a:lnTo>
                      <a:pt x="37" y="2049"/>
                    </a:lnTo>
                    <a:lnTo>
                      <a:pt x="38" y="2051"/>
                    </a:lnTo>
                    <a:lnTo>
                      <a:pt x="38" y="2057"/>
                    </a:lnTo>
                    <a:lnTo>
                      <a:pt x="38" y="2055"/>
                    </a:lnTo>
                    <a:lnTo>
                      <a:pt x="40" y="2051"/>
                    </a:lnTo>
                    <a:lnTo>
                      <a:pt x="40" y="2059"/>
                    </a:lnTo>
                    <a:lnTo>
                      <a:pt x="40" y="2073"/>
                    </a:lnTo>
                    <a:lnTo>
                      <a:pt x="42" y="2080"/>
                    </a:lnTo>
                    <a:lnTo>
                      <a:pt x="42" y="2090"/>
                    </a:lnTo>
                    <a:lnTo>
                      <a:pt x="42" y="2103"/>
                    </a:lnTo>
                    <a:lnTo>
                      <a:pt x="44" y="2113"/>
                    </a:lnTo>
                    <a:lnTo>
                      <a:pt x="44" y="2115"/>
                    </a:lnTo>
                    <a:lnTo>
                      <a:pt x="45" y="2119"/>
                    </a:lnTo>
                    <a:lnTo>
                      <a:pt x="45" y="2117"/>
                    </a:lnTo>
                    <a:lnTo>
                      <a:pt x="45" y="2111"/>
                    </a:lnTo>
                    <a:lnTo>
                      <a:pt x="47" y="2111"/>
                    </a:lnTo>
                    <a:lnTo>
                      <a:pt x="47" y="2115"/>
                    </a:lnTo>
                    <a:lnTo>
                      <a:pt x="49" y="2113"/>
                    </a:lnTo>
                    <a:lnTo>
                      <a:pt x="49" y="2115"/>
                    </a:lnTo>
                    <a:lnTo>
                      <a:pt x="49" y="2122"/>
                    </a:lnTo>
                    <a:lnTo>
                      <a:pt x="51" y="2126"/>
                    </a:lnTo>
                    <a:lnTo>
                      <a:pt x="51" y="2119"/>
                    </a:lnTo>
                    <a:lnTo>
                      <a:pt x="51" y="2113"/>
                    </a:lnTo>
                    <a:lnTo>
                      <a:pt x="52" y="2119"/>
                    </a:lnTo>
                    <a:lnTo>
                      <a:pt x="52" y="2130"/>
                    </a:lnTo>
                    <a:lnTo>
                      <a:pt x="52" y="2134"/>
                    </a:lnTo>
                    <a:lnTo>
                      <a:pt x="54" y="2134"/>
                    </a:lnTo>
                    <a:lnTo>
                      <a:pt x="54" y="2132"/>
                    </a:lnTo>
                    <a:lnTo>
                      <a:pt x="54" y="2136"/>
                    </a:lnTo>
                    <a:lnTo>
                      <a:pt x="56" y="2138"/>
                    </a:lnTo>
                    <a:lnTo>
                      <a:pt x="56" y="2134"/>
                    </a:lnTo>
                    <a:lnTo>
                      <a:pt x="56" y="2124"/>
                    </a:lnTo>
                    <a:lnTo>
                      <a:pt x="58" y="2117"/>
                    </a:lnTo>
                    <a:lnTo>
                      <a:pt x="58" y="2119"/>
                    </a:lnTo>
                    <a:lnTo>
                      <a:pt x="58" y="2126"/>
                    </a:lnTo>
                    <a:lnTo>
                      <a:pt x="59" y="2134"/>
                    </a:lnTo>
                    <a:lnTo>
                      <a:pt x="59" y="2142"/>
                    </a:lnTo>
                    <a:lnTo>
                      <a:pt x="59" y="2144"/>
                    </a:lnTo>
                    <a:lnTo>
                      <a:pt x="61" y="2147"/>
                    </a:lnTo>
                    <a:lnTo>
                      <a:pt x="61" y="2149"/>
                    </a:lnTo>
                    <a:lnTo>
                      <a:pt x="61" y="2146"/>
                    </a:lnTo>
                    <a:lnTo>
                      <a:pt x="61" y="2138"/>
                    </a:lnTo>
                    <a:lnTo>
                      <a:pt x="63" y="2134"/>
                    </a:lnTo>
                    <a:lnTo>
                      <a:pt x="63" y="2140"/>
                    </a:lnTo>
                    <a:lnTo>
                      <a:pt x="63" y="2146"/>
                    </a:lnTo>
                    <a:lnTo>
                      <a:pt x="65" y="2151"/>
                    </a:lnTo>
                    <a:lnTo>
                      <a:pt x="65" y="2153"/>
                    </a:lnTo>
                    <a:lnTo>
                      <a:pt x="67" y="2149"/>
                    </a:lnTo>
                    <a:lnTo>
                      <a:pt x="67" y="2147"/>
                    </a:lnTo>
                    <a:lnTo>
                      <a:pt x="67" y="2149"/>
                    </a:lnTo>
                    <a:lnTo>
                      <a:pt x="68" y="2151"/>
                    </a:lnTo>
                    <a:lnTo>
                      <a:pt x="68" y="2155"/>
                    </a:lnTo>
                    <a:lnTo>
                      <a:pt x="68" y="2157"/>
                    </a:lnTo>
                    <a:lnTo>
                      <a:pt x="70" y="2157"/>
                    </a:lnTo>
                    <a:lnTo>
                      <a:pt x="70" y="2155"/>
                    </a:lnTo>
                    <a:lnTo>
                      <a:pt x="72" y="2149"/>
                    </a:lnTo>
                    <a:lnTo>
                      <a:pt x="72" y="2146"/>
                    </a:lnTo>
                    <a:lnTo>
                      <a:pt x="72" y="2144"/>
                    </a:lnTo>
                    <a:lnTo>
                      <a:pt x="74" y="2149"/>
                    </a:lnTo>
                    <a:lnTo>
                      <a:pt x="74" y="2155"/>
                    </a:lnTo>
                    <a:lnTo>
                      <a:pt x="74" y="2159"/>
                    </a:lnTo>
                    <a:lnTo>
                      <a:pt x="75" y="2157"/>
                    </a:lnTo>
                    <a:lnTo>
                      <a:pt x="75" y="2149"/>
                    </a:lnTo>
                    <a:lnTo>
                      <a:pt x="75" y="2134"/>
                    </a:lnTo>
                    <a:lnTo>
                      <a:pt x="77" y="2122"/>
                    </a:lnTo>
                    <a:lnTo>
                      <a:pt x="77" y="2130"/>
                    </a:lnTo>
                    <a:lnTo>
                      <a:pt x="79" y="2140"/>
                    </a:lnTo>
                    <a:lnTo>
                      <a:pt x="79" y="2146"/>
                    </a:lnTo>
                    <a:lnTo>
                      <a:pt x="81" y="2140"/>
                    </a:lnTo>
                    <a:lnTo>
                      <a:pt x="81" y="2132"/>
                    </a:lnTo>
                    <a:lnTo>
                      <a:pt x="81" y="2126"/>
                    </a:lnTo>
                    <a:lnTo>
                      <a:pt x="81" y="2115"/>
                    </a:lnTo>
                    <a:lnTo>
                      <a:pt x="82" y="2103"/>
                    </a:lnTo>
                    <a:lnTo>
                      <a:pt x="82" y="2097"/>
                    </a:lnTo>
                    <a:lnTo>
                      <a:pt x="82" y="2107"/>
                    </a:lnTo>
                    <a:lnTo>
                      <a:pt x="84" y="2122"/>
                    </a:lnTo>
                    <a:lnTo>
                      <a:pt x="84" y="2130"/>
                    </a:lnTo>
                    <a:lnTo>
                      <a:pt x="84" y="2128"/>
                    </a:lnTo>
                    <a:lnTo>
                      <a:pt x="86" y="2124"/>
                    </a:lnTo>
                    <a:lnTo>
                      <a:pt x="86" y="2119"/>
                    </a:lnTo>
                    <a:lnTo>
                      <a:pt x="88" y="2105"/>
                    </a:lnTo>
                    <a:lnTo>
                      <a:pt x="88" y="2086"/>
                    </a:lnTo>
                    <a:lnTo>
                      <a:pt x="88" y="2069"/>
                    </a:lnTo>
                    <a:lnTo>
                      <a:pt x="89" y="2057"/>
                    </a:lnTo>
                    <a:lnTo>
                      <a:pt x="89" y="2059"/>
                    </a:lnTo>
                    <a:lnTo>
                      <a:pt x="89" y="2078"/>
                    </a:lnTo>
                    <a:lnTo>
                      <a:pt x="91" y="2109"/>
                    </a:lnTo>
                    <a:lnTo>
                      <a:pt x="91" y="2132"/>
                    </a:lnTo>
                    <a:lnTo>
                      <a:pt x="91" y="2144"/>
                    </a:lnTo>
                    <a:lnTo>
                      <a:pt x="93" y="2144"/>
                    </a:lnTo>
                    <a:lnTo>
                      <a:pt x="93" y="2140"/>
                    </a:lnTo>
                    <a:lnTo>
                      <a:pt x="93" y="2132"/>
                    </a:lnTo>
                    <a:lnTo>
                      <a:pt x="95" y="2124"/>
                    </a:lnTo>
                    <a:lnTo>
                      <a:pt x="95" y="2126"/>
                    </a:lnTo>
                    <a:lnTo>
                      <a:pt x="95" y="2134"/>
                    </a:lnTo>
                    <a:lnTo>
                      <a:pt x="96" y="2140"/>
                    </a:lnTo>
                    <a:lnTo>
                      <a:pt x="96" y="2134"/>
                    </a:lnTo>
                    <a:lnTo>
                      <a:pt x="98" y="2130"/>
                    </a:lnTo>
                    <a:lnTo>
                      <a:pt x="98" y="2134"/>
                    </a:lnTo>
                    <a:lnTo>
                      <a:pt x="100" y="2140"/>
                    </a:lnTo>
                    <a:lnTo>
                      <a:pt x="100" y="2144"/>
                    </a:lnTo>
                    <a:lnTo>
                      <a:pt x="100" y="2149"/>
                    </a:lnTo>
                    <a:lnTo>
                      <a:pt x="100" y="2151"/>
                    </a:lnTo>
                    <a:lnTo>
                      <a:pt x="102" y="2153"/>
                    </a:lnTo>
                    <a:lnTo>
                      <a:pt x="103" y="2153"/>
                    </a:lnTo>
                    <a:lnTo>
                      <a:pt x="103" y="2157"/>
                    </a:lnTo>
                    <a:lnTo>
                      <a:pt x="103" y="2161"/>
                    </a:lnTo>
                    <a:lnTo>
                      <a:pt x="109" y="2161"/>
                    </a:lnTo>
                    <a:lnTo>
                      <a:pt x="109" y="2159"/>
                    </a:lnTo>
                    <a:lnTo>
                      <a:pt x="109" y="2153"/>
                    </a:lnTo>
                    <a:lnTo>
                      <a:pt x="111" y="2147"/>
                    </a:lnTo>
                    <a:lnTo>
                      <a:pt x="111" y="2146"/>
                    </a:lnTo>
                    <a:lnTo>
                      <a:pt x="112" y="2140"/>
                    </a:lnTo>
                    <a:lnTo>
                      <a:pt x="112" y="2130"/>
                    </a:lnTo>
                    <a:lnTo>
                      <a:pt x="112" y="2126"/>
                    </a:lnTo>
                    <a:lnTo>
                      <a:pt x="114" y="2136"/>
                    </a:lnTo>
                    <a:lnTo>
                      <a:pt x="114" y="2151"/>
                    </a:lnTo>
                    <a:lnTo>
                      <a:pt x="114" y="2157"/>
                    </a:lnTo>
                    <a:lnTo>
                      <a:pt x="116" y="2155"/>
                    </a:lnTo>
                    <a:lnTo>
                      <a:pt x="116" y="2149"/>
                    </a:lnTo>
                    <a:lnTo>
                      <a:pt x="116" y="2147"/>
                    </a:lnTo>
                    <a:lnTo>
                      <a:pt x="118" y="2149"/>
                    </a:lnTo>
                    <a:lnTo>
                      <a:pt x="118" y="2155"/>
                    </a:lnTo>
                    <a:lnTo>
                      <a:pt x="118" y="2161"/>
                    </a:lnTo>
                    <a:lnTo>
                      <a:pt x="119" y="2161"/>
                    </a:lnTo>
                    <a:lnTo>
                      <a:pt x="119" y="2159"/>
                    </a:lnTo>
                    <a:lnTo>
                      <a:pt x="119" y="2157"/>
                    </a:lnTo>
                    <a:lnTo>
                      <a:pt x="121" y="2159"/>
                    </a:lnTo>
                    <a:lnTo>
                      <a:pt x="121" y="2161"/>
                    </a:lnTo>
                    <a:lnTo>
                      <a:pt x="121" y="2163"/>
                    </a:lnTo>
                    <a:lnTo>
                      <a:pt x="123" y="2159"/>
                    </a:lnTo>
                    <a:lnTo>
                      <a:pt x="123" y="2155"/>
                    </a:lnTo>
                    <a:lnTo>
                      <a:pt x="123" y="2149"/>
                    </a:lnTo>
                    <a:lnTo>
                      <a:pt x="125" y="2146"/>
                    </a:lnTo>
                    <a:lnTo>
                      <a:pt x="125" y="2147"/>
                    </a:lnTo>
                    <a:lnTo>
                      <a:pt x="125" y="2151"/>
                    </a:lnTo>
                    <a:lnTo>
                      <a:pt x="126" y="2155"/>
                    </a:lnTo>
                    <a:lnTo>
                      <a:pt x="126" y="2159"/>
                    </a:lnTo>
                    <a:lnTo>
                      <a:pt x="126" y="2161"/>
                    </a:lnTo>
                    <a:lnTo>
                      <a:pt x="128" y="2161"/>
                    </a:lnTo>
                    <a:lnTo>
                      <a:pt x="132" y="2161"/>
                    </a:lnTo>
                    <a:lnTo>
                      <a:pt x="132" y="2157"/>
                    </a:lnTo>
                    <a:lnTo>
                      <a:pt x="133" y="2153"/>
                    </a:lnTo>
                    <a:lnTo>
                      <a:pt x="133" y="2147"/>
                    </a:lnTo>
                    <a:lnTo>
                      <a:pt x="133" y="2144"/>
                    </a:lnTo>
                    <a:lnTo>
                      <a:pt x="135" y="2142"/>
                    </a:lnTo>
                    <a:lnTo>
                      <a:pt x="135" y="2146"/>
                    </a:lnTo>
                    <a:lnTo>
                      <a:pt x="135" y="2151"/>
                    </a:lnTo>
                    <a:lnTo>
                      <a:pt x="137" y="2157"/>
                    </a:lnTo>
                    <a:lnTo>
                      <a:pt x="137" y="2159"/>
                    </a:lnTo>
                    <a:lnTo>
                      <a:pt x="139" y="2159"/>
                    </a:lnTo>
                    <a:lnTo>
                      <a:pt x="140" y="2159"/>
                    </a:lnTo>
                    <a:lnTo>
                      <a:pt x="140" y="2157"/>
                    </a:lnTo>
                    <a:lnTo>
                      <a:pt x="140" y="2151"/>
                    </a:lnTo>
                    <a:lnTo>
                      <a:pt x="142" y="2147"/>
                    </a:lnTo>
                    <a:lnTo>
                      <a:pt x="142" y="2149"/>
                    </a:lnTo>
                    <a:lnTo>
                      <a:pt x="144" y="2151"/>
                    </a:lnTo>
                    <a:lnTo>
                      <a:pt x="144" y="2149"/>
                    </a:lnTo>
                    <a:lnTo>
                      <a:pt x="144" y="2146"/>
                    </a:lnTo>
                    <a:lnTo>
                      <a:pt x="146" y="2140"/>
                    </a:lnTo>
                    <a:lnTo>
                      <a:pt x="146" y="2146"/>
                    </a:lnTo>
                    <a:lnTo>
                      <a:pt x="147" y="2153"/>
                    </a:lnTo>
                    <a:lnTo>
                      <a:pt x="147" y="2161"/>
                    </a:lnTo>
                    <a:lnTo>
                      <a:pt x="149" y="2163"/>
                    </a:lnTo>
                    <a:lnTo>
                      <a:pt x="149" y="2161"/>
                    </a:lnTo>
                    <a:lnTo>
                      <a:pt x="151" y="2159"/>
                    </a:lnTo>
                    <a:lnTo>
                      <a:pt x="151" y="2157"/>
                    </a:lnTo>
                    <a:lnTo>
                      <a:pt x="151" y="2155"/>
                    </a:lnTo>
                    <a:lnTo>
                      <a:pt x="153" y="2157"/>
                    </a:lnTo>
                    <a:lnTo>
                      <a:pt x="153" y="2155"/>
                    </a:lnTo>
                    <a:lnTo>
                      <a:pt x="153" y="2151"/>
                    </a:lnTo>
                    <a:lnTo>
                      <a:pt x="155" y="2146"/>
                    </a:lnTo>
                    <a:lnTo>
                      <a:pt x="155" y="2142"/>
                    </a:lnTo>
                    <a:lnTo>
                      <a:pt x="155" y="2144"/>
                    </a:lnTo>
                    <a:lnTo>
                      <a:pt x="156" y="2146"/>
                    </a:lnTo>
                    <a:lnTo>
                      <a:pt x="156" y="2138"/>
                    </a:lnTo>
                    <a:lnTo>
                      <a:pt x="156" y="2121"/>
                    </a:lnTo>
                    <a:lnTo>
                      <a:pt x="158" y="2101"/>
                    </a:lnTo>
                    <a:lnTo>
                      <a:pt x="158" y="2094"/>
                    </a:lnTo>
                    <a:lnTo>
                      <a:pt x="158" y="2097"/>
                    </a:lnTo>
                    <a:lnTo>
                      <a:pt x="158" y="2113"/>
                    </a:lnTo>
                    <a:lnTo>
                      <a:pt x="160" y="2124"/>
                    </a:lnTo>
                    <a:lnTo>
                      <a:pt x="160" y="2134"/>
                    </a:lnTo>
                    <a:lnTo>
                      <a:pt x="160" y="2142"/>
                    </a:lnTo>
                    <a:lnTo>
                      <a:pt x="162" y="2149"/>
                    </a:lnTo>
                    <a:lnTo>
                      <a:pt x="162" y="2157"/>
                    </a:lnTo>
                    <a:lnTo>
                      <a:pt x="163" y="2161"/>
                    </a:lnTo>
                    <a:lnTo>
                      <a:pt x="163" y="2157"/>
                    </a:lnTo>
                    <a:lnTo>
                      <a:pt x="165" y="2157"/>
                    </a:lnTo>
                    <a:lnTo>
                      <a:pt x="165" y="2155"/>
                    </a:lnTo>
                    <a:lnTo>
                      <a:pt x="165" y="2153"/>
                    </a:lnTo>
                    <a:lnTo>
                      <a:pt x="167" y="2149"/>
                    </a:lnTo>
                    <a:lnTo>
                      <a:pt x="167" y="2147"/>
                    </a:lnTo>
                    <a:lnTo>
                      <a:pt x="167" y="2151"/>
                    </a:lnTo>
                    <a:lnTo>
                      <a:pt x="169" y="2157"/>
                    </a:lnTo>
                    <a:lnTo>
                      <a:pt x="169" y="2161"/>
                    </a:lnTo>
                    <a:lnTo>
                      <a:pt x="170" y="2159"/>
                    </a:lnTo>
                    <a:lnTo>
                      <a:pt x="170" y="2161"/>
                    </a:lnTo>
                    <a:lnTo>
                      <a:pt x="172" y="2163"/>
                    </a:lnTo>
                    <a:lnTo>
                      <a:pt x="176" y="2161"/>
                    </a:lnTo>
                    <a:lnTo>
                      <a:pt x="176" y="2159"/>
                    </a:lnTo>
                    <a:lnTo>
                      <a:pt x="176" y="2155"/>
                    </a:lnTo>
                    <a:lnTo>
                      <a:pt x="177" y="2151"/>
                    </a:lnTo>
                    <a:lnTo>
                      <a:pt x="177" y="2149"/>
                    </a:lnTo>
                    <a:lnTo>
                      <a:pt x="177" y="2146"/>
                    </a:lnTo>
                    <a:lnTo>
                      <a:pt x="177" y="2142"/>
                    </a:lnTo>
                    <a:lnTo>
                      <a:pt x="179" y="2140"/>
                    </a:lnTo>
                    <a:lnTo>
                      <a:pt x="179" y="2147"/>
                    </a:lnTo>
                    <a:lnTo>
                      <a:pt x="179" y="2155"/>
                    </a:lnTo>
                    <a:lnTo>
                      <a:pt x="181" y="2159"/>
                    </a:lnTo>
                    <a:lnTo>
                      <a:pt x="181" y="2155"/>
                    </a:lnTo>
                    <a:lnTo>
                      <a:pt x="181" y="2153"/>
                    </a:lnTo>
                    <a:lnTo>
                      <a:pt x="183" y="2151"/>
                    </a:lnTo>
                    <a:lnTo>
                      <a:pt x="183" y="2153"/>
                    </a:lnTo>
                    <a:lnTo>
                      <a:pt x="184" y="2157"/>
                    </a:lnTo>
                    <a:lnTo>
                      <a:pt x="184" y="2159"/>
                    </a:lnTo>
                    <a:lnTo>
                      <a:pt x="184" y="2157"/>
                    </a:lnTo>
                    <a:lnTo>
                      <a:pt x="186" y="2153"/>
                    </a:lnTo>
                    <a:lnTo>
                      <a:pt x="186" y="2151"/>
                    </a:lnTo>
                    <a:lnTo>
                      <a:pt x="186" y="2149"/>
                    </a:lnTo>
                    <a:lnTo>
                      <a:pt x="188" y="2151"/>
                    </a:lnTo>
                    <a:lnTo>
                      <a:pt x="188" y="2149"/>
                    </a:lnTo>
                    <a:lnTo>
                      <a:pt x="188" y="2147"/>
                    </a:lnTo>
                    <a:lnTo>
                      <a:pt x="190" y="2146"/>
                    </a:lnTo>
                    <a:lnTo>
                      <a:pt x="190" y="2147"/>
                    </a:lnTo>
                    <a:lnTo>
                      <a:pt x="191" y="2147"/>
                    </a:lnTo>
                    <a:lnTo>
                      <a:pt x="191" y="2146"/>
                    </a:lnTo>
                    <a:lnTo>
                      <a:pt x="193" y="2149"/>
                    </a:lnTo>
                    <a:lnTo>
                      <a:pt x="193" y="2157"/>
                    </a:lnTo>
                    <a:lnTo>
                      <a:pt x="193" y="2161"/>
                    </a:lnTo>
                    <a:lnTo>
                      <a:pt x="195" y="2159"/>
                    </a:lnTo>
                    <a:lnTo>
                      <a:pt x="195" y="2157"/>
                    </a:lnTo>
                    <a:lnTo>
                      <a:pt x="195" y="2155"/>
                    </a:lnTo>
                    <a:lnTo>
                      <a:pt x="197" y="2159"/>
                    </a:lnTo>
                    <a:lnTo>
                      <a:pt x="197" y="2161"/>
                    </a:lnTo>
                    <a:lnTo>
                      <a:pt x="197" y="2159"/>
                    </a:lnTo>
                    <a:lnTo>
                      <a:pt x="199" y="2153"/>
                    </a:lnTo>
                    <a:lnTo>
                      <a:pt x="199" y="2146"/>
                    </a:lnTo>
                    <a:lnTo>
                      <a:pt x="199" y="2144"/>
                    </a:lnTo>
                    <a:lnTo>
                      <a:pt x="200" y="2147"/>
                    </a:lnTo>
                    <a:lnTo>
                      <a:pt x="200" y="2155"/>
                    </a:lnTo>
                    <a:lnTo>
                      <a:pt x="200" y="2159"/>
                    </a:lnTo>
                    <a:lnTo>
                      <a:pt x="202" y="2157"/>
                    </a:lnTo>
                    <a:lnTo>
                      <a:pt x="202" y="2151"/>
                    </a:lnTo>
                    <a:lnTo>
                      <a:pt x="202" y="2147"/>
                    </a:lnTo>
                    <a:lnTo>
                      <a:pt x="204" y="2147"/>
                    </a:lnTo>
                    <a:lnTo>
                      <a:pt x="204" y="2151"/>
                    </a:lnTo>
                    <a:lnTo>
                      <a:pt x="204" y="2157"/>
                    </a:lnTo>
                    <a:lnTo>
                      <a:pt x="206" y="2159"/>
                    </a:lnTo>
                    <a:lnTo>
                      <a:pt x="206" y="2161"/>
                    </a:lnTo>
                    <a:lnTo>
                      <a:pt x="206" y="2159"/>
                    </a:lnTo>
                    <a:lnTo>
                      <a:pt x="207" y="2159"/>
                    </a:lnTo>
                    <a:lnTo>
                      <a:pt x="207" y="2161"/>
                    </a:lnTo>
                    <a:lnTo>
                      <a:pt x="209" y="2161"/>
                    </a:lnTo>
                    <a:lnTo>
                      <a:pt x="211" y="2159"/>
                    </a:lnTo>
                    <a:lnTo>
                      <a:pt x="211" y="2157"/>
                    </a:lnTo>
                    <a:lnTo>
                      <a:pt x="211" y="2151"/>
                    </a:lnTo>
                    <a:lnTo>
                      <a:pt x="213" y="2146"/>
                    </a:lnTo>
                    <a:lnTo>
                      <a:pt x="213" y="2144"/>
                    </a:lnTo>
                    <a:lnTo>
                      <a:pt x="213" y="2147"/>
                    </a:lnTo>
                    <a:lnTo>
                      <a:pt x="214" y="2153"/>
                    </a:lnTo>
                    <a:lnTo>
                      <a:pt x="214" y="2159"/>
                    </a:lnTo>
                    <a:lnTo>
                      <a:pt x="214" y="2161"/>
                    </a:lnTo>
                    <a:lnTo>
                      <a:pt x="216" y="2161"/>
                    </a:lnTo>
                    <a:lnTo>
                      <a:pt x="216" y="2157"/>
                    </a:lnTo>
                    <a:lnTo>
                      <a:pt x="216" y="2153"/>
                    </a:lnTo>
                    <a:lnTo>
                      <a:pt x="218" y="2153"/>
                    </a:lnTo>
                    <a:lnTo>
                      <a:pt x="218" y="2155"/>
                    </a:lnTo>
                    <a:lnTo>
                      <a:pt x="218" y="2159"/>
                    </a:lnTo>
                    <a:lnTo>
                      <a:pt x="220" y="2161"/>
                    </a:lnTo>
                    <a:lnTo>
                      <a:pt x="220" y="2159"/>
                    </a:lnTo>
                    <a:lnTo>
                      <a:pt x="220" y="2157"/>
                    </a:lnTo>
                    <a:lnTo>
                      <a:pt x="221" y="2159"/>
                    </a:lnTo>
                    <a:lnTo>
                      <a:pt x="221" y="2157"/>
                    </a:lnTo>
                    <a:lnTo>
                      <a:pt x="223" y="2153"/>
                    </a:lnTo>
                    <a:lnTo>
                      <a:pt x="223" y="2147"/>
                    </a:lnTo>
                    <a:lnTo>
                      <a:pt x="225" y="2151"/>
                    </a:lnTo>
                    <a:lnTo>
                      <a:pt x="227" y="2151"/>
                    </a:lnTo>
                    <a:lnTo>
                      <a:pt x="227" y="2155"/>
                    </a:lnTo>
                    <a:lnTo>
                      <a:pt x="227" y="2159"/>
                    </a:lnTo>
                    <a:lnTo>
                      <a:pt x="228" y="2161"/>
                    </a:lnTo>
                    <a:lnTo>
                      <a:pt x="228" y="2159"/>
                    </a:lnTo>
                    <a:lnTo>
                      <a:pt x="230" y="2157"/>
                    </a:lnTo>
                    <a:lnTo>
                      <a:pt x="230" y="2159"/>
                    </a:lnTo>
                    <a:lnTo>
                      <a:pt x="232" y="2161"/>
                    </a:lnTo>
                    <a:lnTo>
                      <a:pt x="234" y="2159"/>
                    </a:lnTo>
                    <a:lnTo>
                      <a:pt x="234" y="2155"/>
                    </a:lnTo>
                    <a:lnTo>
                      <a:pt x="234" y="2151"/>
                    </a:lnTo>
                    <a:lnTo>
                      <a:pt x="234" y="2153"/>
                    </a:lnTo>
                    <a:lnTo>
                      <a:pt x="235" y="2157"/>
                    </a:lnTo>
                    <a:lnTo>
                      <a:pt x="235" y="2161"/>
                    </a:lnTo>
                    <a:lnTo>
                      <a:pt x="237" y="2161"/>
                    </a:lnTo>
                    <a:lnTo>
                      <a:pt x="237" y="2157"/>
                    </a:lnTo>
                    <a:lnTo>
                      <a:pt x="239" y="2149"/>
                    </a:lnTo>
                    <a:lnTo>
                      <a:pt x="239" y="2146"/>
                    </a:lnTo>
                    <a:lnTo>
                      <a:pt x="241" y="2151"/>
                    </a:lnTo>
                    <a:lnTo>
                      <a:pt x="241" y="2155"/>
                    </a:lnTo>
                    <a:lnTo>
                      <a:pt x="241" y="2153"/>
                    </a:lnTo>
                    <a:lnTo>
                      <a:pt x="243" y="2149"/>
                    </a:lnTo>
                    <a:lnTo>
                      <a:pt x="243" y="2146"/>
                    </a:lnTo>
                    <a:lnTo>
                      <a:pt x="243" y="2144"/>
                    </a:lnTo>
                    <a:lnTo>
                      <a:pt x="244" y="2146"/>
                    </a:lnTo>
                    <a:lnTo>
                      <a:pt x="244" y="2149"/>
                    </a:lnTo>
                    <a:lnTo>
                      <a:pt x="244" y="2153"/>
                    </a:lnTo>
                    <a:lnTo>
                      <a:pt x="246" y="2155"/>
                    </a:lnTo>
                    <a:lnTo>
                      <a:pt x="246" y="2157"/>
                    </a:lnTo>
                    <a:lnTo>
                      <a:pt x="248" y="2157"/>
                    </a:lnTo>
                    <a:lnTo>
                      <a:pt x="248" y="2159"/>
                    </a:lnTo>
                    <a:lnTo>
                      <a:pt x="250" y="2161"/>
                    </a:lnTo>
                    <a:lnTo>
                      <a:pt x="251" y="2163"/>
                    </a:lnTo>
                    <a:lnTo>
                      <a:pt x="253" y="2161"/>
                    </a:lnTo>
                    <a:lnTo>
                      <a:pt x="255" y="2161"/>
                    </a:lnTo>
                    <a:lnTo>
                      <a:pt x="255" y="2159"/>
                    </a:lnTo>
                    <a:lnTo>
                      <a:pt x="255" y="2153"/>
                    </a:lnTo>
                    <a:lnTo>
                      <a:pt x="257" y="2147"/>
                    </a:lnTo>
                    <a:lnTo>
                      <a:pt x="257" y="2149"/>
                    </a:lnTo>
                    <a:lnTo>
                      <a:pt x="258" y="2149"/>
                    </a:lnTo>
                    <a:lnTo>
                      <a:pt x="258" y="2142"/>
                    </a:lnTo>
                    <a:lnTo>
                      <a:pt x="258" y="2132"/>
                    </a:lnTo>
                    <a:lnTo>
                      <a:pt x="260" y="2136"/>
                    </a:lnTo>
                    <a:lnTo>
                      <a:pt x="260" y="2147"/>
                    </a:lnTo>
                    <a:lnTo>
                      <a:pt x="260" y="2157"/>
                    </a:lnTo>
                    <a:lnTo>
                      <a:pt x="262" y="2161"/>
                    </a:lnTo>
                    <a:lnTo>
                      <a:pt x="262" y="2155"/>
                    </a:lnTo>
                    <a:lnTo>
                      <a:pt x="264" y="2149"/>
                    </a:lnTo>
                    <a:lnTo>
                      <a:pt x="264" y="2147"/>
                    </a:lnTo>
                    <a:lnTo>
                      <a:pt x="264" y="2151"/>
                    </a:lnTo>
                    <a:lnTo>
                      <a:pt x="265" y="2153"/>
                    </a:lnTo>
                    <a:lnTo>
                      <a:pt x="265" y="2151"/>
                    </a:lnTo>
                    <a:lnTo>
                      <a:pt x="265" y="2147"/>
                    </a:lnTo>
                    <a:lnTo>
                      <a:pt x="267" y="2146"/>
                    </a:lnTo>
                    <a:lnTo>
                      <a:pt x="267" y="2144"/>
                    </a:lnTo>
                    <a:lnTo>
                      <a:pt x="269" y="2144"/>
                    </a:lnTo>
                    <a:lnTo>
                      <a:pt x="269" y="2151"/>
                    </a:lnTo>
                    <a:lnTo>
                      <a:pt x="269" y="2157"/>
                    </a:lnTo>
                    <a:lnTo>
                      <a:pt x="271" y="2159"/>
                    </a:lnTo>
                    <a:lnTo>
                      <a:pt x="271" y="2153"/>
                    </a:lnTo>
                    <a:lnTo>
                      <a:pt x="271" y="2142"/>
                    </a:lnTo>
                    <a:lnTo>
                      <a:pt x="272" y="2136"/>
                    </a:lnTo>
                    <a:lnTo>
                      <a:pt x="272" y="2144"/>
                    </a:lnTo>
                    <a:lnTo>
                      <a:pt x="272" y="2151"/>
                    </a:lnTo>
                    <a:lnTo>
                      <a:pt x="274" y="2155"/>
                    </a:lnTo>
                    <a:lnTo>
                      <a:pt x="276" y="2151"/>
                    </a:lnTo>
                    <a:lnTo>
                      <a:pt x="276" y="2153"/>
                    </a:lnTo>
                    <a:lnTo>
                      <a:pt x="278" y="2151"/>
                    </a:lnTo>
                    <a:lnTo>
                      <a:pt x="279" y="2155"/>
                    </a:lnTo>
                    <a:lnTo>
                      <a:pt x="279" y="2161"/>
                    </a:lnTo>
                    <a:lnTo>
                      <a:pt x="283" y="2161"/>
                    </a:lnTo>
                    <a:lnTo>
                      <a:pt x="283" y="2159"/>
                    </a:lnTo>
                    <a:lnTo>
                      <a:pt x="283" y="2155"/>
                    </a:lnTo>
                    <a:lnTo>
                      <a:pt x="285" y="2155"/>
                    </a:lnTo>
                    <a:lnTo>
                      <a:pt x="285" y="2159"/>
                    </a:lnTo>
                    <a:lnTo>
                      <a:pt x="285" y="2161"/>
                    </a:lnTo>
                    <a:lnTo>
                      <a:pt x="287" y="2161"/>
                    </a:lnTo>
                    <a:lnTo>
                      <a:pt x="287" y="2157"/>
                    </a:lnTo>
                    <a:lnTo>
                      <a:pt x="287" y="2153"/>
                    </a:lnTo>
                    <a:lnTo>
                      <a:pt x="288" y="2151"/>
                    </a:lnTo>
                    <a:lnTo>
                      <a:pt x="288" y="2147"/>
                    </a:lnTo>
                    <a:lnTo>
                      <a:pt x="290" y="2132"/>
                    </a:lnTo>
                    <a:lnTo>
                      <a:pt x="290" y="2105"/>
                    </a:lnTo>
                    <a:lnTo>
                      <a:pt x="290" y="2059"/>
                    </a:lnTo>
                    <a:lnTo>
                      <a:pt x="292" y="1978"/>
                    </a:lnTo>
                    <a:lnTo>
                      <a:pt x="292" y="1844"/>
                    </a:lnTo>
                    <a:lnTo>
                      <a:pt x="292" y="1635"/>
                    </a:lnTo>
                    <a:lnTo>
                      <a:pt x="292" y="1308"/>
                    </a:lnTo>
                    <a:lnTo>
                      <a:pt x="294" y="849"/>
                    </a:lnTo>
                    <a:lnTo>
                      <a:pt x="294" y="350"/>
                    </a:lnTo>
                    <a:lnTo>
                      <a:pt x="294" y="0"/>
                    </a:lnTo>
                    <a:lnTo>
                      <a:pt x="295" y="2"/>
                    </a:lnTo>
                    <a:lnTo>
                      <a:pt x="295" y="369"/>
                    </a:lnTo>
                    <a:lnTo>
                      <a:pt x="295" y="899"/>
                    </a:lnTo>
                    <a:lnTo>
                      <a:pt x="297" y="1364"/>
                    </a:lnTo>
                    <a:lnTo>
                      <a:pt x="297" y="1683"/>
                    </a:lnTo>
                    <a:lnTo>
                      <a:pt x="297" y="1890"/>
                    </a:lnTo>
                    <a:lnTo>
                      <a:pt x="299" y="2028"/>
                    </a:lnTo>
                    <a:lnTo>
                      <a:pt x="299" y="2096"/>
                    </a:lnTo>
                    <a:lnTo>
                      <a:pt x="299" y="2103"/>
                    </a:lnTo>
                    <a:lnTo>
                      <a:pt x="301" y="2096"/>
                    </a:lnTo>
                    <a:lnTo>
                      <a:pt x="301" y="2078"/>
                    </a:lnTo>
                    <a:lnTo>
                      <a:pt x="301" y="2051"/>
                    </a:lnTo>
                    <a:lnTo>
                      <a:pt x="302" y="2017"/>
                    </a:lnTo>
                    <a:lnTo>
                      <a:pt x="302" y="1994"/>
                    </a:lnTo>
                    <a:lnTo>
                      <a:pt x="302" y="2000"/>
                    </a:lnTo>
                    <a:lnTo>
                      <a:pt x="304" y="2032"/>
                    </a:lnTo>
                    <a:lnTo>
                      <a:pt x="304" y="2061"/>
                    </a:lnTo>
                    <a:lnTo>
                      <a:pt x="304" y="2065"/>
                    </a:lnTo>
                    <a:lnTo>
                      <a:pt x="306" y="2061"/>
                    </a:lnTo>
                    <a:lnTo>
                      <a:pt x="306" y="2069"/>
                    </a:lnTo>
                    <a:lnTo>
                      <a:pt x="306" y="2096"/>
                    </a:lnTo>
                    <a:lnTo>
                      <a:pt x="308" y="2121"/>
                    </a:lnTo>
                    <a:lnTo>
                      <a:pt x="308" y="2126"/>
                    </a:lnTo>
                    <a:lnTo>
                      <a:pt x="308" y="2107"/>
                    </a:lnTo>
                    <a:lnTo>
                      <a:pt x="309" y="2088"/>
                    </a:lnTo>
                    <a:lnTo>
                      <a:pt x="309" y="2092"/>
                    </a:lnTo>
                    <a:lnTo>
                      <a:pt x="309" y="2113"/>
                    </a:lnTo>
                    <a:lnTo>
                      <a:pt x="309" y="2136"/>
                    </a:lnTo>
                    <a:lnTo>
                      <a:pt x="311" y="2144"/>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4" name="Freeform 103"/>
              <p:cNvSpPr/>
              <p:nvPr/>
            </p:nvSpPr>
            <p:spPr bwMode="auto">
              <a:xfrm>
                <a:off x="2430463" y="4854575"/>
                <a:ext cx="266700" cy="811213"/>
              </a:xfrm>
              <a:custGeom>
                <a:avLst/>
                <a:gdLst>
                  <a:gd name="T0" fmla="*/ 2147483647 w 336"/>
                  <a:gd name="T1" fmla="*/ 2147483647 h 1022"/>
                  <a:gd name="T2" fmla="*/ 2147483647 w 336"/>
                  <a:gd name="T3" fmla="*/ 2147483647 h 1022"/>
                  <a:gd name="T4" fmla="*/ 2147483647 w 336"/>
                  <a:gd name="T5" fmla="*/ 2147483647 h 1022"/>
                  <a:gd name="T6" fmla="*/ 2147483647 w 336"/>
                  <a:gd name="T7" fmla="*/ 2147483647 h 1022"/>
                  <a:gd name="T8" fmla="*/ 2147483647 w 336"/>
                  <a:gd name="T9" fmla="*/ 2147483647 h 1022"/>
                  <a:gd name="T10" fmla="*/ 2147483647 w 336"/>
                  <a:gd name="T11" fmla="*/ 2147483647 h 1022"/>
                  <a:gd name="T12" fmla="*/ 2147483647 w 336"/>
                  <a:gd name="T13" fmla="*/ 2147483647 h 1022"/>
                  <a:gd name="T14" fmla="*/ 2147483647 w 336"/>
                  <a:gd name="T15" fmla="*/ 2147483647 h 1022"/>
                  <a:gd name="T16" fmla="*/ 2147483647 w 336"/>
                  <a:gd name="T17" fmla="*/ 2147483647 h 1022"/>
                  <a:gd name="T18" fmla="*/ 2147483647 w 336"/>
                  <a:gd name="T19" fmla="*/ 2147483647 h 1022"/>
                  <a:gd name="T20" fmla="*/ 2147483647 w 336"/>
                  <a:gd name="T21" fmla="*/ 2147483647 h 1022"/>
                  <a:gd name="T22" fmla="*/ 2147483647 w 336"/>
                  <a:gd name="T23" fmla="*/ 2147483647 h 1022"/>
                  <a:gd name="T24" fmla="*/ 2147483647 w 336"/>
                  <a:gd name="T25" fmla="*/ 2147483647 h 1022"/>
                  <a:gd name="T26" fmla="*/ 2147483647 w 336"/>
                  <a:gd name="T27" fmla="*/ 2147483647 h 1022"/>
                  <a:gd name="T28" fmla="*/ 2147483647 w 336"/>
                  <a:gd name="T29" fmla="*/ 2147483647 h 1022"/>
                  <a:gd name="T30" fmla="*/ 2147483647 w 336"/>
                  <a:gd name="T31" fmla="*/ 2147483647 h 1022"/>
                  <a:gd name="T32" fmla="*/ 2147483647 w 336"/>
                  <a:gd name="T33" fmla="*/ 2147483647 h 1022"/>
                  <a:gd name="T34" fmla="*/ 2147483647 w 336"/>
                  <a:gd name="T35" fmla="*/ 2147483647 h 1022"/>
                  <a:gd name="T36" fmla="*/ 2147483647 w 336"/>
                  <a:gd name="T37" fmla="*/ 2147483647 h 1022"/>
                  <a:gd name="T38" fmla="*/ 2147483647 w 336"/>
                  <a:gd name="T39" fmla="*/ 2147483647 h 1022"/>
                  <a:gd name="T40" fmla="*/ 2147483647 w 336"/>
                  <a:gd name="T41" fmla="*/ 2147483647 h 1022"/>
                  <a:gd name="T42" fmla="*/ 2147483647 w 336"/>
                  <a:gd name="T43" fmla="*/ 2147483647 h 1022"/>
                  <a:gd name="T44" fmla="*/ 2147483647 w 336"/>
                  <a:gd name="T45" fmla="*/ 2147483647 h 1022"/>
                  <a:gd name="T46" fmla="*/ 2147483647 w 336"/>
                  <a:gd name="T47" fmla="*/ 2147483647 h 1022"/>
                  <a:gd name="T48" fmla="*/ 2147483647 w 336"/>
                  <a:gd name="T49" fmla="*/ 2147483647 h 1022"/>
                  <a:gd name="T50" fmla="*/ 2147483647 w 336"/>
                  <a:gd name="T51" fmla="*/ 2147483647 h 1022"/>
                  <a:gd name="T52" fmla="*/ 2147483647 w 336"/>
                  <a:gd name="T53" fmla="*/ 2147483647 h 1022"/>
                  <a:gd name="T54" fmla="*/ 2147483647 w 336"/>
                  <a:gd name="T55" fmla="*/ 2147483647 h 1022"/>
                  <a:gd name="T56" fmla="*/ 2147483647 w 336"/>
                  <a:gd name="T57" fmla="*/ 2147483647 h 1022"/>
                  <a:gd name="T58" fmla="*/ 2147483647 w 336"/>
                  <a:gd name="T59" fmla="*/ 2147483647 h 1022"/>
                  <a:gd name="T60" fmla="*/ 2147483647 w 336"/>
                  <a:gd name="T61" fmla="*/ 2147483647 h 1022"/>
                  <a:gd name="T62" fmla="*/ 2147483647 w 336"/>
                  <a:gd name="T63" fmla="*/ 2147483647 h 1022"/>
                  <a:gd name="T64" fmla="*/ 2147483647 w 336"/>
                  <a:gd name="T65" fmla="*/ 2147483647 h 1022"/>
                  <a:gd name="T66" fmla="*/ 2147483647 w 336"/>
                  <a:gd name="T67" fmla="*/ 2147483647 h 1022"/>
                  <a:gd name="T68" fmla="*/ 2147483647 w 336"/>
                  <a:gd name="T69" fmla="*/ 2147483647 h 1022"/>
                  <a:gd name="T70" fmla="*/ 2147483647 w 336"/>
                  <a:gd name="T71" fmla="*/ 2147483647 h 1022"/>
                  <a:gd name="T72" fmla="*/ 2147483647 w 336"/>
                  <a:gd name="T73" fmla="*/ 2147483647 h 1022"/>
                  <a:gd name="T74" fmla="*/ 2147483647 w 336"/>
                  <a:gd name="T75" fmla="*/ 2147483647 h 1022"/>
                  <a:gd name="T76" fmla="*/ 2147483647 w 336"/>
                  <a:gd name="T77" fmla="*/ 2147483647 h 1022"/>
                  <a:gd name="T78" fmla="*/ 2147483647 w 336"/>
                  <a:gd name="T79" fmla="*/ 2147483647 h 1022"/>
                  <a:gd name="T80" fmla="*/ 2147483647 w 336"/>
                  <a:gd name="T81" fmla="*/ 2147483647 h 1022"/>
                  <a:gd name="T82" fmla="*/ 2147483647 w 336"/>
                  <a:gd name="T83" fmla="*/ 2147483647 h 1022"/>
                  <a:gd name="T84" fmla="*/ 2147483647 w 336"/>
                  <a:gd name="T85" fmla="*/ 2147483647 h 1022"/>
                  <a:gd name="T86" fmla="*/ 2147483647 w 336"/>
                  <a:gd name="T87" fmla="*/ 2147483647 h 1022"/>
                  <a:gd name="T88" fmla="*/ 2147483647 w 336"/>
                  <a:gd name="T89" fmla="*/ 2147483647 h 1022"/>
                  <a:gd name="T90" fmla="*/ 2147483647 w 336"/>
                  <a:gd name="T91" fmla="*/ 2147483647 h 1022"/>
                  <a:gd name="T92" fmla="*/ 2147483647 w 336"/>
                  <a:gd name="T93" fmla="*/ 2147483647 h 1022"/>
                  <a:gd name="T94" fmla="*/ 2147483647 w 336"/>
                  <a:gd name="T95" fmla="*/ 2147483647 h 1022"/>
                  <a:gd name="T96" fmla="*/ 2147483647 w 336"/>
                  <a:gd name="T97" fmla="*/ 2147483647 h 1022"/>
                  <a:gd name="T98" fmla="*/ 2147483647 w 336"/>
                  <a:gd name="T99" fmla="*/ 2147483647 h 1022"/>
                  <a:gd name="T100" fmla="*/ 2147483647 w 336"/>
                  <a:gd name="T101" fmla="*/ 2147483647 h 1022"/>
                  <a:gd name="T102" fmla="*/ 2147483647 w 336"/>
                  <a:gd name="T103" fmla="*/ 2147483647 h 1022"/>
                  <a:gd name="T104" fmla="*/ 2147483647 w 336"/>
                  <a:gd name="T105" fmla="*/ 2147483647 h 1022"/>
                  <a:gd name="T106" fmla="*/ 2147483647 w 336"/>
                  <a:gd name="T107" fmla="*/ 2147483647 h 1022"/>
                  <a:gd name="T108" fmla="*/ 2147483647 w 336"/>
                  <a:gd name="T109" fmla="*/ 2147483647 h 1022"/>
                  <a:gd name="T110" fmla="*/ 2147483647 w 336"/>
                  <a:gd name="T111" fmla="*/ 2147483647 h 10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6"/>
                  <a:gd name="T169" fmla="*/ 0 h 1022"/>
                  <a:gd name="T170" fmla="*/ 336 w 336"/>
                  <a:gd name="T171" fmla="*/ 1022 h 10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6" h="1022">
                    <a:moveTo>
                      <a:pt x="0" y="1003"/>
                    </a:moveTo>
                    <a:lnTo>
                      <a:pt x="0" y="1001"/>
                    </a:lnTo>
                    <a:lnTo>
                      <a:pt x="0" y="993"/>
                    </a:lnTo>
                    <a:lnTo>
                      <a:pt x="2" y="981"/>
                    </a:lnTo>
                    <a:lnTo>
                      <a:pt x="2" y="974"/>
                    </a:lnTo>
                    <a:lnTo>
                      <a:pt x="2" y="980"/>
                    </a:lnTo>
                    <a:lnTo>
                      <a:pt x="4" y="991"/>
                    </a:lnTo>
                    <a:lnTo>
                      <a:pt x="4" y="999"/>
                    </a:lnTo>
                    <a:lnTo>
                      <a:pt x="4" y="1003"/>
                    </a:lnTo>
                    <a:lnTo>
                      <a:pt x="5" y="1008"/>
                    </a:lnTo>
                    <a:lnTo>
                      <a:pt x="5" y="1014"/>
                    </a:lnTo>
                    <a:lnTo>
                      <a:pt x="5" y="1016"/>
                    </a:lnTo>
                    <a:lnTo>
                      <a:pt x="7" y="1016"/>
                    </a:lnTo>
                    <a:lnTo>
                      <a:pt x="7" y="1014"/>
                    </a:lnTo>
                    <a:lnTo>
                      <a:pt x="9" y="1005"/>
                    </a:lnTo>
                    <a:lnTo>
                      <a:pt x="9" y="991"/>
                    </a:lnTo>
                    <a:lnTo>
                      <a:pt x="9" y="985"/>
                    </a:lnTo>
                    <a:lnTo>
                      <a:pt x="11" y="991"/>
                    </a:lnTo>
                    <a:lnTo>
                      <a:pt x="11" y="1001"/>
                    </a:lnTo>
                    <a:lnTo>
                      <a:pt x="11" y="1006"/>
                    </a:lnTo>
                    <a:lnTo>
                      <a:pt x="12" y="1008"/>
                    </a:lnTo>
                    <a:lnTo>
                      <a:pt x="12" y="1006"/>
                    </a:lnTo>
                    <a:lnTo>
                      <a:pt x="12" y="1001"/>
                    </a:lnTo>
                    <a:lnTo>
                      <a:pt x="14" y="995"/>
                    </a:lnTo>
                    <a:lnTo>
                      <a:pt x="14" y="999"/>
                    </a:lnTo>
                    <a:lnTo>
                      <a:pt x="14" y="1006"/>
                    </a:lnTo>
                    <a:lnTo>
                      <a:pt x="16" y="1012"/>
                    </a:lnTo>
                    <a:lnTo>
                      <a:pt x="16" y="1014"/>
                    </a:lnTo>
                    <a:lnTo>
                      <a:pt x="16" y="1010"/>
                    </a:lnTo>
                    <a:lnTo>
                      <a:pt x="18" y="1008"/>
                    </a:lnTo>
                    <a:lnTo>
                      <a:pt x="18" y="1010"/>
                    </a:lnTo>
                    <a:lnTo>
                      <a:pt x="18" y="1012"/>
                    </a:lnTo>
                    <a:lnTo>
                      <a:pt x="18" y="1018"/>
                    </a:lnTo>
                    <a:lnTo>
                      <a:pt x="20" y="1020"/>
                    </a:lnTo>
                    <a:lnTo>
                      <a:pt x="23" y="1020"/>
                    </a:lnTo>
                    <a:lnTo>
                      <a:pt x="25" y="1018"/>
                    </a:lnTo>
                    <a:lnTo>
                      <a:pt x="25" y="1014"/>
                    </a:lnTo>
                    <a:lnTo>
                      <a:pt x="25" y="1010"/>
                    </a:lnTo>
                    <a:lnTo>
                      <a:pt x="27" y="1008"/>
                    </a:lnTo>
                    <a:lnTo>
                      <a:pt x="27" y="1010"/>
                    </a:lnTo>
                    <a:lnTo>
                      <a:pt x="27" y="1014"/>
                    </a:lnTo>
                    <a:lnTo>
                      <a:pt x="28" y="1014"/>
                    </a:lnTo>
                    <a:lnTo>
                      <a:pt x="28" y="1012"/>
                    </a:lnTo>
                    <a:lnTo>
                      <a:pt x="30" y="1010"/>
                    </a:lnTo>
                    <a:lnTo>
                      <a:pt x="30" y="1012"/>
                    </a:lnTo>
                    <a:lnTo>
                      <a:pt x="30" y="1016"/>
                    </a:lnTo>
                    <a:lnTo>
                      <a:pt x="32" y="1020"/>
                    </a:lnTo>
                    <a:lnTo>
                      <a:pt x="32" y="1022"/>
                    </a:lnTo>
                    <a:lnTo>
                      <a:pt x="34" y="1020"/>
                    </a:lnTo>
                    <a:lnTo>
                      <a:pt x="34" y="1018"/>
                    </a:lnTo>
                    <a:lnTo>
                      <a:pt x="34" y="1016"/>
                    </a:lnTo>
                    <a:lnTo>
                      <a:pt x="35" y="1016"/>
                    </a:lnTo>
                    <a:lnTo>
                      <a:pt x="35" y="1014"/>
                    </a:lnTo>
                    <a:lnTo>
                      <a:pt x="35" y="1012"/>
                    </a:lnTo>
                    <a:lnTo>
                      <a:pt x="37" y="1008"/>
                    </a:lnTo>
                    <a:lnTo>
                      <a:pt x="37" y="1006"/>
                    </a:lnTo>
                    <a:lnTo>
                      <a:pt x="37" y="1008"/>
                    </a:lnTo>
                    <a:lnTo>
                      <a:pt x="37" y="1010"/>
                    </a:lnTo>
                    <a:lnTo>
                      <a:pt x="39" y="1001"/>
                    </a:lnTo>
                    <a:lnTo>
                      <a:pt x="39" y="978"/>
                    </a:lnTo>
                    <a:lnTo>
                      <a:pt x="39" y="949"/>
                    </a:lnTo>
                    <a:lnTo>
                      <a:pt x="41" y="930"/>
                    </a:lnTo>
                    <a:lnTo>
                      <a:pt x="41" y="928"/>
                    </a:lnTo>
                    <a:lnTo>
                      <a:pt x="41" y="935"/>
                    </a:lnTo>
                    <a:lnTo>
                      <a:pt x="42" y="945"/>
                    </a:lnTo>
                    <a:lnTo>
                      <a:pt x="42" y="947"/>
                    </a:lnTo>
                    <a:lnTo>
                      <a:pt x="42" y="943"/>
                    </a:lnTo>
                    <a:lnTo>
                      <a:pt x="44" y="947"/>
                    </a:lnTo>
                    <a:lnTo>
                      <a:pt x="44" y="964"/>
                    </a:lnTo>
                    <a:lnTo>
                      <a:pt x="44" y="987"/>
                    </a:lnTo>
                    <a:lnTo>
                      <a:pt x="46" y="1006"/>
                    </a:lnTo>
                    <a:lnTo>
                      <a:pt x="46" y="1016"/>
                    </a:lnTo>
                    <a:lnTo>
                      <a:pt x="46" y="1020"/>
                    </a:lnTo>
                    <a:lnTo>
                      <a:pt x="49" y="1020"/>
                    </a:lnTo>
                    <a:lnTo>
                      <a:pt x="49" y="1018"/>
                    </a:lnTo>
                    <a:lnTo>
                      <a:pt x="51" y="1016"/>
                    </a:lnTo>
                    <a:lnTo>
                      <a:pt x="51" y="1018"/>
                    </a:lnTo>
                    <a:lnTo>
                      <a:pt x="51" y="1020"/>
                    </a:lnTo>
                    <a:lnTo>
                      <a:pt x="53" y="1020"/>
                    </a:lnTo>
                    <a:lnTo>
                      <a:pt x="53" y="1014"/>
                    </a:lnTo>
                    <a:lnTo>
                      <a:pt x="55" y="1010"/>
                    </a:lnTo>
                    <a:lnTo>
                      <a:pt x="55" y="1012"/>
                    </a:lnTo>
                    <a:lnTo>
                      <a:pt x="56" y="1016"/>
                    </a:lnTo>
                    <a:lnTo>
                      <a:pt x="56" y="1018"/>
                    </a:lnTo>
                    <a:lnTo>
                      <a:pt x="56" y="1020"/>
                    </a:lnTo>
                    <a:lnTo>
                      <a:pt x="58" y="1016"/>
                    </a:lnTo>
                    <a:lnTo>
                      <a:pt x="58" y="1012"/>
                    </a:lnTo>
                    <a:lnTo>
                      <a:pt x="58" y="1010"/>
                    </a:lnTo>
                    <a:lnTo>
                      <a:pt x="60" y="1012"/>
                    </a:lnTo>
                    <a:lnTo>
                      <a:pt x="60" y="1016"/>
                    </a:lnTo>
                    <a:lnTo>
                      <a:pt x="60" y="1018"/>
                    </a:lnTo>
                    <a:lnTo>
                      <a:pt x="62" y="1018"/>
                    </a:lnTo>
                    <a:lnTo>
                      <a:pt x="62" y="1016"/>
                    </a:lnTo>
                    <a:lnTo>
                      <a:pt x="64" y="1018"/>
                    </a:lnTo>
                    <a:lnTo>
                      <a:pt x="64" y="1014"/>
                    </a:lnTo>
                    <a:lnTo>
                      <a:pt x="65" y="1010"/>
                    </a:lnTo>
                    <a:lnTo>
                      <a:pt x="65" y="1008"/>
                    </a:lnTo>
                    <a:lnTo>
                      <a:pt x="65" y="1010"/>
                    </a:lnTo>
                    <a:lnTo>
                      <a:pt x="67" y="1016"/>
                    </a:lnTo>
                    <a:lnTo>
                      <a:pt x="67" y="1020"/>
                    </a:lnTo>
                    <a:lnTo>
                      <a:pt x="72" y="1020"/>
                    </a:lnTo>
                    <a:lnTo>
                      <a:pt x="72" y="1018"/>
                    </a:lnTo>
                    <a:lnTo>
                      <a:pt x="72" y="1016"/>
                    </a:lnTo>
                    <a:lnTo>
                      <a:pt x="74" y="1012"/>
                    </a:lnTo>
                    <a:lnTo>
                      <a:pt x="74" y="1006"/>
                    </a:lnTo>
                    <a:lnTo>
                      <a:pt x="74" y="987"/>
                    </a:lnTo>
                    <a:lnTo>
                      <a:pt x="76" y="933"/>
                    </a:lnTo>
                    <a:lnTo>
                      <a:pt x="76" y="837"/>
                    </a:lnTo>
                    <a:lnTo>
                      <a:pt x="76" y="711"/>
                    </a:lnTo>
                    <a:lnTo>
                      <a:pt x="76" y="586"/>
                    </a:lnTo>
                    <a:lnTo>
                      <a:pt x="78" y="434"/>
                    </a:lnTo>
                    <a:lnTo>
                      <a:pt x="78" y="244"/>
                    </a:lnTo>
                    <a:lnTo>
                      <a:pt x="78" y="65"/>
                    </a:lnTo>
                    <a:lnTo>
                      <a:pt x="79" y="0"/>
                    </a:lnTo>
                    <a:lnTo>
                      <a:pt x="79" y="90"/>
                    </a:lnTo>
                    <a:lnTo>
                      <a:pt x="79" y="271"/>
                    </a:lnTo>
                    <a:lnTo>
                      <a:pt x="81" y="449"/>
                    </a:lnTo>
                    <a:lnTo>
                      <a:pt x="81" y="599"/>
                    </a:lnTo>
                    <a:lnTo>
                      <a:pt x="81" y="730"/>
                    </a:lnTo>
                    <a:lnTo>
                      <a:pt x="83" y="841"/>
                    </a:lnTo>
                    <a:lnTo>
                      <a:pt x="83" y="930"/>
                    </a:lnTo>
                    <a:lnTo>
                      <a:pt x="83" y="983"/>
                    </a:lnTo>
                    <a:lnTo>
                      <a:pt x="85" y="1008"/>
                    </a:lnTo>
                    <a:lnTo>
                      <a:pt x="85" y="1010"/>
                    </a:lnTo>
                    <a:lnTo>
                      <a:pt x="85" y="1001"/>
                    </a:lnTo>
                    <a:lnTo>
                      <a:pt x="86" y="989"/>
                    </a:lnTo>
                    <a:lnTo>
                      <a:pt x="86" y="978"/>
                    </a:lnTo>
                    <a:lnTo>
                      <a:pt x="86" y="972"/>
                    </a:lnTo>
                    <a:lnTo>
                      <a:pt x="88" y="966"/>
                    </a:lnTo>
                    <a:lnTo>
                      <a:pt x="88" y="970"/>
                    </a:lnTo>
                    <a:lnTo>
                      <a:pt x="90" y="976"/>
                    </a:lnTo>
                    <a:lnTo>
                      <a:pt x="90" y="966"/>
                    </a:lnTo>
                    <a:lnTo>
                      <a:pt x="92" y="960"/>
                    </a:lnTo>
                    <a:lnTo>
                      <a:pt x="92" y="962"/>
                    </a:lnTo>
                    <a:lnTo>
                      <a:pt x="92" y="972"/>
                    </a:lnTo>
                    <a:lnTo>
                      <a:pt x="93" y="983"/>
                    </a:lnTo>
                    <a:lnTo>
                      <a:pt x="93" y="991"/>
                    </a:lnTo>
                    <a:lnTo>
                      <a:pt x="93" y="987"/>
                    </a:lnTo>
                    <a:lnTo>
                      <a:pt x="95" y="978"/>
                    </a:lnTo>
                    <a:lnTo>
                      <a:pt x="95" y="970"/>
                    </a:lnTo>
                    <a:lnTo>
                      <a:pt x="95" y="974"/>
                    </a:lnTo>
                    <a:lnTo>
                      <a:pt x="95" y="981"/>
                    </a:lnTo>
                    <a:lnTo>
                      <a:pt x="97" y="989"/>
                    </a:lnTo>
                    <a:lnTo>
                      <a:pt x="97" y="991"/>
                    </a:lnTo>
                    <a:lnTo>
                      <a:pt x="97" y="995"/>
                    </a:lnTo>
                    <a:lnTo>
                      <a:pt x="99" y="995"/>
                    </a:lnTo>
                    <a:lnTo>
                      <a:pt x="99" y="991"/>
                    </a:lnTo>
                    <a:lnTo>
                      <a:pt x="99" y="983"/>
                    </a:lnTo>
                    <a:lnTo>
                      <a:pt x="100" y="981"/>
                    </a:lnTo>
                    <a:lnTo>
                      <a:pt x="100" y="978"/>
                    </a:lnTo>
                    <a:lnTo>
                      <a:pt x="100" y="972"/>
                    </a:lnTo>
                    <a:lnTo>
                      <a:pt x="102" y="962"/>
                    </a:lnTo>
                    <a:lnTo>
                      <a:pt x="102" y="960"/>
                    </a:lnTo>
                    <a:lnTo>
                      <a:pt x="102" y="972"/>
                    </a:lnTo>
                    <a:lnTo>
                      <a:pt x="104" y="991"/>
                    </a:lnTo>
                    <a:lnTo>
                      <a:pt x="104" y="1006"/>
                    </a:lnTo>
                    <a:lnTo>
                      <a:pt x="104" y="1010"/>
                    </a:lnTo>
                    <a:lnTo>
                      <a:pt x="106" y="1008"/>
                    </a:lnTo>
                    <a:lnTo>
                      <a:pt x="106" y="1006"/>
                    </a:lnTo>
                    <a:lnTo>
                      <a:pt x="106" y="1008"/>
                    </a:lnTo>
                    <a:lnTo>
                      <a:pt x="108" y="1008"/>
                    </a:lnTo>
                    <a:lnTo>
                      <a:pt x="108" y="1001"/>
                    </a:lnTo>
                    <a:lnTo>
                      <a:pt x="108" y="981"/>
                    </a:lnTo>
                    <a:lnTo>
                      <a:pt x="109" y="962"/>
                    </a:lnTo>
                    <a:lnTo>
                      <a:pt x="109" y="949"/>
                    </a:lnTo>
                    <a:lnTo>
                      <a:pt x="109" y="951"/>
                    </a:lnTo>
                    <a:lnTo>
                      <a:pt x="111" y="966"/>
                    </a:lnTo>
                    <a:lnTo>
                      <a:pt x="111" y="983"/>
                    </a:lnTo>
                    <a:lnTo>
                      <a:pt x="111" y="993"/>
                    </a:lnTo>
                    <a:lnTo>
                      <a:pt x="113" y="995"/>
                    </a:lnTo>
                    <a:lnTo>
                      <a:pt x="113" y="991"/>
                    </a:lnTo>
                    <a:lnTo>
                      <a:pt x="113" y="995"/>
                    </a:lnTo>
                    <a:lnTo>
                      <a:pt x="115" y="999"/>
                    </a:lnTo>
                    <a:lnTo>
                      <a:pt x="115" y="1001"/>
                    </a:lnTo>
                    <a:lnTo>
                      <a:pt x="115" y="999"/>
                    </a:lnTo>
                    <a:lnTo>
                      <a:pt x="116" y="1001"/>
                    </a:lnTo>
                    <a:lnTo>
                      <a:pt x="116" y="1005"/>
                    </a:lnTo>
                    <a:lnTo>
                      <a:pt x="116" y="1006"/>
                    </a:lnTo>
                    <a:lnTo>
                      <a:pt x="118" y="1006"/>
                    </a:lnTo>
                    <a:lnTo>
                      <a:pt x="118" y="1010"/>
                    </a:lnTo>
                    <a:lnTo>
                      <a:pt x="118" y="1014"/>
                    </a:lnTo>
                    <a:lnTo>
                      <a:pt x="120" y="1016"/>
                    </a:lnTo>
                    <a:lnTo>
                      <a:pt x="120" y="1014"/>
                    </a:lnTo>
                    <a:lnTo>
                      <a:pt x="122" y="1016"/>
                    </a:lnTo>
                    <a:lnTo>
                      <a:pt x="122" y="1018"/>
                    </a:lnTo>
                    <a:lnTo>
                      <a:pt x="122" y="1016"/>
                    </a:lnTo>
                    <a:lnTo>
                      <a:pt x="123" y="1008"/>
                    </a:lnTo>
                    <a:lnTo>
                      <a:pt x="123" y="999"/>
                    </a:lnTo>
                    <a:lnTo>
                      <a:pt x="123" y="995"/>
                    </a:lnTo>
                    <a:lnTo>
                      <a:pt x="125" y="999"/>
                    </a:lnTo>
                    <a:lnTo>
                      <a:pt x="125" y="1010"/>
                    </a:lnTo>
                    <a:lnTo>
                      <a:pt x="125" y="1018"/>
                    </a:lnTo>
                    <a:lnTo>
                      <a:pt x="127" y="1020"/>
                    </a:lnTo>
                    <a:lnTo>
                      <a:pt x="127" y="1018"/>
                    </a:lnTo>
                    <a:lnTo>
                      <a:pt x="129" y="1014"/>
                    </a:lnTo>
                    <a:lnTo>
                      <a:pt x="129" y="1010"/>
                    </a:lnTo>
                    <a:lnTo>
                      <a:pt x="129" y="1006"/>
                    </a:lnTo>
                    <a:lnTo>
                      <a:pt x="130" y="1005"/>
                    </a:lnTo>
                    <a:lnTo>
                      <a:pt x="130" y="1003"/>
                    </a:lnTo>
                    <a:lnTo>
                      <a:pt x="130" y="1005"/>
                    </a:lnTo>
                    <a:lnTo>
                      <a:pt x="132" y="1008"/>
                    </a:lnTo>
                    <a:lnTo>
                      <a:pt x="132" y="1012"/>
                    </a:lnTo>
                    <a:lnTo>
                      <a:pt x="132" y="1010"/>
                    </a:lnTo>
                    <a:lnTo>
                      <a:pt x="134" y="1008"/>
                    </a:lnTo>
                    <a:lnTo>
                      <a:pt x="134" y="1006"/>
                    </a:lnTo>
                    <a:lnTo>
                      <a:pt x="136" y="1010"/>
                    </a:lnTo>
                    <a:lnTo>
                      <a:pt x="136" y="1016"/>
                    </a:lnTo>
                    <a:lnTo>
                      <a:pt x="136" y="1018"/>
                    </a:lnTo>
                    <a:lnTo>
                      <a:pt x="137" y="1016"/>
                    </a:lnTo>
                    <a:lnTo>
                      <a:pt x="137" y="1008"/>
                    </a:lnTo>
                    <a:lnTo>
                      <a:pt x="137" y="995"/>
                    </a:lnTo>
                    <a:lnTo>
                      <a:pt x="139" y="983"/>
                    </a:lnTo>
                    <a:lnTo>
                      <a:pt x="139" y="976"/>
                    </a:lnTo>
                    <a:lnTo>
                      <a:pt x="139" y="978"/>
                    </a:lnTo>
                    <a:lnTo>
                      <a:pt x="141" y="983"/>
                    </a:lnTo>
                    <a:lnTo>
                      <a:pt x="141" y="989"/>
                    </a:lnTo>
                    <a:lnTo>
                      <a:pt x="141" y="993"/>
                    </a:lnTo>
                    <a:lnTo>
                      <a:pt x="143" y="997"/>
                    </a:lnTo>
                    <a:lnTo>
                      <a:pt x="143" y="1003"/>
                    </a:lnTo>
                    <a:lnTo>
                      <a:pt x="143" y="1010"/>
                    </a:lnTo>
                    <a:lnTo>
                      <a:pt x="144" y="1012"/>
                    </a:lnTo>
                    <a:lnTo>
                      <a:pt x="144" y="1008"/>
                    </a:lnTo>
                    <a:lnTo>
                      <a:pt x="144" y="1005"/>
                    </a:lnTo>
                    <a:lnTo>
                      <a:pt x="146" y="1006"/>
                    </a:lnTo>
                    <a:lnTo>
                      <a:pt x="146" y="1012"/>
                    </a:lnTo>
                    <a:lnTo>
                      <a:pt x="146" y="1018"/>
                    </a:lnTo>
                    <a:lnTo>
                      <a:pt x="148" y="1018"/>
                    </a:lnTo>
                    <a:lnTo>
                      <a:pt x="148" y="1020"/>
                    </a:lnTo>
                    <a:lnTo>
                      <a:pt x="148" y="1022"/>
                    </a:lnTo>
                    <a:lnTo>
                      <a:pt x="150" y="1020"/>
                    </a:lnTo>
                    <a:lnTo>
                      <a:pt x="150" y="1016"/>
                    </a:lnTo>
                    <a:lnTo>
                      <a:pt x="152" y="1012"/>
                    </a:lnTo>
                    <a:lnTo>
                      <a:pt x="152" y="1010"/>
                    </a:lnTo>
                    <a:lnTo>
                      <a:pt x="152" y="1012"/>
                    </a:lnTo>
                    <a:lnTo>
                      <a:pt x="152" y="1016"/>
                    </a:lnTo>
                    <a:lnTo>
                      <a:pt x="153" y="1018"/>
                    </a:lnTo>
                    <a:lnTo>
                      <a:pt x="153" y="1020"/>
                    </a:lnTo>
                    <a:lnTo>
                      <a:pt x="155" y="1020"/>
                    </a:lnTo>
                    <a:lnTo>
                      <a:pt x="157" y="1022"/>
                    </a:lnTo>
                    <a:lnTo>
                      <a:pt x="157" y="1020"/>
                    </a:lnTo>
                    <a:lnTo>
                      <a:pt x="159" y="1020"/>
                    </a:lnTo>
                    <a:lnTo>
                      <a:pt x="159" y="1018"/>
                    </a:lnTo>
                    <a:lnTo>
                      <a:pt x="159" y="1014"/>
                    </a:lnTo>
                    <a:lnTo>
                      <a:pt x="160" y="1008"/>
                    </a:lnTo>
                    <a:lnTo>
                      <a:pt x="160" y="1005"/>
                    </a:lnTo>
                    <a:lnTo>
                      <a:pt x="160" y="1003"/>
                    </a:lnTo>
                    <a:lnTo>
                      <a:pt x="162" y="1003"/>
                    </a:lnTo>
                    <a:lnTo>
                      <a:pt x="162" y="1006"/>
                    </a:lnTo>
                    <a:lnTo>
                      <a:pt x="162" y="1008"/>
                    </a:lnTo>
                    <a:lnTo>
                      <a:pt x="164" y="1010"/>
                    </a:lnTo>
                    <a:lnTo>
                      <a:pt x="164" y="1012"/>
                    </a:lnTo>
                    <a:lnTo>
                      <a:pt x="164" y="1016"/>
                    </a:lnTo>
                    <a:lnTo>
                      <a:pt x="166" y="1016"/>
                    </a:lnTo>
                    <a:lnTo>
                      <a:pt x="166" y="1014"/>
                    </a:lnTo>
                    <a:lnTo>
                      <a:pt x="166" y="1012"/>
                    </a:lnTo>
                    <a:lnTo>
                      <a:pt x="167" y="1016"/>
                    </a:lnTo>
                    <a:lnTo>
                      <a:pt x="167" y="1018"/>
                    </a:lnTo>
                    <a:lnTo>
                      <a:pt x="169" y="1016"/>
                    </a:lnTo>
                    <a:lnTo>
                      <a:pt x="169" y="1014"/>
                    </a:lnTo>
                    <a:lnTo>
                      <a:pt x="169" y="1016"/>
                    </a:lnTo>
                    <a:lnTo>
                      <a:pt x="171" y="1016"/>
                    </a:lnTo>
                    <a:lnTo>
                      <a:pt x="171" y="1014"/>
                    </a:lnTo>
                    <a:lnTo>
                      <a:pt x="171" y="1012"/>
                    </a:lnTo>
                    <a:lnTo>
                      <a:pt x="173" y="1010"/>
                    </a:lnTo>
                    <a:lnTo>
                      <a:pt x="173" y="1012"/>
                    </a:lnTo>
                    <a:lnTo>
                      <a:pt x="173" y="1016"/>
                    </a:lnTo>
                    <a:lnTo>
                      <a:pt x="174" y="1020"/>
                    </a:lnTo>
                    <a:lnTo>
                      <a:pt x="176" y="1022"/>
                    </a:lnTo>
                    <a:lnTo>
                      <a:pt x="176" y="1018"/>
                    </a:lnTo>
                    <a:lnTo>
                      <a:pt x="176" y="1014"/>
                    </a:lnTo>
                    <a:lnTo>
                      <a:pt x="178" y="1008"/>
                    </a:lnTo>
                    <a:lnTo>
                      <a:pt x="178" y="1005"/>
                    </a:lnTo>
                    <a:lnTo>
                      <a:pt x="180" y="1008"/>
                    </a:lnTo>
                    <a:lnTo>
                      <a:pt x="180" y="1012"/>
                    </a:lnTo>
                    <a:lnTo>
                      <a:pt x="180" y="1010"/>
                    </a:lnTo>
                    <a:lnTo>
                      <a:pt x="181" y="1006"/>
                    </a:lnTo>
                    <a:lnTo>
                      <a:pt x="181" y="1003"/>
                    </a:lnTo>
                    <a:lnTo>
                      <a:pt x="181" y="1006"/>
                    </a:lnTo>
                    <a:lnTo>
                      <a:pt x="183" y="1010"/>
                    </a:lnTo>
                    <a:lnTo>
                      <a:pt x="183" y="1012"/>
                    </a:lnTo>
                    <a:lnTo>
                      <a:pt x="183" y="1014"/>
                    </a:lnTo>
                    <a:lnTo>
                      <a:pt x="185" y="1018"/>
                    </a:lnTo>
                    <a:lnTo>
                      <a:pt x="185" y="1022"/>
                    </a:lnTo>
                    <a:lnTo>
                      <a:pt x="187" y="1022"/>
                    </a:lnTo>
                    <a:lnTo>
                      <a:pt x="188" y="1022"/>
                    </a:lnTo>
                    <a:lnTo>
                      <a:pt x="188" y="1010"/>
                    </a:lnTo>
                    <a:lnTo>
                      <a:pt x="188" y="1001"/>
                    </a:lnTo>
                    <a:lnTo>
                      <a:pt x="190" y="995"/>
                    </a:lnTo>
                    <a:lnTo>
                      <a:pt x="190" y="999"/>
                    </a:lnTo>
                    <a:lnTo>
                      <a:pt x="190" y="1010"/>
                    </a:lnTo>
                    <a:lnTo>
                      <a:pt x="190" y="1018"/>
                    </a:lnTo>
                    <a:lnTo>
                      <a:pt x="192" y="1020"/>
                    </a:lnTo>
                    <a:lnTo>
                      <a:pt x="192" y="1016"/>
                    </a:lnTo>
                    <a:lnTo>
                      <a:pt x="192" y="1010"/>
                    </a:lnTo>
                    <a:lnTo>
                      <a:pt x="194" y="1005"/>
                    </a:lnTo>
                    <a:lnTo>
                      <a:pt x="194" y="1010"/>
                    </a:lnTo>
                    <a:lnTo>
                      <a:pt x="196" y="1014"/>
                    </a:lnTo>
                    <a:lnTo>
                      <a:pt x="196" y="1018"/>
                    </a:lnTo>
                    <a:lnTo>
                      <a:pt x="196" y="1020"/>
                    </a:lnTo>
                    <a:lnTo>
                      <a:pt x="197" y="1020"/>
                    </a:lnTo>
                    <a:lnTo>
                      <a:pt x="199" y="1020"/>
                    </a:lnTo>
                    <a:lnTo>
                      <a:pt x="199" y="1018"/>
                    </a:lnTo>
                    <a:lnTo>
                      <a:pt x="201" y="1018"/>
                    </a:lnTo>
                    <a:lnTo>
                      <a:pt x="201" y="1016"/>
                    </a:lnTo>
                    <a:lnTo>
                      <a:pt x="203" y="1016"/>
                    </a:lnTo>
                    <a:lnTo>
                      <a:pt x="203" y="1018"/>
                    </a:lnTo>
                    <a:lnTo>
                      <a:pt x="204" y="1018"/>
                    </a:lnTo>
                    <a:lnTo>
                      <a:pt x="206" y="1018"/>
                    </a:lnTo>
                    <a:lnTo>
                      <a:pt x="206" y="1016"/>
                    </a:lnTo>
                    <a:lnTo>
                      <a:pt x="208" y="1016"/>
                    </a:lnTo>
                    <a:lnTo>
                      <a:pt x="208" y="1018"/>
                    </a:lnTo>
                    <a:lnTo>
                      <a:pt x="208" y="1020"/>
                    </a:lnTo>
                    <a:lnTo>
                      <a:pt x="210" y="1020"/>
                    </a:lnTo>
                    <a:lnTo>
                      <a:pt x="210" y="1018"/>
                    </a:lnTo>
                    <a:lnTo>
                      <a:pt x="211" y="1010"/>
                    </a:lnTo>
                    <a:lnTo>
                      <a:pt x="211" y="999"/>
                    </a:lnTo>
                    <a:lnTo>
                      <a:pt x="211" y="985"/>
                    </a:lnTo>
                    <a:lnTo>
                      <a:pt x="213" y="976"/>
                    </a:lnTo>
                    <a:lnTo>
                      <a:pt x="213" y="987"/>
                    </a:lnTo>
                    <a:lnTo>
                      <a:pt x="215" y="1001"/>
                    </a:lnTo>
                    <a:lnTo>
                      <a:pt x="215" y="1012"/>
                    </a:lnTo>
                    <a:lnTo>
                      <a:pt x="215" y="1016"/>
                    </a:lnTo>
                    <a:lnTo>
                      <a:pt x="217" y="1016"/>
                    </a:lnTo>
                    <a:lnTo>
                      <a:pt x="217" y="1018"/>
                    </a:lnTo>
                    <a:lnTo>
                      <a:pt x="218" y="1020"/>
                    </a:lnTo>
                    <a:lnTo>
                      <a:pt x="218" y="1018"/>
                    </a:lnTo>
                    <a:lnTo>
                      <a:pt x="218" y="1014"/>
                    </a:lnTo>
                    <a:lnTo>
                      <a:pt x="220" y="1006"/>
                    </a:lnTo>
                    <a:lnTo>
                      <a:pt x="220" y="999"/>
                    </a:lnTo>
                    <a:lnTo>
                      <a:pt x="220" y="995"/>
                    </a:lnTo>
                    <a:lnTo>
                      <a:pt x="222" y="995"/>
                    </a:lnTo>
                    <a:lnTo>
                      <a:pt x="222" y="999"/>
                    </a:lnTo>
                    <a:lnTo>
                      <a:pt x="222" y="1005"/>
                    </a:lnTo>
                    <a:lnTo>
                      <a:pt x="224" y="1010"/>
                    </a:lnTo>
                    <a:lnTo>
                      <a:pt x="224" y="1016"/>
                    </a:lnTo>
                    <a:lnTo>
                      <a:pt x="224" y="1020"/>
                    </a:lnTo>
                    <a:lnTo>
                      <a:pt x="225" y="1020"/>
                    </a:lnTo>
                    <a:lnTo>
                      <a:pt x="225" y="1018"/>
                    </a:lnTo>
                    <a:lnTo>
                      <a:pt x="225" y="1014"/>
                    </a:lnTo>
                    <a:lnTo>
                      <a:pt x="227" y="1008"/>
                    </a:lnTo>
                    <a:lnTo>
                      <a:pt x="227" y="1006"/>
                    </a:lnTo>
                    <a:lnTo>
                      <a:pt x="227" y="1008"/>
                    </a:lnTo>
                    <a:lnTo>
                      <a:pt x="229" y="1014"/>
                    </a:lnTo>
                    <a:lnTo>
                      <a:pt x="229" y="1018"/>
                    </a:lnTo>
                    <a:lnTo>
                      <a:pt x="229" y="1020"/>
                    </a:lnTo>
                    <a:lnTo>
                      <a:pt x="231" y="1020"/>
                    </a:lnTo>
                    <a:lnTo>
                      <a:pt x="232" y="1020"/>
                    </a:lnTo>
                    <a:lnTo>
                      <a:pt x="232" y="1018"/>
                    </a:lnTo>
                    <a:lnTo>
                      <a:pt x="232" y="1016"/>
                    </a:lnTo>
                    <a:lnTo>
                      <a:pt x="234" y="1012"/>
                    </a:lnTo>
                    <a:lnTo>
                      <a:pt x="234" y="1010"/>
                    </a:lnTo>
                    <a:lnTo>
                      <a:pt x="234" y="1012"/>
                    </a:lnTo>
                    <a:lnTo>
                      <a:pt x="236" y="1010"/>
                    </a:lnTo>
                    <a:lnTo>
                      <a:pt x="236" y="1006"/>
                    </a:lnTo>
                    <a:lnTo>
                      <a:pt x="238" y="1010"/>
                    </a:lnTo>
                    <a:lnTo>
                      <a:pt x="238" y="1016"/>
                    </a:lnTo>
                    <a:lnTo>
                      <a:pt x="238" y="1018"/>
                    </a:lnTo>
                    <a:lnTo>
                      <a:pt x="240" y="1016"/>
                    </a:lnTo>
                    <a:lnTo>
                      <a:pt x="240" y="1010"/>
                    </a:lnTo>
                    <a:lnTo>
                      <a:pt x="240" y="1008"/>
                    </a:lnTo>
                    <a:lnTo>
                      <a:pt x="241" y="1010"/>
                    </a:lnTo>
                    <a:lnTo>
                      <a:pt x="241" y="1016"/>
                    </a:lnTo>
                    <a:lnTo>
                      <a:pt x="241" y="1022"/>
                    </a:lnTo>
                    <a:lnTo>
                      <a:pt x="248" y="1020"/>
                    </a:lnTo>
                    <a:lnTo>
                      <a:pt x="250" y="1016"/>
                    </a:lnTo>
                    <a:lnTo>
                      <a:pt x="250" y="1012"/>
                    </a:lnTo>
                    <a:lnTo>
                      <a:pt x="250" y="1008"/>
                    </a:lnTo>
                    <a:lnTo>
                      <a:pt x="252" y="1010"/>
                    </a:lnTo>
                    <a:lnTo>
                      <a:pt x="252" y="1016"/>
                    </a:lnTo>
                    <a:lnTo>
                      <a:pt x="252" y="1020"/>
                    </a:lnTo>
                    <a:lnTo>
                      <a:pt x="259" y="1020"/>
                    </a:lnTo>
                    <a:lnTo>
                      <a:pt x="259" y="1016"/>
                    </a:lnTo>
                    <a:lnTo>
                      <a:pt x="261" y="1010"/>
                    </a:lnTo>
                    <a:lnTo>
                      <a:pt x="261" y="1006"/>
                    </a:lnTo>
                    <a:lnTo>
                      <a:pt x="261" y="1005"/>
                    </a:lnTo>
                    <a:lnTo>
                      <a:pt x="262" y="1005"/>
                    </a:lnTo>
                    <a:lnTo>
                      <a:pt x="262" y="1006"/>
                    </a:lnTo>
                    <a:lnTo>
                      <a:pt x="262" y="1010"/>
                    </a:lnTo>
                    <a:lnTo>
                      <a:pt x="264" y="1016"/>
                    </a:lnTo>
                    <a:lnTo>
                      <a:pt x="264" y="1020"/>
                    </a:lnTo>
                    <a:lnTo>
                      <a:pt x="266" y="1020"/>
                    </a:lnTo>
                    <a:lnTo>
                      <a:pt x="266" y="1018"/>
                    </a:lnTo>
                    <a:lnTo>
                      <a:pt x="266" y="1016"/>
                    </a:lnTo>
                    <a:lnTo>
                      <a:pt x="268" y="1008"/>
                    </a:lnTo>
                    <a:lnTo>
                      <a:pt x="268" y="1005"/>
                    </a:lnTo>
                    <a:lnTo>
                      <a:pt x="268" y="1006"/>
                    </a:lnTo>
                    <a:lnTo>
                      <a:pt x="269" y="1012"/>
                    </a:lnTo>
                    <a:lnTo>
                      <a:pt x="269" y="1018"/>
                    </a:lnTo>
                    <a:lnTo>
                      <a:pt x="271" y="1020"/>
                    </a:lnTo>
                    <a:lnTo>
                      <a:pt x="271" y="1018"/>
                    </a:lnTo>
                    <a:lnTo>
                      <a:pt x="273" y="1018"/>
                    </a:lnTo>
                    <a:lnTo>
                      <a:pt x="273" y="1020"/>
                    </a:lnTo>
                    <a:lnTo>
                      <a:pt x="275" y="1020"/>
                    </a:lnTo>
                    <a:lnTo>
                      <a:pt x="276" y="1018"/>
                    </a:lnTo>
                    <a:lnTo>
                      <a:pt x="276" y="1012"/>
                    </a:lnTo>
                    <a:lnTo>
                      <a:pt x="276" y="1006"/>
                    </a:lnTo>
                    <a:lnTo>
                      <a:pt x="278" y="1006"/>
                    </a:lnTo>
                    <a:lnTo>
                      <a:pt x="278" y="1012"/>
                    </a:lnTo>
                    <a:lnTo>
                      <a:pt x="278" y="1018"/>
                    </a:lnTo>
                    <a:lnTo>
                      <a:pt x="285" y="1020"/>
                    </a:lnTo>
                    <a:lnTo>
                      <a:pt x="285" y="1016"/>
                    </a:lnTo>
                    <a:lnTo>
                      <a:pt x="285" y="1014"/>
                    </a:lnTo>
                    <a:lnTo>
                      <a:pt x="287" y="1010"/>
                    </a:lnTo>
                    <a:lnTo>
                      <a:pt x="287" y="1014"/>
                    </a:lnTo>
                    <a:lnTo>
                      <a:pt x="289" y="1018"/>
                    </a:lnTo>
                    <a:lnTo>
                      <a:pt x="289" y="1016"/>
                    </a:lnTo>
                    <a:lnTo>
                      <a:pt x="291" y="1016"/>
                    </a:lnTo>
                    <a:lnTo>
                      <a:pt x="291" y="1018"/>
                    </a:lnTo>
                    <a:lnTo>
                      <a:pt x="291" y="1020"/>
                    </a:lnTo>
                    <a:lnTo>
                      <a:pt x="292" y="1020"/>
                    </a:lnTo>
                    <a:lnTo>
                      <a:pt x="294" y="1016"/>
                    </a:lnTo>
                    <a:lnTo>
                      <a:pt x="294" y="1014"/>
                    </a:lnTo>
                    <a:lnTo>
                      <a:pt x="294" y="1012"/>
                    </a:lnTo>
                    <a:lnTo>
                      <a:pt x="296" y="1010"/>
                    </a:lnTo>
                    <a:lnTo>
                      <a:pt x="296" y="1008"/>
                    </a:lnTo>
                    <a:lnTo>
                      <a:pt x="298" y="1012"/>
                    </a:lnTo>
                    <a:lnTo>
                      <a:pt x="298" y="1018"/>
                    </a:lnTo>
                    <a:lnTo>
                      <a:pt x="301" y="1020"/>
                    </a:lnTo>
                    <a:lnTo>
                      <a:pt x="303" y="1020"/>
                    </a:lnTo>
                    <a:lnTo>
                      <a:pt x="303" y="1018"/>
                    </a:lnTo>
                    <a:lnTo>
                      <a:pt x="305" y="1018"/>
                    </a:lnTo>
                    <a:lnTo>
                      <a:pt x="305" y="1020"/>
                    </a:lnTo>
                    <a:lnTo>
                      <a:pt x="306" y="1020"/>
                    </a:lnTo>
                    <a:lnTo>
                      <a:pt x="306" y="1018"/>
                    </a:lnTo>
                    <a:lnTo>
                      <a:pt x="308" y="1018"/>
                    </a:lnTo>
                    <a:lnTo>
                      <a:pt x="310" y="1016"/>
                    </a:lnTo>
                    <a:lnTo>
                      <a:pt x="310" y="1010"/>
                    </a:lnTo>
                    <a:lnTo>
                      <a:pt x="310" y="1008"/>
                    </a:lnTo>
                    <a:lnTo>
                      <a:pt x="312" y="1010"/>
                    </a:lnTo>
                    <a:lnTo>
                      <a:pt x="312" y="1014"/>
                    </a:lnTo>
                    <a:lnTo>
                      <a:pt x="312" y="1016"/>
                    </a:lnTo>
                    <a:lnTo>
                      <a:pt x="313" y="1020"/>
                    </a:lnTo>
                    <a:lnTo>
                      <a:pt x="315" y="1020"/>
                    </a:lnTo>
                    <a:lnTo>
                      <a:pt x="315" y="1016"/>
                    </a:lnTo>
                    <a:lnTo>
                      <a:pt x="317" y="1008"/>
                    </a:lnTo>
                    <a:lnTo>
                      <a:pt x="317" y="1003"/>
                    </a:lnTo>
                    <a:lnTo>
                      <a:pt x="317" y="1001"/>
                    </a:lnTo>
                    <a:lnTo>
                      <a:pt x="319" y="1006"/>
                    </a:lnTo>
                    <a:lnTo>
                      <a:pt x="319" y="1014"/>
                    </a:lnTo>
                    <a:lnTo>
                      <a:pt x="319" y="1022"/>
                    </a:lnTo>
                    <a:lnTo>
                      <a:pt x="320" y="1022"/>
                    </a:lnTo>
                    <a:lnTo>
                      <a:pt x="320" y="1020"/>
                    </a:lnTo>
                    <a:lnTo>
                      <a:pt x="322" y="1014"/>
                    </a:lnTo>
                    <a:lnTo>
                      <a:pt x="322" y="1005"/>
                    </a:lnTo>
                    <a:lnTo>
                      <a:pt x="322" y="997"/>
                    </a:lnTo>
                    <a:lnTo>
                      <a:pt x="324" y="997"/>
                    </a:lnTo>
                    <a:lnTo>
                      <a:pt x="324" y="1003"/>
                    </a:lnTo>
                    <a:lnTo>
                      <a:pt x="324" y="1006"/>
                    </a:lnTo>
                    <a:lnTo>
                      <a:pt x="324" y="1008"/>
                    </a:lnTo>
                    <a:lnTo>
                      <a:pt x="326" y="1012"/>
                    </a:lnTo>
                    <a:lnTo>
                      <a:pt x="326" y="1018"/>
                    </a:lnTo>
                    <a:lnTo>
                      <a:pt x="326" y="1022"/>
                    </a:lnTo>
                    <a:lnTo>
                      <a:pt x="328" y="1020"/>
                    </a:lnTo>
                    <a:lnTo>
                      <a:pt x="329" y="1018"/>
                    </a:lnTo>
                    <a:lnTo>
                      <a:pt x="329" y="1012"/>
                    </a:lnTo>
                    <a:lnTo>
                      <a:pt x="329" y="1008"/>
                    </a:lnTo>
                    <a:lnTo>
                      <a:pt x="331" y="1008"/>
                    </a:lnTo>
                    <a:lnTo>
                      <a:pt x="331" y="1012"/>
                    </a:lnTo>
                    <a:lnTo>
                      <a:pt x="333" y="1010"/>
                    </a:lnTo>
                    <a:lnTo>
                      <a:pt x="333" y="1006"/>
                    </a:lnTo>
                    <a:lnTo>
                      <a:pt x="335" y="1010"/>
                    </a:lnTo>
                    <a:lnTo>
                      <a:pt x="335" y="1014"/>
                    </a:lnTo>
                    <a:lnTo>
                      <a:pt x="335" y="1012"/>
                    </a:lnTo>
                    <a:lnTo>
                      <a:pt x="336" y="1012"/>
                    </a:lnTo>
                    <a:lnTo>
                      <a:pt x="336" y="1014"/>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5" name="Freeform 104"/>
              <p:cNvSpPr/>
              <p:nvPr/>
            </p:nvSpPr>
            <p:spPr bwMode="auto">
              <a:xfrm>
                <a:off x="2697163" y="4784725"/>
                <a:ext cx="293687" cy="881063"/>
              </a:xfrm>
              <a:custGeom>
                <a:avLst/>
                <a:gdLst>
                  <a:gd name="T0" fmla="*/ 0 w 372"/>
                  <a:gd name="T1" fmla="*/ 2147483647 h 1110"/>
                  <a:gd name="T2" fmla="*/ 0 w 372"/>
                  <a:gd name="T3" fmla="*/ 2147483647 h 1110"/>
                  <a:gd name="T4" fmla="*/ 0 w 372"/>
                  <a:gd name="T5" fmla="*/ 2147483647 h 1110"/>
                  <a:gd name="T6" fmla="*/ 0 w 372"/>
                  <a:gd name="T7" fmla="*/ 2147483647 h 1110"/>
                  <a:gd name="T8" fmla="*/ 0 w 372"/>
                  <a:gd name="T9" fmla="*/ 2147483647 h 1110"/>
                  <a:gd name="T10" fmla="*/ 0 w 372"/>
                  <a:gd name="T11" fmla="*/ 2147483647 h 1110"/>
                  <a:gd name="T12" fmla="*/ 0 w 372"/>
                  <a:gd name="T13" fmla="*/ 2147483647 h 1110"/>
                  <a:gd name="T14" fmla="*/ 0 w 372"/>
                  <a:gd name="T15" fmla="*/ 2147483647 h 1110"/>
                  <a:gd name="T16" fmla="*/ 0 w 372"/>
                  <a:gd name="T17" fmla="*/ 2147483647 h 1110"/>
                  <a:gd name="T18" fmla="*/ 0 w 372"/>
                  <a:gd name="T19" fmla="*/ 2147483647 h 1110"/>
                  <a:gd name="T20" fmla="*/ 0 w 372"/>
                  <a:gd name="T21" fmla="*/ 2147483647 h 1110"/>
                  <a:gd name="T22" fmla="*/ 0 w 372"/>
                  <a:gd name="T23" fmla="*/ 2147483647 h 1110"/>
                  <a:gd name="T24" fmla="*/ 0 w 372"/>
                  <a:gd name="T25" fmla="*/ 2147483647 h 1110"/>
                  <a:gd name="T26" fmla="*/ 0 w 372"/>
                  <a:gd name="T27" fmla="*/ 2147483647 h 1110"/>
                  <a:gd name="T28" fmla="*/ 0 w 372"/>
                  <a:gd name="T29" fmla="*/ 2147483647 h 1110"/>
                  <a:gd name="T30" fmla="*/ 0 w 372"/>
                  <a:gd name="T31" fmla="*/ 2147483647 h 1110"/>
                  <a:gd name="T32" fmla="*/ 0 w 372"/>
                  <a:gd name="T33" fmla="*/ 2147483647 h 1110"/>
                  <a:gd name="T34" fmla="*/ 0 w 372"/>
                  <a:gd name="T35" fmla="*/ 2147483647 h 1110"/>
                  <a:gd name="T36" fmla="*/ 0 w 372"/>
                  <a:gd name="T37" fmla="*/ 2147483647 h 1110"/>
                  <a:gd name="T38" fmla="*/ 0 w 372"/>
                  <a:gd name="T39" fmla="*/ 2147483647 h 1110"/>
                  <a:gd name="T40" fmla="*/ 0 w 372"/>
                  <a:gd name="T41" fmla="*/ 2147483647 h 1110"/>
                  <a:gd name="T42" fmla="*/ 0 w 372"/>
                  <a:gd name="T43" fmla="*/ 2147483647 h 1110"/>
                  <a:gd name="T44" fmla="*/ 0 w 372"/>
                  <a:gd name="T45" fmla="*/ 2147483647 h 1110"/>
                  <a:gd name="T46" fmla="*/ 0 w 372"/>
                  <a:gd name="T47" fmla="*/ 2147483647 h 1110"/>
                  <a:gd name="T48" fmla="*/ 0 w 372"/>
                  <a:gd name="T49" fmla="*/ 2147483647 h 1110"/>
                  <a:gd name="T50" fmla="*/ 0 w 372"/>
                  <a:gd name="T51" fmla="*/ 2147483647 h 1110"/>
                  <a:gd name="T52" fmla="*/ 0 w 372"/>
                  <a:gd name="T53" fmla="*/ 2147483647 h 1110"/>
                  <a:gd name="T54" fmla="*/ 0 w 372"/>
                  <a:gd name="T55" fmla="*/ 2147483647 h 1110"/>
                  <a:gd name="T56" fmla="*/ 0 w 372"/>
                  <a:gd name="T57" fmla="*/ 2147483647 h 1110"/>
                  <a:gd name="T58" fmla="*/ 0 w 372"/>
                  <a:gd name="T59" fmla="*/ 2147483647 h 1110"/>
                  <a:gd name="T60" fmla="*/ 0 w 372"/>
                  <a:gd name="T61" fmla="*/ 2147483647 h 1110"/>
                  <a:gd name="T62" fmla="*/ 0 w 372"/>
                  <a:gd name="T63" fmla="*/ 2147483647 h 1110"/>
                  <a:gd name="T64" fmla="*/ 0 w 372"/>
                  <a:gd name="T65" fmla="*/ 2147483647 h 1110"/>
                  <a:gd name="T66" fmla="*/ 0 w 372"/>
                  <a:gd name="T67" fmla="*/ 2147483647 h 1110"/>
                  <a:gd name="T68" fmla="*/ 0 w 372"/>
                  <a:gd name="T69" fmla="*/ 2147483647 h 1110"/>
                  <a:gd name="T70" fmla="*/ 0 w 372"/>
                  <a:gd name="T71" fmla="*/ 2147483647 h 1110"/>
                  <a:gd name="T72" fmla="*/ 0 w 372"/>
                  <a:gd name="T73" fmla="*/ 2147483647 h 1110"/>
                  <a:gd name="T74" fmla="*/ 0 w 372"/>
                  <a:gd name="T75" fmla="*/ 2147483647 h 1110"/>
                  <a:gd name="T76" fmla="*/ 0 w 372"/>
                  <a:gd name="T77" fmla="*/ 2147483647 h 1110"/>
                  <a:gd name="T78" fmla="*/ 0 w 372"/>
                  <a:gd name="T79" fmla="*/ 2147483647 h 1110"/>
                  <a:gd name="T80" fmla="*/ 0 w 372"/>
                  <a:gd name="T81" fmla="*/ 2147483647 h 1110"/>
                  <a:gd name="T82" fmla="*/ 0 w 372"/>
                  <a:gd name="T83" fmla="*/ 2147483647 h 1110"/>
                  <a:gd name="T84" fmla="*/ 0 w 372"/>
                  <a:gd name="T85" fmla="*/ 2147483647 h 1110"/>
                  <a:gd name="T86" fmla="*/ 0 w 372"/>
                  <a:gd name="T87" fmla="*/ 2147483647 h 1110"/>
                  <a:gd name="T88" fmla="*/ 0 w 372"/>
                  <a:gd name="T89" fmla="*/ 2147483647 h 1110"/>
                  <a:gd name="T90" fmla="*/ 0 w 372"/>
                  <a:gd name="T91" fmla="*/ 2147483647 h 1110"/>
                  <a:gd name="T92" fmla="*/ 0 w 372"/>
                  <a:gd name="T93" fmla="*/ 2147483647 h 1110"/>
                  <a:gd name="T94" fmla="*/ 0 w 372"/>
                  <a:gd name="T95" fmla="*/ 2147483647 h 1110"/>
                  <a:gd name="T96" fmla="*/ 0 w 372"/>
                  <a:gd name="T97" fmla="*/ 2147483647 h 1110"/>
                  <a:gd name="T98" fmla="*/ 0 w 372"/>
                  <a:gd name="T99" fmla="*/ 2147483647 h 1110"/>
                  <a:gd name="T100" fmla="*/ 0 w 372"/>
                  <a:gd name="T101" fmla="*/ 2147483647 h 1110"/>
                  <a:gd name="T102" fmla="*/ 0 w 372"/>
                  <a:gd name="T103" fmla="*/ 2147483647 h 1110"/>
                  <a:gd name="T104" fmla="*/ 0 w 372"/>
                  <a:gd name="T105" fmla="*/ 2147483647 h 1110"/>
                  <a:gd name="T106" fmla="*/ 0 w 372"/>
                  <a:gd name="T107" fmla="*/ 2147483647 h 1110"/>
                  <a:gd name="T108" fmla="*/ 0 w 372"/>
                  <a:gd name="T109" fmla="*/ 2147483647 h 1110"/>
                  <a:gd name="T110" fmla="*/ 0 w 372"/>
                  <a:gd name="T111" fmla="*/ 2147483647 h 11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2"/>
                  <a:gd name="T169" fmla="*/ 0 h 1110"/>
                  <a:gd name="T170" fmla="*/ 372 w 372"/>
                  <a:gd name="T171" fmla="*/ 1110 h 11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2" h="1110">
                    <a:moveTo>
                      <a:pt x="0" y="1102"/>
                    </a:moveTo>
                    <a:lnTo>
                      <a:pt x="0" y="1106"/>
                    </a:lnTo>
                    <a:lnTo>
                      <a:pt x="2" y="1110"/>
                    </a:lnTo>
                    <a:lnTo>
                      <a:pt x="6" y="1110"/>
                    </a:lnTo>
                    <a:lnTo>
                      <a:pt x="6" y="1108"/>
                    </a:lnTo>
                    <a:lnTo>
                      <a:pt x="7" y="1108"/>
                    </a:lnTo>
                    <a:lnTo>
                      <a:pt x="9" y="1110"/>
                    </a:lnTo>
                    <a:lnTo>
                      <a:pt x="11" y="1108"/>
                    </a:lnTo>
                    <a:lnTo>
                      <a:pt x="13" y="1108"/>
                    </a:lnTo>
                    <a:lnTo>
                      <a:pt x="13" y="1106"/>
                    </a:lnTo>
                    <a:lnTo>
                      <a:pt x="14" y="1104"/>
                    </a:lnTo>
                    <a:lnTo>
                      <a:pt x="14" y="1102"/>
                    </a:lnTo>
                    <a:lnTo>
                      <a:pt x="14" y="1100"/>
                    </a:lnTo>
                    <a:lnTo>
                      <a:pt x="16" y="1100"/>
                    </a:lnTo>
                    <a:lnTo>
                      <a:pt x="16" y="1102"/>
                    </a:lnTo>
                    <a:lnTo>
                      <a:pt x="16" y="1106"/>
                    </a:lnTo>
                    <a:lnTo>
                      <a:pt x="18" y="1108"/>
                    </a:lnTo>
                    <a:lnTo>
                      <a:pt x="18" y="1104"/>
                    </a:lnTo>
                    <a:lnTo>
                      <a:pt x="20" y="1094"/>
                    </a:lnTo>
                    <a:lnTo>
                      <a:pt x="20" y="1075"/>
                    </a:lnTo>
                    <a:lnTo>
                      <a:pt x="20" y="1029"/>
                    </a:lnTo>
                    <a:lnTo>
                      <a:pt x="21" y="925"/>
                    </a:lnTo>
                    <a:lnTo>
                      <a:pt x="21" y="770"/>
                    </a:lnTo>
                    <a:lnTo>
                      <a:pt x="21" y="584"/>
                    </a:lnTo>
                    <a:lnTo>
                      <a:pt x="23" y="403"/>
                    </a:lnTo>
                    <a:lnTo>
                      <a:pt x="23" y="247"/>
                    </a:lnTo>
                    <a:lnTo>
                      <a:pt x="23" y="126"/>
                    </a:lnTo>
                    <a:lnTo>
                      <a:pt x="25" y="42"/>
                    </a:lnTo>
                    <a:lnTo>
                      <a:pt x="25" y="0"/>
                    </a:lnTo>
                    <a:lnTo>
                      <a:pt x="25" y="63"/>
                    </a:lnTo>
                    <a:lnTo>
                      <a:pt x="25" y="267"/>
                    </a:lnTo>
                    <a:lnTo>
                      <a:pt x="27" y="574"/>
                    </a:lnTo>
                    <a:lnTo>
                      <a:pt x="27" y="849"/>
                    </a:lnTo>
                    <a:lnTo>
                      <a:pt x="27" y="1014"/>
                    </a:lnTo>
                    <a:lnTo>
                      <a:pt x="28" y="1071"/>
                    </a:lnTo>
                    <a:lnTo>
                      <a:pt x="28" y="1087"/>
                    </a:lnTo>
                    <a:lnTo>
                      <a:pt x="28" y="1085"/>
                    </a:lnTo>
                    <a:lnTo>
                      <a:pt x="30" y="1077"/>
                    </a:lnTo>
                    <a:lnTo>
                      <a:pt x="30" y="1071"/>
                    </a:lnTo>
                    <a:lnTo>
                      <a:pt x="30" y="1068"/>
                    </a:lnTo>
                    <a:lnTo>
                      <a:pt x="32" y="1066"/>
                    </a:lnTo>
                    <a:lnTo>
                      <a:pt x="32" y="1069"/>
                    </a:lnTo>
                    <a:lnTo>
                      <a:pt x="32" y="1077"/>
                    </a:lnTo>
                    <a:lnTo>
                      <a:pt x="34" y="1083"/>
                    </a:lnTo>
                    <a:lnTo>
                      <a:pt x="34" y="1073"/>
                    </a:lnTo>
                    <a:lnTo>
                      <a:pt x="36" y="1068"/>
                    </a:lnTo>
                    <a:lnTo>
                      <a:pt x="36" y="1069"/>
                    </a:lnTo>
                    <a:lnTo>
                      <a:pt x="36" y="1075"/>
                    </a:lnTo>
                    <a:lnTo>
                      <a:pt x="37" y="1081"/>
                    </a:lnTo>
                    <a:lnTo>
                      <a:pt x="37" y="1085"/>
                    </a:lnTo>
                    <a:lnTo>
                      <a:pt x="39" y="1081"/>
                    </a:lnTo>
                    <a:lnTo>
                      <a:pt x="39" y="1073"/>
                    </a:lnTo>
                    <a:lnTo>
                      <a:pt x="39" y="1066"/>
                    </a:lnTo>
                    <a:lnTo>
                      <a:pt x="41" y="1069"/>
                    </a:lnTo>
                    <a:lnTo>
                      <a:pt x="41" y="1081"/>
                    </a:lnTo>
                    <a:lnTo>
                      <a:pt x="41" y="1093"/>
                    </a:lnTo>
                    <a:lnTo>
                      <a:pt x="43" y="1096"/>
                    </a:lnTo>
                    <a:lnTo>
                      <a:pt x="43" y="1093"/>
                    </a:lnTo>
                    <a:lnTo>
                      <a:pt x="43" y="1091"/>
                    </a:lnTo>
                    <a:lnTo>
                      <a:pt x="44" y="1094"/>
                    </a:lnTo>
                    <a:lnTo>
                      <a:pt x="44" y="1100"/>
                    </a:lnTo>
                    <a:lnTo>
                      <a:pt x="44" y="1104"/>
                    </a:lnTo>
                    <a:lnTo>
                      <a:pt x="46" y="1106"/>
                    </a:lnTo>
                    <a:lnTo>
                      <a:pt x="46" y="1108"/>
                    </a:lnTo>
                    <a:lnTo>
                      <a:pt x="48" y="1106"/>
                    </a:lnTo>
                    <a:lnTo>
                      <a:pt x="48" y="1102"/>
                    </a:lnTo>
                    <a:lnTo>
                      <a:pt x="48" y="1098"/>
                    </a:lnTo>
                    <a:lnTo>
                      <a:pt x="50" y="1096"/>
                    </a:lnTo>
                    <a:lnTo>
                      <a:pt x="50" y="1100"/>
                    </a:lnTo>
                    <a:lnTo>
                      <a:pt x="50" y="1104"/>
                    </a:lnTo>
                    <a:lnTo>
                      <a:pt x="51" y="1108"/>
                    </a:lnTo>
                    <a:lnTo>
                      <a:pt x="53" y="1110"/>
                    </a:lnTo>
                    <a:lnTo>
                      <a:pt x="55" y="1108"/>
                    </a:lnTo>
                    <a:lnTo>
                      <a:pt x="57" y="1108"/>
                    </a:lnTo>
                    <a:lnTo>
                      <a:pt x="58" y="1108"/>
                    </a:lnTo>
                    <a:lnTo>
                      <a:pt x="60" y="1108"/>
                    </a:lnTo>
                    <a:lnTo>
                      <a:pt x="60" y="1106"/>
                    </a:lnTo>
                    <a:lnTo>
                      <a:pt x="62" y="1100"/>
                    </a:lnTo>
                    <a:lnTo>
                      <a:pt x="62" y="1093"/>
                    </a:lnTo>
                    <a:lnTo>
                      <a:pt x="62" y="1085"/>
                    </a:lnTo>
                    <a:lnTo>
                      <a:pt x="64" y="1085"/>
                    </a:lnTo>
                    <a:lnTo>
                      <a:pt x="64" y="1091"/>
                    </a:lnTo>
                    <a:lnTo>
                      <a:pt x="64" y="1098"/>
                    </a:lnTo>
                    <a:lnTo>
                      <a:pt x="64" y="1102"/>
                    </a:lnTo>
                    <a:lnTo>
                      <a:pt x="65" y="1104"/>
                    </a:lnTo>
                    <a:lnTo>
                      <a:pt x="65" y="1106"/>
                    </a:lnTo>
                    <a:lnTo>
                      <a:pt x="67" y="1108"/>
                    </a:lnTo>
                    <a:lnTo>
                      <a:pt x="67" y="1106"/>
                    </a:lnTo>
                    <a:lnTo>
                      <a:pt x="67" y="1102"/>
                    </a:lnTo>
                    <a:lnTo>
                      <a:pt x="69" y="1102"/>
                    </a:lnTo>
                    <a:lnTo>
                      <a:pt x="69" y="1106"/>
                    </a:lnTo>
                    <a:lnTo>
                      <a:pt x="69" y="1108"/>
                    </a:lnTo>
                    <a:lnTo>
                      <a:pt x="71" y="1104"/>
                    </a:lnTo>
                    <a:lnTo>
                      <a:pt x="71" y="1096"/>
                    </a:lnTo>
                    <a:lnTo>
                      <a:pt x="71" y="1091"/>
                    </a:lnTo>
                    <a:lnTo>
                      <a:pt x="72" y="1089"/>
                    </a:lnTo>
                    <a:lnTo>
                      <a:pt x="72" y="1087"/>
                    </a:lnTo>
                    <a:lnTo>
                      <a:pt x="72" y="1083"/>
                    </a:lnTo>
                    <a:lnTo>
                      <a:pt x="74" y="1077"/>
                    </a:lnTo>
                    <a:lnTo>
                      <a:pt x="74" y="1081"/>
                    </a:lnTo>
                    <a:lnTo>
                      <a:pt x="74" y="1093"/>
                    </a:lnTo>
                    <a:lnTo>
                      <a:pt x="76" y="1104"/>
                    </a:lnTo>
                    <a:lnTo>
                      <a:pt x="76" y="1108"/>
                    </a:lnTo>
                    <a:lnTo>
                      <a:pt x="78" y="1104"/>
                    </a:lnTo>
                    <a:lnTo>
                      <a:pt x="78" y="1098"/>
                    </a:lnTo>
                    <a:lnTo>
                      <a:pt x="80" y="1102"/>
                    </a:lnTo>
                    <a:lnTo>
                      <a:pt x="80" y="1104"/>
                    </a:lnTo>
                    <a:lnTo>
                      <a:pt x="80" y="1102"/>
                    </a:lnTo>
                    <a:lnTo>
                      <a:pt x="81" y="1100"/>
                    </a:lnTo>
                    <a:lnTo>
                      <a:pt x="81" y="1102"/>
                    </a:lnTo>
                    <a:lnTo>
                      <a:pt x="81" y="1104"/>
                    </a:lnTo>
                    <a:lnTo>
                      <a:pt x="83" y="1104"/>
                    </a:lnTo>
                    <a:lnTo>
                      <a:pt x="83" y="1098"/>
                    </a:lnTo>
                    <a:lnTo>
                      <a:pt x="83" y="1093"/>
                    </a:lnTo>
                    <a:lnTo>
                      <a:pt x="83" y="1089"/>
                    </a:lnTo>
                    <a:lnTo>
                      <a:pt x="85" y="1083"/>
                    </a:lnTo>
                    <a:lnTo>
                      <a:pt x="85" y="1079"/>
                    </a:lnTo>
                    <a:lnTo>
                      <a:pt x="85" y="1073"/>
                    </a:lnTo>
                    <a:lnTo>
                      <a:pt x="87" y="1064"/>
                    </a:lnTo>
                    <a:lnTo>
                      <a:pt x="87" y="1052"/>
                    </a:lnTo>
                    <a:lnTo>
                      <a:pt x="87" y="1046"/>
                    </a:lnTo>
                    <a:lnTo>
                      <a:pt x="88" y="1052"/>
                    </a:lnTo>
                    <a:lnTo>
                      <a:pt x="88" y="1071"/>
                    </a:lnTo>
                    <a:lnTo>
                      <a:pt x="88" y="1093"/>
                    </a:lnTo>
                    <a:lnTo>
                      <a:pt x="90" y="1106"/>
                    </a:lnTo>
                    <a:lnTo>
                      <a:pt x="90" y="1108"/>
                    </a:lnTo>
                    <a:lnTo>
                      <a:pt x="92" y="1106"/>
                    </a:lnTo>
                    <a:lnTo>
                      <a:pt x="94" y="1104"/>
                    </a:lnTo>
                    <a:lnTo>
                      <a:pt x="94" y="1100"/>
                    </a:lnTo>
                    <a:lnTo>
                      <a:pt x="94" y="1094"/>
                    </a:lnTo>
                    <a:lnTo>
                      <a:pt x="95" y="1093"/>
                    </a:lnTo>
                    <a:lnTo>
                      <a:pt x="95" y="1094"/>
                    </a:lnTo>
                    <a:lnTo>
                      <a:pt x="95" y="1100"/>
                    </a:lnTo>
                    <a:lnTo>
                      <a:pt x="97" y="1106"/>
                    </a:lnTo>
                    <a:lnTo>
                      <a:pt x="99" y="1108"/>
                    </a:lnTo>
                    <a:lnTo>
                      <a:pt x="101" y="1108"/>
                    </a:lnTo>
                    <a:lnTo>
                      <a:pt x="106" y="1108"/>
                    </a:lnTo>
                    <a:lnTo>
                      <a:pt x="106" y="1104"/>
                    </a:lnTo>
                    <a:lnTo>
                      <a:pt x="108" y="1098"/>
                    </a:lnTo>
                    <a:lnTo>
                      <a:pt x="108" y="1091"/>
                    </a:lnTo>
                    <a:lnTo>
                      <a:pt x="108" y="1089"/>
                    </a:lnTo>
                    <a:lnTo>
                      <a:pt x="109" y="1093"/>
                    </a:lnTo>
                    <a:lnTo>
                      <a:pt x="109" y="1098"/>
                    </a:lnTo>
                    <a:lnTo>
                      <a:pt x="109" y="1106"/>
                    </a:lnTo>
                    <a:lnTo>
                      <a:pt x="111" y="1108"/>
                    </a:lnTo>
                    <a:lnTo>
                      <a:pt x="113" y="1104"/>
                    </a:lnTo>
                    <a:lnTo>
                      <a:pt x="113" y="1100"/>
                    </a:lnTo>
                    <a:lnTo>
                      <a:pt x="113" y="1096"/>
                    </a:lnTo>
                    <a:lnTo>
                      <a:pt x="115" y="1098"/>
                    </a:lnTo>
                    <a:lnTo>
                      <a:pt x="115" y="1102"/>
                    </a:lnTo>
                    <a:lnTo>
                      <a:pt x="115" y="1106"/>
                    </a:lnTo>
                    <a:lnTo>
                      <a:pt x="116" y="1106"/>
                    </a:lnTo>
                    <a:lnTo>
                      <a:pt x="118" y="1106"/>
                    </a:lnTo>
                    <a:lnTo>
                      <a:pt x="118" y="1104"/>
                    </a:lnTo>
                    <a:lnTo>
                      <a:pt x="120" y="1106"/>
                    </a:lnTo>
                    <a:lnTo>
                      <a:pt x="120" y="1108"/>
                    </a:lnTo>
                    <a:lnTo>
                      <a:pt x="124" y="1110"/>
                    </a:lnTo>
                    <a:lnTo>
                      <a:pt x="124" y="1108"/>
                    </a:lnTo>
                    <a:lnTo>
                      <a:pt x="124" y="1104"/>
                    </a:lnTo>
                    <a:lnTo>
                      <a:pt x="125" y="1098"/>
                    </a:lnTo>
                    <a:lnTo>
                      <a:pt x="125" y="1094"/>
                    </a:lnTo>
                    <a:lnTo>
                      <a:pt x="125" y="1093"/>
                    </a:lnTo>
                    <a:lnTo>
                      <a:pt x="127" y="1096"/>
                    </a:lnTo>
                    <a:lnTo>
                      <a:pt x="127" y="1102"/>
                    </a:lnTo>
                    <a:lnTo>
                      <a:pt x="127" y="1106"/>
                    </a:lnTo>
                    <a:lnTo>
                      <a:pt x="129" y="1106"/>
                    </a:lnTo>
                    <a:lnTo>
                      <a:pt x="129" y="1104"/>
                    </a:lnTo>
                    <a:lnTo>
                      <a:pt x="131" y="1106"/>
                    </a:lnTo>
                    <a:lnTo>
                      <a:pt x="131" y="1108"/>
                    </a:lnTo>
                    <a:lnTo>
                      <a:pt x="132" y="1106"/>
                    </a:lnTo>
                    <a:lnTo>
                      <a:pt x="132" y="1100"/>
                    </a:lnTo>
                    <a:lnTo>
                      <a:pt x="132" y="1094"/>
                    </a:lnTo>
                    <a:lnTo>
                      <a:pt x="134" y="1093"/>
                    </a:lnTo>
                    <a:lnTo>
                      <a:pt x="134" y="1098"/>
                    </a:lnTo>
                    <a:lnTo>
                      <a:pt x="134" y="1104"/>
                    </a:lnTo>
                    <a:lnTo>
                      <a:pt x="136" y="1106"/>
                    </a:lnTo>
                    <a:lnTo>
                      <a:pt x="136" y="1104"/>
                    </a:lnTo>
                    <a:lnTo>
                      <a:pt x="138" y="1100"/>
                    </a:lnTo>
                    <a:lnTo>
                      <a:pt x="138" y="1096"/>
                    </a:lnTo>
                    <a:lnTo>
                      <a:pt x="138" y="1094"/>
                    </a:lnTo>
                    <a:lnTo>
                      <a:pt x="139" y="1094"/>
                    </a:lnTo>
                    <a:lnTo>
                      <a:pt x="139" y="1096"/>
                    </a:lnTo>
                    <a:lnTo>
                      <a:pt x="139" y="1094"/>
                    </a:lnTo>
                    <a:lnTo>
                      <a:pt x="139" y="1091"/>
                    </a:lnTo>
                    <a:lnTo>
                      <a:pt x="141" y="1085"/>
                    </a:lnTo>
                    <a:lnTo>
                      <a:pt x="141" y="1087"/>
                    </a:lnTo>
                    <a:lnTo>
                      <a:pt x="141" y="1093"/>
                    </a:lnTo>
                    <a:lnTo>
                      <a:pt x="143" y="1098"/>
                    </a:lnTo>
                    <a:lnTo>
                      <a:pt x="143" y="1100"/>
                    </a:lnTo>
                    <a:lnTo>
                      <a:pt x="143" y="1104"/>
                    </a:lnTo>
                    <a:lnTo>
                      <a:pt x="145" y="1108"/>
                    </a:lnTo>
                    <a:lnTo>
                      <a:pt x="146" y="1106"/>
                    </a:lnTo>
                    <a:lnTo>
                      <a:pt x="148" y="1096"/>
                    </a:lnTo>
                    <a:lnTo>
                      <a:pt x="148" y="1075"/>
                    </a:lnTo>
                    <a:lnTo>
                      <a:pt x="148" y="1048"/>
                    </a:lnTo>
                    <a:lnTo>
                      <a:pt x="150" y="1010"/>
                    </a:lnTo>
                    <a:lnTo>
                      <a:pt x="150" y="947"/>
                    </a:lnTo>
                    <a:lnTo>
                      <a:pt x="150" y="845"/>
                    </a:lnTo>
                    <a:lnTo>
                      <a:pt x="152" y="706"/>
                    </a:lnTo>
                    <a:lnTo>
                      <a:pt x="152" y="570"/>
                    </a:lnTo>
                    <a:lnTo>
                      <a:pt x="152" y="487"/>
                    </a:lnTo>
                    <a:lnTo>
                      <a:pt x="153" y="493"/>
                    </a:lnTo>
                    <a:lnTo>
                      <a:pt x="153" y="566"/>
                    </a:lnTo>
                    <a:lnTo>
                      <a:pt x="153" y="664"/>
                    </a:lnTo>
                    <a:lnTo>
                      <a:pt x="155" y="758"/>
                    </a:lnTo>
                    <a:lnTo>
                      <a:pt x="155" y="841"/>
                    </a:lnTo>
                    <a:lnTo>
                      <a:pt x="155" y="912"/>
                    </a:lnTo>
                    <a:lnTo>
                      <a:pt x="157" y="975"/>
                    </a:lnTo>
                    <a:lnTo>
                      <a:pt x="157" y="1035"/>
                    </a:lnTo>
                    <a:lnTo>
                      <a:pt x="157" y="1079"/>
                    </a:lnTo>
                    <a:lnTo>
                      <a:pt x="159" y="1102"/>
                    </a:lnTo>
                    <a:lnTo>
                      <a:pt x="159" y="1106"/>
                    </a:lnTo>
                    <a:lnTo>
                      <a:pt x="159" y="1108"/>
                    </a:lnTo>
                    <a:lnTo>
                      <a:pt x="159" y="1102"/>
                    </a:lnTo>
                    <a:lnTo>
                      <a:pt x="160" y="1093"/>
                    </a:lnTo>
                    <a:lnTo>
                      <a:pt x="160" y="1087"/>
                    </a:lnTo>
                    <a:lnTo>
                      <a:pt x="160" y="1077"/>
                    </a:lnTo>
                    <a:lnTo>
                      <a:pt x="162" y="1058"/>
                    </a:lnTo>
                    <a:lnTo>
                      <a:pt x="162" y="1033"/>
                    </a:lnTo>
                    <a:lnTo>
                      <a:pt x="162" y="1027"/>
                    </a:lnTo>
                    <a:lnTo>
                      <a:pt x="164" y="1050"/>
                    </a:lnTo>
                    <a:lnTo>
                      <a:pt x="164" y="1083"/>
                    </a:lnTo>
                    <a:lnTo>
                      <a:pt x="164" y="1100"/>
                    </a:lnTo>
                    <a:lnTo>
                      <a:pt x="166" y="1096"/>
                    </a:lnTo>
                    <a:lnTo>
                      <a:pt x="166" y="1083"/>
                    </a:lnTo>
                    <a:lnTo>
                      <a:pt x="166" y="1075"/>
                    </a:lnTo>
                    <a:lnTo>
                      <a:pt x="168" y="1073"/>
                    </a:lnTo>
                    <a:lnTo>
                      <a:pt x="168" y="1068"/>
                    </a:lnTo>
                    <a:lnTo>
                      <a:pt x="168" y="1056"/>
                    </a:lnTo>
                    <a:lnTo>
                      <a:pt x="169" y="1044"/>
                    </a:lnTo>
                    <a:lnTo>
                      <a:pt x="169" y="1046"/>
                    </a:lnTo>
                    <a:lnTo>
                      <a:pt x="169" y="1060"/>
                    </a:lnTo>
                    <a:lnTo>
                      <a:pt x="171" y="1071"/>
                    </a:lnTo>
                    <a:lnTo>
                      <a:pt x="171" y="1075"/>
                    </a:lnTo>
                    <a:lnTo>
                      <a:pt x="171" y="1079"/>
                    </a:lnTo>
                    <a:lnTo>
                      <a:pt x="173" y="1087"/>
                    </a:lnTo>
                    <a:lnTo>
                      <a:pt x="173" y="1094"/>
                    </a:lnTo>
                    <a:lnTo>
                      <a:pt x="173" y="1100"/>
                    </a:lnTo>
                    <a:lnTo>
                      <a:pt x="175" y="1098"/>
                    </a:lnTo>
                    <a:lnTo>
                      <a:pt x="175" y="1100"/>
                    </a:lnTo>
                    <a:lnTo>
                      <a:pt x="176" y="1104"/>
                    </a:lnTo>
                    <a:lnTo>
                      <a:pt x="176" y="1108"/>
                    </a:lnTo>
                    <a:lnTo>
                      <a:pt x="178" y="1104"/>
                    </a:lnTo>
                    <a:lnTo>
                      <a:pt x="178" y="1096"/>
                    </a:lnTo>
                    <a:lnTo>
                      <a:pt x="178" y="1089"/>
                    </a:lnTo>
                    <a:lnTo>
                      <a:pt x="180" y="1094"/>
                    </a:lnTo>
                    <a:lnTo>
                      <a:pt x="180" y="1100"/>
                    </a:lnTo>
                    <a:lnTo>
                      <a:pt x="180" y="1102"/>
                    </a:lnTo>
                    <a:lnTo>
                      <a:pt x="182" y="1102"/>
                    </a:lnTo>
                    <a:lnTo>
                      <a:pt x="182" y="1098"/>
                    </a:lnTo>
                    <a:lnTo>
                      <a:pt x="183" y="1094"/>
                    </a:lnTo>
                    <a:lnTo>
                      <a:pt x="183" y="1091"/>
                    </a:lnTo>
                    <a:lnTo>
                      <a:pt x="183" y="1089"/>
                    </a:lnTo>
                    <a:lnTo>
                      <a:pt x="185" y="1089"/>
                    </a:lnTo>
                    <a:lnTo>
                      <a:pt x="185" y="1091"/>
                    </a:lnTo>
                    <a:lnTo>
                      <a:pt x="185" y="1093"/>
                    </a:lnTo>
                    <a:lnTo>
                      <a:pt x="187" y="1094"/>
                    </a:lnTo>
                    <a:lnTo>
                      <a:pt x="189" y="1094"/>
                    </a:lnTo>
                    <a:lnTo>
                      <a:pt x="189" y="1096"/>
                    </a:lnTo>
                    <a:lnTo>
                      <a:pt x="189" y="1098"/>
                    </a:lnTo>
                    <a:lnTo>
                      <a:pt x="190" y="1102"/>
                    </a:lnTo>
                    <a:lnTo>
                      <a:pt x="190" y="1106"/>
                    </a:lnTo>
                    <a:lnTo>
                      <a:pt x="190" y="1108"/>
                    </a:lnTo>
                    <a:lnTo>
                      <a:pt x="192" y="1108"/>
                    </a:lnTo>
                    <a:lnTo>
                      <a:pt x="192" y="1104"/>
                    </a:lnTo>
                    <a:lnTo>
                      <a:pt x="192" y="1100"/>
                    </a:lnTo>
                    <a:lnTo>
                      <a:pt x="194" y="1100"/>
                    </a:lnTo>
                    <a:lnTo>
                      <a:pt x="194" y="1102"/>
                    </a:lnTo>
                    <a:lnTo>
                      <a:pt x="194" y="1106"/>
                    </a:lnTo>
                    <a:lnTo>
                      <a:pt x="196" y="1106"/>
                    </a:lnTo>
                    <a:lnTo>
                      <a:pt x="196" y="1102"/>
                    </a:lnTo>
                    <a:lnTo>
                      <a:pt x="196" y="1098"/>
                    </a:lnTo>
                    <a:lnTo>
                      <a:pt x="197" y="1098"/>
                    </a:lnTo>
                    <a:lnTo>
                      <a:pt x="197" y="1102"/>
                    </a:lnTo>
                    <a:lnTo>
                      <a:pt x="197" y="1106"/>
                    </a:lnTo>
                    <a:lnTo>
                      <a:pt x="201" y="1110"/>
                    </a:lnTo>
                    <a:lnTo>
                      <a:pt x="201" y="1106"/>
                    </a:lnTo>
                    <a:lnTo>
                      <a:pt x="201" y="1104"/>
                    </a:lnTo>
                    <a:lnTo>
                      <a:pt x="203" y="1102"/>
                    </a:lnTo>
                    <a:lnTo>
                      <a:pt x="203" y="1104"/>
                    </a:lnTo>
                    <a:lnTo>
                      <a:pt x="203" y="1106"/>
                    </a:lnTo>
                    <a:lnTo>
                      <a:pt x="204" y="1108"/>
                    </a:lnTo>
                    <a:lnTo>
                      <a:pt x="204" y="1106"/>
                    </a:lnTo>
                    <a:lnTo>
                      <a:pt x="204" y="1100"/>
                    </a:lnTo>
                    <a:lnTo>
                      <a:pt x="206" y="1094"/>
                    </a:lnTo>
                    <a:lnTo>
                      <a:pt x="206" y="1093"/>
                    </a:lnTo>
                    <a:lnTo>
                      <a:pt x="206" y="1096"/>
                    </a:lnTo>
                    <a:lnTo>
                      <a:pt x="208" y="1102"/>
                    </a:lnTo>
                    <a:lnTo>
                      <a:pt x="208" y="1106"/>
                    </a:lnTo>
                    <a:lnTo>
                      <a:pt x="208" y="1108"/>
                    </a:lnTo>
                    <a:lnTo>
                      <a:pt x="210" y="1108"/>
                    </a:lnTo>
                    <a:lnTo>
                      <a:pt x="212" y="1108"/>
                    </a:lnTo>
                    <a:lnTo>
                      <a:pt x="213" y="1108"/>
                    </a:lnTo>
                    <a:lnTo>
                      <a:pt x="213" y="1104"/>
                    </a:lnTo>
                    <a:lnTo>
                      <a:pt x="213" y="1096"/>
                    </a:lnTo>
                    <a:lnTo>
                      <a:pt x="215" y="1089"/>
                    </a:lnTo>
                    <a:lnTo>
                      <a:pt x="215" y="1087"/>
                    </a:lnTo>
                    <a:lnTo>
                      <a:pt x="215" y="1091"/>
                    </a:lnTo>
                    <a:lnTo>
                      <a:pt x="217" y="1096"/>
                    </a:lnTo>
                    <a:lnTo>
                      <a:pt x="217" y="1102"/>
                    </a:lnTo>
                    <a:lnTo>
                      <a:pt x="217" y="1098"/>
                    </a:lnTo>
                    <a:lnTo>
                      <a:pt x="219" y="1096"/>
                    </a:lnTo>
                    <a:lnTo>
                      <a:pt x="219" y="1100"/>
                    </a:lnTo>
                    <a:lnTo>
                      <a:pt x="220" y="1100"/>
                    </a:lnTo>
                    <a:lnTo>
                      <a:pt x="220" y="1096"/>
                    </a:lnTo>
                    <a:lnTo>
                      <a:pt x="222" y="1096"/>
                    </a:lnTo>
                    <a:lnTo>
                      <a:pt x="222" y="1093"/>
                    </a:lnTo>
                    <a:lnTo>
                      <a:pt x="222" y="1091"/>
                    </a:lnTo>
                    <a:lnTo>
                      <a:pt x="224" y="1091"/>
                    </a:lnTo>
                    <a:lnTo>
                      <a:pt x="224" y="1096"/>
                    </a:lnTo>
                    <a:lnTo>
                      <a:pt x="224" y="1100"/>
                    </a:lnTo>
                    <a:lnTo>
                      <a:pt x="226" y="1100"/>
                    </a:lnTo>
                    <a:lnTo>
                      <a:pt x="226" y="1098"/>
                    </a:lnTo>
                    <a:lnTo>
                      <a:pt x="226" y="1100"/>
                    </a:lnTo>
                    <a:lnTo>
                      <a:pt x="227" y="1102"/>
                    </a:lnTo>
                    <a:lnTo>
                      <a:pt x="227" y="1100"/>
                    </a:lnTo>
                    <a:lnTo>
                      <a:pt x="229" y="1102"/>
                    </a:lnTo>
                    <a:lnTo>
                      <a:pt x="229" y="1106"/>
                    </a:lnTo>
                    <a:lnTo>
                      <a:pt x="231" y="1108"/>
                    </a:lnTo>
                    <a:lnTo>
                      <a:pt x="231" y="1106"/>
                    </a:lnTo>
                    <a:lnTo>
                      <a:pt x="233" y="1102"/>
                    </a:lnTo>
                    <a:lnTo>
                      <a:pt x="233" y="1104"/>
                    </a:lnTo>
                    <a:lnTo>
                      <a:pt x="234" y="1104"/>
                    </a:lnTo>
                    <a:lnTo>
                      <a:pt x="234" y="1100"/>
                    </a:lnTo>
                    <a:lnTo>
                      <a:pt x="234" y="1093"/>
                    </a:lnTo>
                    <a:lnTo>
                      <a:pt x="236" y="1085"/>
                    </a:lnTo>
                    <a:lnTo>
                      <a:pt x="236" y="1083"/>
                    </a:lnTo>
                    <a:lnTo>
                      <a:pt x="236" y="1087"/>
                    </a:lnTo>
                    <a:lnTo>
                      <a:pt x="236" y="1096"/>
                    </a:lnTo>
                    <a:lnTo>
                      <a:pt x="238" y="1104"/>
                    </a:lnTo>
                    <a:lnTo>
                      <a:pt x="238" y="1108"/>
                    </a:lnTo>
                    <a:lnTo>
                      <a:pt x="240" y="1106"/>
                    </a:lnTo>
                    <a:lnTo>
                      <a:pt x="240" y="1102"/>
                    </a:lnTo>
                    <a:lnTo>
                      <a:pt x="240" y="1096"/>
                    </a:lnTo>
                    <a:lnTo>
                      <a:pt x="241" y="1096"/>
                    </a:lnTo>
                    <a:lnTo>
                      <a:pt x="241" y="1100"/>
                    </a:lnTo>
                    <a:lnTo>
                      <a:pt x="241" y="1106"/>
                    </a:lnTo>
                    <a:lnTo>
                      <a:pt x="243" y="1110"/>
                    </a:lnTo>
                    <a:lnTo>
                      <a:pt x="243" y="1108"/>
                    </a:lnTo>
                    <a:lnTo>
                      <a:pt x="245" y="1110"/>
                    </a:lnTo>
                    <a:lnTo>
                      <a:pt x="252" y="1108"/>
                    </a:lnTo>
                    <a:lnTo>
                      <a:pt x="254" y="1106"/>
                    </a:lnTo>
                    <a:lnTo>
                      <a:pt x="254" y="1108"/>
                    </a:lnTo>
                    <a:lnTo>
                      <a:pt x="257" y="1108"/>
                    </a:lnTo>
                    <a:lnTo>
                      <a:pt x="257" y="1106"/>
                    </a:lnTo>
                    <a:lnTo>
                      <a:pt x="257" y="1098"/>
                    </a:lnTo>
                    <a:lnTo>
                      <a:pt x="259" y="1091"/>
                    </a:lnTo>
                    <a:lnTo>
                      <a:pt x="259" y="1089"/>
                    </a:lnTo>
                    <a:lnTo>
                      <a:pt x="259" y="1094"/>
                    </a:lnTo>
                    <a:lnTo>
                      <a:pt x="261" y="1104"/>
                    </a:lnTo>
                    <a:lnTo>
                      <a:pt x="261" y="1110"/>
                    </a:lnTo>
                    <a:lnTo>
                      <a:pt x="261" y="1108"/>
                    </a:lnTo>
                    <a:lnTo>
                      <a:pt x="263" y="1106"/>
                    </a:lnTo>
                    <a:lnTo>
                      <a:pt x="263" y="1104"/>
                    </a:lnTo>
                    <a:lnTo>
                      <a:pt x="264" y="1104"/>
                    </a:lnTo>
                    <a:lnTo>
                      <a:pt x="264" y="1108"/>
                    </a:lnTo>
                    <a:lnTo>
                      <a:pt x="264" y="1110"/>
                    </a:lnTo>
                    <a:lnTo>
                      <a:pt x="270" y="1108"/>
                    </a:lnTo>
                    <a:lnTo>
                      <a:pt x="271" y="1106"/>
                    </a:lnTo>
                    <a:lnTo>
                      <a:pt x="271" y="1102"/>
                    </a:lnTo>
                    <a:lnTo>
                      <a:pt x="273" y="1104"/>
                    </a:lnTo>
                    <a:lnTo>
                      <a:pt x="273" y="1108"/>
                    </a:lnTo>
                    <a:lnTo>
                      <a:pt x="277" y="1108"/>
                    </a:lnTo>
                    <a:lnTo>
                      <a:pt x="278" y="1108"/>
                    </a:lnTo>
                    <a:lnTo>
                      <a:pt x="278" y="1106"/>
                    </a:lnTo>
                    <a:lnTo>
                      <a:pt x="278" y="1104"/>
                    </a:lnTo>
                    <a:lnTo>
                      <a:pt x="280" y="1098"/>
                    </a:lnTo>
                    <a:lnTo>
                      <a:pt x="280" y="1087"/>
                    </a:lnTo>
                    <a:lnTo>
                      <a:pt x="280" y="1073"/>
                    </a:lnTo>
                    <a:lnTo>
                      <a:pt x="282" y="1069"/>
                    </a:lnTo>
                    <a:lnTo>
                      <a:pt x="282" y="1079"/>
                    </a:lnTo>
                    <a:lnTo>
                      <a:pt x="282" y="1094"/>
                    </a:lnTo>
                    <a:lnTo>
                      <a:pt x="284" y="1104"/>
                    </a:lnTo>
                    <a:lnTo>
                      <a:pt x="284" y="1096"/>
                    </a:lnTo>
                    <a:lnTo>
                      <a:pt x="285" y="1087"/>
                    </a:lnTo>
                    <a:lnTo>
                      <a:pt x="285" y="1081"/>
                    </a:lnTo>
                    <a:lnTo>
                      <a:pt x="285" y="1089"/>
                    </a:lnTo>
                    <a:lnTo>
                      <a:pt x="287" y="1098"/>
                    </a:lnTo>
                    <a:lnTo>
                      <a:pt x="287" y="1106"/>
                    </a:lnTo>
                    <a:lnTo>
                      <a:pt x="294" y="1108"/>
                    </a:lnTo>
                    <a:lnTo>
                      <a:pt x="294" y="1106"/>
                    </a:lnTo>
                    <a:lnTo>
                      <a:pt x="296" y="1100"/>
                    </a:lnTo>
                    <a:lnTo>
                      <a:pt x="296" y="1096"/>
                    </a:lnTo>
                    <a:lnTo>
                      <a:pt x="298" y="1100"/>
                    </a:lnTo>
                    <a:lnTo>
                      <a:pt x="298" y="1104"/>
                    </a:lnTo>
                    <a:lnTo>
                      <a:pt x="300" y="1104"/>
                    </a:lnTo>
                    <a:lnTo>
                      <a:pt x="300" y="1106"/>
                    </a:lnTo>
                    <a:lnTo>
                      <a:pt x="300" y="1108"/>
                    </a:lnTo>
                    <a:lnTo>
                      <a:pt x="301" y="1110"/>
                    </a:lnTo>
                    <a:lnTo>
                      <a:pt x="301" y="1108"/>
                    </a:lnTo>
                    <a:lnTo>
                      <a:pt x="305" y="1110"/>
                    </a:lnTo>
                    <a:lnTo>
                      <a:pt x="305" y="1108"/>
                    </a:lnTo>
                    <a:lnTo>
                      <a:pt x="305" y="1106"/>
                    </a:lnTo>
                    <a:lnTo>
                      <a:pt x="307" y="1106"/>
                    </a:lnTo>
                    <a:lnTo>
                      <a:pt x="307" y="1104"/>
                    </a:lnTo>
                    <a:lnTo>
                      <a:pt x="308" y="1106"/>
                    </a:lnTo>
                    <a:lnTo>
                      <a:pt x="308" y="1108"/>
                    </a:lnTo>
                    <a:lnTo>
                      <a:pt x="310" y="1110"/>
                    </a:lnTo>
                    <a:lnTo>
                      <a:pt x="312" y="1108"/>
                    </a:lnTo>
                    <a:lnTo>
                      <a:pt x="312" y="1106"/>
                    </a:lnTo>
                    <a:lnTo>
                      <a:pt x="314" y="1104"/>
                    </a:lnTo>
                    <a:lnTo>
                      <a:pt x="314" y="1106"/>
                    </a:lnTo>
                    <a:lnTo>
                      <a:pt x="315" y="1110"/>
                    </a:lnTo>
                    <a:lnTo>
                      <a:pt x="317" y="1108"/>
                    </a:lnTo>
                    <a:lnTo>
                      <a:pt x="317" y="1106"/>
                    </a:lnTo>
                    <a:lnTo>
                      <a:pt x="319" y="1104"/>
                    </a:lnTo>
                    <a:lnTo>
                      <a:pt x="319" y="1106"/>
                    </a:lnTo>
                    <a:lnTo>
                      <a:pt x="319" y="1108"/>
                    </a:lnTo>
                    <a:lnTo>
                      <a:pt x="321" y="1108"/>
                    </a:lnTo>
                    <a:lnTo>
                      <a:pt x="321" y="1106"/>
                    </a:lnTo>
                    <a:lnTo>
                      <a:pt x="321" y="1104"/>
                    </a:lnTo>
                    <a:lnTo>
                      <a:pt x="322" y="1102"/>
                    </a:lnTo>
                    <a:lnTo>
                      <a:pt x="322" y="1104"/>
                    </a:lnTo>
                    <a:lnTo>
                      <a:pt x="322" y="1106"/>
                    </a:lnTo>
                    <a:lnTo>
                      <a:pt x="324" y="1108"/>
                    </a:lnTo>
                    <a:lnTo>
                      <a:pt x="324" y="1106"/>
                    </a:lnTo>
                    <a:lnTo>
                      <a:pt x="326" y="1102"/>
                    </a:lnTo>
                    <a:lnTo>
                      <a:pt x="326" y="1098"/>
                    </a:lnTo>
                    <a:lnTo>
                      <a:pt x="326" y="1100"/>
                    </a:lnTo>
                    <a:lnTo>
                      <a:pt x="328" y="1102"/>
                    </a:lnTo>
                    <a:lnTo>
                      <a:pt x="328" y="1106"/>
                    </a:lnTo>
                    <a:lnTo>
                      <a:pt x="328" y="1108"/>
                    </a:lnTo>
                    <a:lnTo>
                      <a:pt x="329" y="1108"/>
                    </a:lnTo>
                    <a:lnTo>
                      <a:pt x="331" y="1108"/>
                    </a:lnTo>
                    <a:lnTo>
                      <a:pt x="331" y="1110"/>
                    </a:lnTo>
                    <a:lnTo>
                      <a:pt x="333" y="1108"/>
                    </a:lnTo>
                    <a:lnTo>
                      <a:pt x="333" y="1106"/>
                    </a:lnTo>
                    <a:lnTo>
                      <a:pt x="335" y="1104"/>
                    </a:lnTo>
                    <a:lnTo>
                      <a:pt x="335" y="1106"/>
                    </a:lnTo>
                    <a:lnTo>
                      <a:pt x="336" y="1108"/>
                    </a:lnTo>
                    <a:lnTo>
                      <a:pt x="338" y="1104"/>
                    </a:lnTo>
                    <a:lnTo>
                      <a:pt x="338" y="1100"/>
                    </a:lnTo>
                    <a:lnTo>
                      <a:pt x="338" y="1098"/>
                    </a:lnTo>
                    <a:lnTo>
                      <a:pt x="340" y="1102"/>
                    </a:lnTo>
                    <a:lnTo>
                      <a:pt x="340" y="1106"/>
                    </a:lnTo>
                    <a:lnTo>
                      <a:pt x="340" y="1108"/>
                    </a:lnTo>
                    <a:lnTo>
                      <a:pt x="347" y="1108"/>
                    </a:lnTo>
                    <a:lnTo>
                      <a:pt x="347" y="1106"/>
                    </a:lnTo>
                    <a:lnTo>
                      <a:pt x="347" y="1102"/>
                    </a:lnTo>
                    <a:lnTo>
                      <a:pt x="349" y="1100"/>
                    </a:lnTo>
                    <a:lnTo>
                      <a:pt x="349" y="1102"/>
                    </a:lnTo>
                    <a:lnTo>
                      <a:pt x="349" y="1106"/>
                    </a:lnTo>
                    <a:lnTo>
                      <a:pt x="351" y="1108"/>
                    </a:lnTo>
                    <a:lnTo>
                      <a:pt x="352" y="1110"/>
                    </a:lnTo>
                    <a:lnTo>
                      <a:pt x="352" y="1108"/>
                    </a:lnTo>
                    <a:lnTo>
                      <a:pt x="368" y="1108"/>
                    </a:lnTo>
                    <a:lnTo>
                      <a:pt x="368" y="1104"/>
                    </a:lnTo>
                    <a:lnTo>
                      <a:pt x="370" y="1100"/>
                    </a:lnTo>
                    <a:lnTo>
                      <a:pt x="370" y="1096"/>
                    </a:lnTo>
                    <a:lnTo>
                      <a:pt x="370" y="1100"/>
                    </a:lnTo>
                    <a:lnTo>
                      <a:pt x="370" y="1104"/>
                    </a:lnTo>
                    <a:lnTo>
                      <a:pt x="372" y="1108"/>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6" name="Freeform 105"/>
              <p:cNvSpPr/>
              <p:nvPr/>
            </p:nvSpPr>
            <p:spPr bwMode="auto">
              <a:xfrm>
                <a:off x="2990850" y="5062538"/>
                <a:ext cx="325437" cy="603250"/>
              </a:xfrm>
              <a:custGeom>
                <a:avLst/>
                <a:gdLst>
                  <a:gd name="T0" fmla="*/ 2147483647 w 410"/>
                  <a:gd name="T1" fmla="*/ 0 h 761"/>
                  <a:gd name="T2" fmla="*/ 2147483647 w 410"/>
                  <a:gd name="T3" fmla="*/ 0 h 761"/>
                  <a:gd name="T4" fmla="*/ 2147483647 w 410"/>
                  <a:gd name="T5" fmla="*/ 0 h 761"/>
                  <a:gd name="T6" fmla="*/ 2147483647 w 410"/>
                  <a:gd name="T7" fmla="*/ 0 h 761"/>
                  <a:gd name="T8" fmla="*/ 2147483647 w 410"/>
                  <a:gd name="T9" fmla="*/ 0 h 761"/>
                  <a:gd name="T10" fmla="*/ 2147483647 w 410"/>
                  <a:gd name="T11" fmla="*/ 0 h 761"/>
                  <a:gd name="T12" fmla="*/ 2147483647 w 410"/>
                  <a:gd name="T13" fmla="*/ 0 h 761"/>
                  <a:gd name="T14" fmla="*/ 2147483647 w 410"/>
                  <a:gd name="T15" fmla="*/ 0 h 761"/>
                  <a:gd name="T16" fmla="*/ 2147483647 w 410"/>
                  <a:gd name="T17" fmla="*/ 0 h 761"/>
                  <a:gd name="T18" fmla="*/ 2147483647 w 410"/>
                  <a:gd name="T19" fmla="*/ 0 h 761"/>
                  <a:gd name="T20" fmla="*/ 2147483647 w 410"/>
                  <a:gd name="T21" fmla="*/ 0 h 761"/>
                  <a:gd name="T22" fmla="*/ 2147483647 w 410"/>
                  <a:gd name="T23" fmla="*/ 0 h 761"/>
                  <a:gd name="T24" fmla="*/ 2147483647 w 410"/>
                  <a:gd name="T25" fmla="*/ 0 h 761"/>
                  <a:gd name="T26" fmla="*/ 2147483647 w 410"/>
                  <a:gd name="T27" fmla="*/ 0 h 761"/>
                  <a:gd name="T28" fmla="*/ 2147483647 w 410"/>
                  <a:gd name="T29" fmla="*/ 0 h 761"/>
                  <a:gd name="T30" fmla="*/ 2147483647 w 410"/>
                  <a:gd name="T31" fmla="*/ 0 h 761"/>
                  <a:gd name="T32" fmla="*/ 2147483647 w 410"/>
                  <a:gd name="T33" fmla="*/ 0 h 761"/>
                  <a:gd name="T34" fmla="*/ 2147483647 w 410"/>
                  <a:gd name="T35" fmla="*/ 0 h 761"/>
                  <a:gd name="T36" fmla="*/ 2147483647 w 410"/>
                  <a:gd name="T37" fmla="*/ 0 h 761"/>
                  <a:gd name="T38" fmla="*/ 2147483647 w 410"/>
                  <a:gd name="T39" fmla="*/ 0 h 761"/>
                  <a:gd name="T40" fmla="*/ 2147483647 w 410"/>
                  <a:gd name="T41" fmla="*/ 0 h 761"/>
                  <a:gd name="T42" fmla="*/ 2147483647 w 410"/>
                  <a:gd name="T43" fmla="*/ 0 h 761"/>
                  <a:gd name="T44" fmla="*/ 2147483647 w 410"/>
                  <a:gd name="T45" fmla="*/ 0 h 761"/>
                  <a:gd name="T46" fmla="*/ 2147483647 w 410"/>
                  <a:gd name="T47" fmla="*/ 0 h 761"/>
                  <a:gd name="T48" fmla="*/ 2147483647 w 410"/>
                  <a:gd name="T49" fmla="*/ 0 h 761"/>
                  <a:gd name="T50" fmla="*/ 2147483647 w 410"/>
                  <a:gd name="T51" fmla="*/ 0 h 761"/>
                  <a:gd name="T52" fmla="*/ 2147483647 w 410"/>
                  <a:gd name="T53" fmla="*/ 0 h 761"/>
                  <a:gd name="T54" fmla="*/ 2147483647 w 410"/>
                  <a:gd name="T55" fmla="*/ 0 h 761"/>
                  <a:gd name="T56" fmla="*/ 2147483647 w 410"/>
                  <a:gd name="T57" fmla="*/ 0 h 761"/>
                  <a:gd name="T58" fmla="*/ 2147483647 w 410"/>
                  <a:gd name="T59" fmla="*/ 0 h 761"/>
                  <a:gd name="T60" fmla="*/ 2147483647 w 410"/>
                  <a:gd name="T61" fmla="*/ 0 h 761"/>
                  <a:gd name="T62" fmla="*/ 2147483647 w 410"/>
                  <a:gd name="T63" fmla="*/ 0 h 761"/>
                  <a:gd name="T64" fmla="*/ 2147483647 w 410"/>
                  <a:gd name="T65" fmla="*/ 0 h 761"/>
                  <a:gd name="T66" fmla="*/ 2147483647 w 410"/>
                  <a:gd name="T67" fmla="*/ 0 h 761"/>
                  <a:gd name="T68" fmla="*/ 2147483647 w 410"/>
                  <a:gd name="T69" fmla="*/ 0 h 761"/>
                  <a:gd name="T70" fmla="*/ 2147483647 w 410"/>
                  <a:gd name="T71" fmla="*/ 0 h 761"/>
                  <a:gd name="T72" fmla="*/ 2147483647 w 410"/>
                  <a:gd name="T73" fmla="*/ 0 h 761"/>
                  <a:gd name="T74" fmla="*/ 2147483647 w 410"/>
                  <a:gd name="T75" fmla="*/ 0 h 761"/>
                  <a:gd name="T76" fmla="*/ 2147483647 w 410"/>
                  <a:gd name="T77" fmla="*/ 0 h 761"/>
                  <a:gd name="T78" fmla="*/ 2147483647 w 410"/>
                  <a:gd name="T79" fmla="*/ 0 h 761"/>
                  <a:gd name="T80" fmla="*/ 2147483647 w 410"/>
                  <a:gd name="T81" fmla="*/ 0 h 761"/>
                  <a:gd name="T82" fmla="*/ 2147483647 w 410"/>
                  <a:gd name="T83" fmla="*/ 0 h 761"/>
                  <a:gd name="T84" fmla="*/ 2147483647 w 410"/>
                  <a:gd name="T85" fmla="*/ 0 h 761"/>
                  <a:gd name="T86" fmla="*/ 2147483647 w 410"/>
                  <a:gd name="T87" fmla="*/ 0 h 761"/>
                  <a:gd name="T88" fmla="*/ 2147483647 w 410"/>
                  <a:gd name="T89" fmla="*/ 0 h 761"/>
                  <a:gd name="T90" fmla="*/ 2147483647 w 410"/>
                  <a:gd name="T91" fmla="*/ 0 h 761"/>
                  <a:gd name="T92" fmla="*/ 2147483647 w 410"/>
                  <a:gd name="T93" fmla="*/ 0 h 761"/>
                  <a:gd name="T94" fmla="*/ 2147483647 w 410"/>
                  <a:gd name="T95" fmla="*/ 0 h 761"/>
                  <a:gd name="T96" fmla="*/ 2147483647 w 410"/>
                  <a:gd name="T97" fmla="*/ 0 h 761"/>
                  <a:gd name="T98" fmla="*/ 2147483647 w 410"/>
                  <a:gd name="T99" fmla="*/ 0 h 761"/>
                  <a:gd name="T100" fmla="*/ 2147483647 w 410"/>
                  <a:gd name="T101" fmla="*/ 0 h 761"/>
                  <a:gd name="T102" fmla="*/ 2147483647 w 410"/>
                  <a:gd name="T103" fmla="*/ 0 h 761"/>
                  <a:gd name="T104" fmla="*/ 2147483647 w 410"/>
                  <a:gd name="T105" fmla="*/ 0 h 761"/>
                  <a:gd name="T106" fmla="*/ 2147483647 w 410"/>
                  <a:gd name="T107" fmla="*/ 0 h 761"/>
                  <a:gd name="T108" fmla="*/ 2147483647 w 410"/>
                  <a:gd name="T109" fmla="*/ 0 h 761"/>
                  <a:gd name="T110" fmla="*/ 2147483647 w 410"/>
                  <a:gd name="T111" fmla="*/ 0 h 7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0"/>
                  <a:gd name="T169" fmla="*/ 0 h 761"/>
                  <a:gd name="T170" fmla="*/ 410 w 410"/>
                  <a:gd name="T171" fmla="*/ 761 h 76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0" h="761">
                    <a:moveTo>
                      <a:pt x="0" y="759"/>
                    </a:moveTo>
                    <a:lnTo>
                      <a:pt x="0" y="753"/>
                    </a:lnTo>
                    <a:lnTo>
                      <a:pt x="1" y="747"/>
                    </a:lnTo>
                    <a:lnTo>
                      <a:pt x="1" y="742"/>
                    </a:lnTo>
                    <a:lnTo>
                      <a:pt x="1" y="744"/>
                    </a:lnTo>
                    <a:lnTo>
                      <a:pt x="3" y="749"/>
                    </a:lnTo>
                    <a:lnTo>
                      <a:pt x="3" y="755"/>
                    </a:lnTo>
                    <a:lnTo>
                      <a:pt x="3" y="759"/>
                    </a:lnTo>
                    <a:lnTo>
                      <a:pt x="14" y="759"/>
                    </a:lnTo>
                    <a:lnTo>
                      <a:pt x="14" y="755"/>
                    </a:lnTo>
                    <a:lnTo>
                      <a:pt x="16" y="747"/>
                    </a:lnTo>
                    <a:lnTo>
                      <a:pt x="16" y="742"/>
                    </a:lnTo>
                    <a:lnTo>
                      <a:pt x="16" y="740"/>
                    </a:lnTo>
                    <a:lnTo>
                      <a:pt x="16" y="744"/>
                    </a:lnTo>
                    <a:lnTo>
                      <a:pt x="17" y="751"/>
                    </a:lnTo>
                    <a:lnTo>
                      <a:pt x="17" y="757"/>
                    </a:lnTo>
                    <a:lnTo>
                      <a:pt x="23" y="759"/>
                    </a:lnTo>
                    <a:lnTo>
                      <a:pt x="23" y="757"/>
                    </a:lnTo>
                    <a:lnTo>
                      <a:pt x="24" y="757"/>
                    </a:lnTo>
                    <a:lnTo>
                      <a:pt x="26" y="755"/>
                    </a:lnTo>
                    <a:lnTo>
                      <a:pt x="26" y="757"/>
                    </a:lnTo>
                    <a:lnTo>
                      <a:pt x="26" y="759"/>
                    </a:lnTo>
                    <a:lnTo>
                      <a:pt x="28" y="761"/>
                    </a:lnTo>
                    <a:lnTo>
                      <a:pt x="28" y="759"/>
                    </a:lnTo>
                    <a:lnTo>
                      <a:pt x="30" y="759"/>
                    </a:lnTo>
                    <a:lnTo>
                      <a:pt x="30" y="761"/>
                    </a:lnTo>
                    <a:lnTo>
                      <a:pt x="31" y="761"/>
                    </a:lnTo>
                    <a:lnTo>
                      <a:pt x="31" y="759"/>
                    </a:lnTo>
                    <a:lnTo>
                      <a:pt x="31" y="757"/>
                    </a:lnTo>
                    <a:lnTo>
                      <a:pt x="33" y="757"/>
                    </a:lnTo>
                    <a:lnTo>
                      <a:pt x="33" y="759"/>
                    </a:lnTo>
                    <a:lnTo>
                      <a:pt x="40" y="759"/>
                    </a:lnTo>
                    <a:lnTo>
                      <a:pt x="42" y="755"/>
                    </a:lnTo>
                    <a:lnTo>
                      <a:pt x="42" y="753"/>
                    </a:lnTo>
                    <a:lnTo>
                      <a:pt x="44" y="755"/>
                    </a:lnTo>
                    <a:lnTo>
                      <a:pt x="44" y="759"/>
                    </a:lnTo>
                    <a:lnTo>
                      <a:pt x="45" y="759"/>
                    </a:lnTo>
                    <a:lnTo>
                      <a:pt x="47" y="757"/>
                    </a:lnTo>
                    <a:lnTo>
                      <a:pt x="47" y="755"/>
                    </a:lnTo>
                    <a:lnTo>
                      <a:pt x="49" y="757"/>
                    </a:lnTo>
                    <a:lnTo>
                      <a:pt x="51" y="759"/>
                    </a:lnTo>
                    <a:lnTo>
                      <a:pt x="51" y="761"/>
                    </a:lnTo>
                    <a:lnTo>
                      <a:pt x="63" y="759"/>
                    </a:lnTo>
                    <a:lnTo>
                      <a:pt x="63" y="757"/>
                    </a:lnTo>
                    <a:lnTo>
                      <a:pt x="63" y="751"/>
                    </a:lnTo>
                    <a:lnTo>
                      <a:pt x="65" y="744"/>
                    </a:lnTo>
                    <a:lnTo>
                      <a:pt x="65" y="740"/>
                    </a:lnTo>
                    <a:lnTo>
                      <a:pt x="65" y="744"/>
                    </a:lnTo>
                    <a:lnTo>
                      <a:pt x="67" y="751"/>
                    </a:lnTo>
                    <a:lnTo>
                      <a:pt x="67" y="757"/>
                    </a:lnTo>
                    <a:lnTo>
                      <a:pt x="74" y="759"/>
                    </a:lnTo>
                    <a:lnTo>
                      <a:pt x="74" y="757"/>
                    </a:lnTo>
                    <a:lnTo>
                      <a:pt x="75" y="755"/>
                    </a:lnTo>
                    <a:lnTo>
                      <a:pt x="77" y="753"/>
                    </a:lnTo>
                    <a:lnTo>
                      <a:pt x="77" y="736"/>
                    </a:lnTo>
                    <a:lnTo>
                      <a:pt x="77" y="697"/>
                    </a:lnTo>
                    <a:lnTo>
                      <a:pt x="79" y="634"/>
                    </a:lnTo>
                    <a:lnTo>
                      <a:pt x="79" y="550"/>
                    </a:lnTo>
                    <a:lnTo>
                      <a:pt x="79" y="442"/>
                    </a:lnTo>
                    <a:lnTo>
                      <a:pt x="81" y="319"/>
                    </a:lnTo>
                    <a:lnTo>
                      <a:pt x="81" y="188"/>
                    </a:lnTo>
                    <a:lnTo>
                      <a:pt x="81" y="71"/>
                    </a:lnTo>
                    <a:lnTo>
                      <a:pt x="82" y="0"/>
                    </a:lnTo>
                    <a:lnTo>
                      <a:pt x="82" y="8"/>
                    </a:lnTo>
                    <a:lnTo>
                      <a:pt x="82" y="98"/>
                    </a:lnTo>
                    <a:lnTo>
                      <a:pt x="84" y="254"/>
                    </a:lnTo>
                    <a:lnTo>
                      <a:pt x="84" y="425"/>
                    </a:lnTo>
                    <a:lnTo>
                      <a:pt x="84" y="561"/>
                    </a:lnTo>
                    <a:lnTo>
                      <a:pt x="86" y="640"/>
                    </a:lnTo>
                    <a:lnTo>
                      <a:pt x="86" y="680"/>
                    </a:lnTo>
                    <a:lnTo>
                      <a:pt x="86" y="713"/>
                    </a:lnTo>
                    <a:lnTo>
                      <a:pt x="88" y="740"/>
                    </a:lnTo>
                    <a:lnTo>
                      <a:pt x="88" y="745"/>
                    </a:lnTo>
                    <a:lnTo>
                      <a:pt x="88" y="736"/>
                    </a:lnTo>
                    <a:lnTo>
                      <a:pt x="89" y="730"/>
                    </a:lnTo>
                    <a:lnTo>
                      <a:pt x="89" y="726"/>
                    </a:lnTo>
                    <a:lnTo>
                      <a:pt x="91" y="717"/>
                    </a:lnTo>
                    <a:lnTo>
                      <a:pt x="91" y="709"/>
                    </a:lnTo>
                    <a:lnTo>
                      <a:pt x="93" y="711"/>
                    </a:lnTo>
                    <a:lnTo>
                      <a:pt x="93" y="709"/>
                    </a:lnTo>
                    <a:lnTo>
                      <a:pt x="93" y="703"/>
                    </a:lnTo>
                    <a:lnTo>
                      <a:pt x="93" y="699"/>
                    </a:lnTo>
                    <a:lnTo>
                      <a:pt x="95" y="703"/>
                    </a:lnTo>
                    <a:lnTo>
                      <a:pt x="95" y="715"/>
                    </a:lnTo>
                    <a:lnTo>
                      <a:pt x="95" y="724"/>
                    </a:lnTo>
                    <a:lnTo>
                      <a:pt x="96" y="728"/>
                    </a:lnTo>
                    <a:lnTo>
                      <a:pt x="96" y="730"/>
                    </a:lnTo>
                    <a:lnTo>
                      <a:pt x="96" y="726"/>
                    </a:lnTo>
                    <a:lnTo>
                      <a:pt x="98" y="720"/>
                    </a:lnTo>
                    <a:lnTo>
                      <a:pt x="98" y="715"/>
                    </a:lnTo>
                    <a:lnTo>
                      <a:pt x="98" y="717"/>
                    </a:lnTo>
                    <a:lnTo>
                      <a:pt x="100" y="724"/>
                    </a:lnTo>
                    <a:lnTo>
                      <a:pt x="100" y="740"/>
                    </a:lnTo>
                    <a:lnTo>
                      <a:pt x="100" y="751"/>
                    </a:lnTo>
                    <a:lnTo>
                      <a:pt x="102" y="757"/>
                    </a:lnTo>
                    <a:lnTo>
                      <a:pt x="102" y="755"/>
                    </a:lnTo>
                    <a:lnTo>
                      <a:pt x="102" y="753"/>
                    </a:lnTo>
                    <a:lnTo>
                      <a:pt x="104" y="751"/>
                    </a:lnTo>
                    <a:lnTo>
                      <a:pt x="104" y="753"/>
                    </a:lnTo>
                    <a:lnTo>
                      <a:pt x="104" y="757"/>
                    </a:lnTo>
                    <a:lnTo>
                      <a:pt x="105" y="759"/>
                    </a:lnTo>
                    <a:lnTo>
                      <a:pt x="105" y="757"/>
                    </a:lnTo>
                    <a:lnTo>
                      <a:pt x="107" y="753"/>
                    </a:lnTo>
                    <a:lnTo>
                      <a:pt x="109" y="753"/>
                    </a:lnTo>
                    <a:lnTo>
                      <a:pt x="109" y="751"/>
                    </a:lnTo>
                    <a:lnTo>
                      <a:pt x="111" y="747"/>
                    </a:lnTo>
                    <a:lnTo>
                      <a:pt x="111" y="749"/>
                    </a:lnTo>
                    <a:lnTo>
                      <a:pt x="112" y="751"/>
                    </a:lnTo>
                    <a:lnTo>
                      <a:pt x="114" y="749"/>
                    </a:lnTo>
                    <a:lnTo>
                      <a:pt x="114" y="744"/>
                    </a:lnTo>
                    <a:lnTo>
                      <a:pt x="114" y="740"/>
                    </a:lnTo>
                    <a:lnTo>
                      <a:pt x="116" y="744"/>
                    </a:lnTo>
                    <a:lnTo>
                      <a:pt x="116" y="749"/>
                    </a:lnTo>
                    <a:lnTo>
                      <a:pt x="116" y="755"/>
                    </a:lnTo>
                    <a:lnTo>
                      <a:pt x="118" y="757"/>
                    </a:lnTo>
                    <a:lnTo>
                      <a:pt x="119" y="759"/>
                    </a:lnTo>
                    <a:lnTo>
                      <a:pt x="119" y="757"/>
                    </a:lnTo>
                    <a:lnTo>
                      <a:pt x="121" y="751"/>
                    </a:lnTo>
                    <a:lnTo>
                      <a:pt x="121" y="745"/>
                    </a:lnTo>
                    <a:lnTo>
                      <a:pt x="121" y="740"/>
                    </a:lnTo>
                    <a:lnTo>
                      <a:pt x="123" y="740"/>
                    </a:lnTo>
                    <a:lnTo>
                      <a:pt x="123" y="742"/>
                    </a:lnTo>
                    <a:lnTo>
                      <a:pt x="123" y="745"/>
                    </a:lnTo>
                    <a:lnTo>
                      <a:pt x="125" y="749"/>
                    </a:lnTo>
                    <a:lnTo>
                      <a:pt x="125" y="755"/>
                    </a:lnTo>
                    <a:lnTo>
                      <a:pt x="125" y="759"/>
                    </a:lnTo>
                    <a:lnTo>
                      <a:pt x="126" y="759"/>
                    </a:lnTo>
                    <a:lnTo>
                      <a:pt x="126" y="757"/>
                    </a:lnTo>
                    <a:lnTo>
                      <a:pt x="128" y="757"/>
                    </a:lnTo>
                    <a:lnTo>
                      <a:pt x="128" y="759"/>
                    </a:lnTo>
                    <a:lnTo>
                      <a:pt x="132" y="759"/>
                    </a:lnTo>
                    <a:lnTo>
                      <a:pt x="132" y="755"/>
                    </a:lnTo>
                    <a:lnTo>
                      <a:pt x="133" y="753"/>
                    </a:lnTo>
                    <a:lnTo>
                      <a:pt x="133" y="755"/>
                    </a:lnTo>
                    <a:lnTo>
                      <a:pt x="135" y="759"/>
                    </a:lnTo>
                    <a:lnTo>
                      <a:pt x="137" y="759"/>
                    </a:lnTo>
                    <a:lnTo>
                      <a:pt x="139" y="761"/>
                    </a:lnTo>
                    <a:lnTo>
                      <a:pt x="139" y="759"/>
                    </a:lnTo>
                    <a:lnTo>
                      <a:pt x="139" y="755"/>
                    </a:lnTo>
                    <a:lnTo>
                      <a:pt x="140" y="753"/>
                    </a:lnTo>
                    <a:lnTo>
                      <a:pt x="140" y="755"/>
                    </a:lnTo>
                    <a:lnTo>
                      <a:pt x="142" y="759"/>
                    </a:lnTo>
                    <a:lnTo>
                      <a:pt x="144" y="759"/>
                    </a:lnTo>
                    <a:lnTo>
                      <a:pt x="144" y="757"/>
                    </a:lnTo>
                    <a:lnTo>
                      <a:pt x="144" y="753"/>
                    </a:lnTo>
                    <a:lnTo>
                      <a:pt x="146" y="749"/>
                    </a:lnTo>
                    <a:lnTo>
                      <a:pt x="146" y="747"/>
                    </a:lnTo>
                    <a:lnTo>
                      <a:pt x="146" y="742"/>
                    </a:lnTo>
                    <a:lnTo>
                      <a:pt x="148" y="734"/>
                    </a:lnTo>
                    <a:lnTo>
                      <a:pt x="148" y="726"/>
                    </a:lnTo>
                    <a:lnTo>
                      <a:pt x="148" y="724"/>
                    </a:lnTo>
                    <a:lnTo>
                      <a:pt x="149" y="730"/>
                    </a:lnTo>
                    <a:lnTo>
                      <a:pt x="149" y="742"/>
                    </a:lnTo>
                    <a:lnTo>
                      <a:pt x="149" y="751"/>
                    </a:lnTo>
                    <a:lnTo>
                      <a:pt x="149" y="757"/>
                    </a:lnTo>
                    <a:lnTo>
                      <a:pt x="151" y="755"/>
                    </a:lnTo>
                    <a:lnTo>
                      <a:pt x="151" y="753"/>
                    </a:lnTo>
                    <a:lnTo>
                      <a:pt x="153" y="753"/>
                    </a:lnTo>
                    <a:lnTo>
                      <a:pt x="153" y="755"/>
                    </a:lnTo>
                    <a:lnTo>
                      <a:pt x="153" y="757"/>
                    </a:lnTo>
                    <a:lnTo>
                      <a:pt x="155" y="759"/>
                    </a:lnTo>
                    <a:lnTo>
                      <a:pt x="162" y="759"/>
                    </a:lnTo>
                    <a:lnTo>
                      <a:pt x="163" y="755"/>
                    </a:lnTo>
                    <a:lnTo>
                      <a:pt x="163" y="745"/>
                    </a:lnTo>
                    <a:lnTo>
                      <a:pt x="163" y="740"/>
                    </a:lnTo>
                    <a:lnTo>
                      <a:pt x="165" y="740"/>
                    </a:lnTo>
                    <a:lnTo>
                      <a:pt x="165" y="747"/>
                    </a:lnTo>
                    <a:lnTo>
                      <a:pt x="165" y="757"/>
                    </a:lnTo>
                    <a:lnTo>
                      <a:pt x="179" y="759"/>
                    </a:lnTo>
                    <a:lnTo>
                      <a:pt x="179" y="757"/>
                    </a:lnTo>
                    <a:lnTo>
                      <a:pt x="181" y="757"/>
                    </a:lnTo>
                    <a:lnTo>
                      <a:pt x="181" y="753"/>
                    </a:lnTo>
                    <a:lnTo>
                      <a:pt x="183" y="749"/>
                    </a:lnTo>
                    <a:lnTo>
                      <a:pt x="183" y="755"/>
                    </a:lnTo>
                    <a:lnTo>
                      <a:pt x="184" y="759"/>
                    </a:lnTo>
                    <a:lnTo>
                      <a:pt x="186" y="759"/>
                    </a:lnTo>
                    <a:lnTo>
                      <a:pt x="188" y="757"/>
                    </a:lnTo>
                    <a:lnTo>
                      <a:pt x="188" y="759"/>
                    </a:lnTo>
                    <a:lnTo>
                      <a:pt x="190" y="759"/>
                    </a:lnTo>
                    <a:lnTo>
                      <a:pt x="192" y="759"/>
                    </a:lnTo>
                    <a:lnTo>
                      <a:pt x="197" y="761"/>
                    </a:lnTo>
                    <a:lnTo>
                      <a:pt x="197" y="759"/>
                    </a:lnTo>
                    <a:lnTo>
                      <a:pt x="199" y="759"/>
                    </a:lnTo>
                    <a:lnTo>
                      <a:pt x="200" y="759"/>
                    </a:lnTo>
                    <a:lnTo>
                      <a:pt x="200" y="757"/>
                    </a:lnTo>
                    <a:lnTo>
                      <a:pt x="202" y="755"/>
                    </a:lnTo>
                    <a:lnTo>
                      <a:pt x="202" y="753"/>
                    </a:lnTo>
                    <a:lnTo>
                      <a:pt x="202" y="755"/>
                    </a:lnTo>
                    <a:lnTo>
                      <a:pt x="204" y="755"/>
                    </a:lnTo>
                    <a:lnTo>
                      <a:pt x="204" y="753"/>
                    </a:lnTo>
                    <a:lnTo>
                      <a:pt x="206" y="755"/>
                    </a:lnTo>
                    <a:lnTo>
                      <a:pt x="206" y="759"/>
                    </a:lnTo>
                    <a:lnTo>
                      <a:pt x="209" y="761"/>
                    </a:lnTo>
                    <a:lnTo>
                      <a:pt x="209" y="759"/>
                    </a:lnTo>
                    <a:lnTo>
                      <a:pt x="211" y="757"/>
                    </a:lnTo>
                    <a:lnTo>
                      <a:pt x="211" y="753"/>
                    </a:lnTo>
                    <a:lnTo>
                      <a:pt x="211" y="751"/>
                    </a:lnTo>
                    <a:lnTo>
                      <a:pt x="213" y="749"/>
                    </a:lnTo>
                    <a:lnTo>
                      <a:pt x="213" y="751"/>
                    </a:lnTo>
                    <a:lnTo>
                      <a:pt x="213" y="753"/>
                    </a:lnTo>
                    <a:lnTo>
                      <a:pt x="214" y="757"/>
                    </a:lnTo>
                    <a:lnTo>
                      <a:pt x="214" y="759"/>
                    </a:lnTo>
                    <a:lnTo>
                      <a:pt x="216" y="759"/>
                    </a:lnTo>
                    <a:lnTo>
                      <a:pt x="216" y="757"/>
                    </a:lnTo>
                    <a:lnTo>
                      <a:pt x="218" y="757"/>
                    </a:lnTo>
                    <a:lnTo>
                      <a:pt x="218" y="755"/>
                    </a:lnTo>
                    <a:lnTo>
                      <a:pt x="218" y="751"/>
                    </a:lnTo>
                    <a:lnTo>
                      <a:pt x="220" y="745"/>
                    </a:lnTo>
                    <a:lnTo>
                      <a:pt x="220" y="747"/>
                    </a:lnTo>
                    <a:lnTo>
                      <a:pt x="220" y="751"/>
                    </a:lnTo>
                    <a:lnTo>
                      <a:pt x="221" y="757"/>
                    </a:lnTo>
                    <a:lnTo>
                      <a:pt x="223" y="757"/>
                    </a:lnTo>
                    <a:lnTo>
                      <a:pt x="223" y="755"/>
                    </a:lnTo>
                    <a:lnTo>
                      <a:pt x="225" y="751"/>
                    </a:lnTo>
                    <a:lnTo>
                      <a:pt x="225" y="747"/>
                    </a:lnTo>
                    <a:lnTo>
                      <a:pt x="227" y="749"/>
                    </a:lnTo>
                    <a:lnTo>
                      <a:pt x="227" y="747"/>
                    </a:lnTo>
                    <a:lnTo>
                      <a:pt x="228" y="751"/>
                    </a:lnTo>
                    <a:lnTo>
                      <a:pt x="228" y="755"/>
                    </a:lnTo>
                    <a:lnTo>
                      <a:pt x="230" y="751"/>
                    </a:lnTo>
                    <a:lnTo>
                      <a:pt x="230" y="745"/>
                    </a:lnTo>
                    <a:lnTo>
                      <a:pt x="230" y="742"/>
                    </a:lnTo>
                    <a:lnTo>
                      <a:pt x="232" y="742"/>
                    </a:lnTo>
                    <a:lnTo>
                      <a:pt x="232" y="745"/>
                    </a:lnTo>
                    <a:lnTo>
                      <a:pt x="232" y="749"/>
                    </a:lnTo>
                    <a:lnTo>
                      <a:pt x="234" y="751"/>
                    </a:lnTo>
                    <a:lnTo>
                      <a:pt x="234" y="753"/>
                    </a:lnTo>
                    <a:lnTo>
                      <a:pt x="234" y="755"/>
                    </a:lnTo>
                    <a:lnTo>
                      <a:pt x="236" y="757"/>
                    </a:lnTo>
                    <a:lnTo>
                      <a:pt x="237" y="755"/>
                    </a:lnTo>
                    <a:lnTo>
                      <a:pt x="237" y="757"/>
                    </a:lnTo>
                    <a:lnTo>
                      <a:pt x="239" y="759"/>
                    </a:lnTo>
                    <a:lnTo>
                      <a:pt x="241" y="757"/>
                    </a:lnTo>
                    <a:lnTo>
                      <a:pt x="241" y="753"/>
                    </a:lnTo>
                    <a:lnTo>
                      <a:pt x="241" y="749"/>
                    </a:lnTo>
                    <a:lnTo>
                      <a:pt x="243" y="751"/>
                    </a:lnTo>
                    <a:lnTo>
                      <a:pt x="243" y="755"/>
                    </a:lnTo>
                    <a:lnTo>
                      <a:pt x="243" y="759"/>
                    </a:lnTo>
                    <a:lnTo>
                      <a:pt x="248" y="759"/>
                    </a:lnTo>
                    <a:lnTo>
                      <a:pt x="248" y="755"/>
                    </a:lnTo>
                    <a:lnTo>
                      <a:pt x="250" y="745"/>
                    </a:lnTo>
                    <a:lnTo>
                      <a:pt x="250" y="732"/>
                    </a:lnTo>
                    <a:lnTo>
                      <a:pt x="250" y="717"/>
                    </a:lnTo>
                    <a:lnTo>
                      <a:pt x="251" y="686"/>
                    </a:lnTo>
                    <a:lnTo>
                      <a:pt x="251" y="636"/>
                    </a:lnTo>
                    <a:lnTo>
                      <a:pt x="251" y="573"/>
                    </a:lnTo>
                    <a:lnTo>
                      <a:pt x="253" y="509"/>
                    </a:lnTo>
                    <a:lnTo>
                      <a:pt x="253" y="457"/>
                    </a:lnTo>
                    <a:lnTo>
                      <a:pt x="253" y="432"/>
                    </a:lnTo>
                    <a:lnTo>
                      <a:pt x="255" y="453"/>
                    </a:lnTo>
                    <a:lnTo>
                      <a:pt x="255" y="511"/>
                    </a:lnTo>
                    <a:lnTo>
                      <a:pt x="255" y="576"/>
                    </a:lnTo>
                    <a:lnTo>
                      <a:pt x="257" y="630"/>
                    </a:lnTo>
                    <a:lnTo>
                      <a:pt x="257" y="672"/>
                    </a:lnTo>
                    <a:lnTo>
                      <a:pt x="257" y="705"/>
                    </a:lnTo>
                    <a:lnTo>
                      <a:pt x="258" y="726"/>
                    </a:lnTo>
                    <a:lnTo>
                      <a:pt x="258" y="742"/>
                    </a:lnTo>
                    <a:lnTo>
                      <a:pt x="258" y="751"/>
                    </a:lnTo>
                    <a:lnTo>
                      <a:pt x="260" y="755"/>
                    </a:lnTo>
                    <a:lnTo>
                      <a:pt x="260" y="753"/>
                    </a:lnTo>
                    <a:lnTo>
                      <a:pt x="260" y="751"/>
                    </a:lnTo>
                    <a:lnTo>
                      <a:pt x="262" y="751"/>
                    </a:lnTo>
                    <a:lnTo>
                      <a:pt x="262" y="747"/>
                    </a:lnTo>
                    <a:lnTo>
                      <a:pt x="262" y="734"/>
                    </a:lnTo>
                    <a:lnTo>
                      <a:pt x="264" y="722"/>
                    </a:lnTo>
                    <a:lnTo>
                      <a:pt x="264" y="719"/>
                    </a:lnTo>
                    <a:lnTo>
                      <a:pt x="264" y="717"/>
                    </a:lnTo>
                    <a:lnTo>
                      <a:pt x="264" y="715"/>
                    </a:lnTo>
                    <a:lnTo>
                      <a:pt x="265" y="713"/>
                    </a:lnTo>
                    <a:lnTo>
                      <a:pt x="265" y="724"/>
                    </a:lnTo>
                    <a:lnTo>
                      <a:pt x="265" y="742"/>
                    </a:lnTo>
                    <a:lnTo>
                      <a:pt x="267" y="755"/>
                    </a:lnTo>
                    <a:lnTo>
                      <a:pt x="267" y="759"/>
                    </a:lnTo>
                    <a:lnTo>
                      <a:pt x="269" y="759"/>
                    </a:lnTo>
                    <a:lnTo>
                      <a:pt x="269" y="753"/>
                    </a:lnTo>
                    <a:lnTo>
                      <a:pt x="269" y="744"/>
                    </a:lnTo>
                    <a:lnTo>
                      <a:pt x="271" y="738"/>
                    </a:lnTo>
                    <a:lnTo>
                      <a:pt x="271" y="742"/>
                    </a:lnTo>
                    <a:lnTo>
                      <a:pt x="272" y="744"/>
                    </a:lnTo>
                    <a:lnTo>
                      <a:pt x="272" y="740"/>
                    </a:lnTo>
                    <a:lnTo>
                      <a:pt x="272" y="738"/>
                    </a:lnTo>
                    <a:lnTo>
                      <a:pt x="274" y="738"/>
                    </a:lnTo>
                    <a:lnTo>
                      <a:pt x="274" y="744"/>
                    </a:lnTo>
                    <a:lnTo>
                      <a:pt x="274" y="749"/>
                    </a:lnTo>
                    <a:lnTo>
                      <a:pt x="276" y="753"/>
                    </a:lnTo>
                    <a:lnTo>
                      <a:pt x="276" y="755"/>
                    </a:lnTo>
                    <a:lnTo>
                      <a:pt x="276" y="757"/>
                    </a:lnTo>
                    <a:lnTo>
                      <a:pt x="278" y="759"/>
                    </a:lnTo>
                    <a:lnTo>
                      <a:pt x="278" y="757"/>
                    </a:lnTo>
                    <a:lnTo>
                      <a:pt x="280" y="755"/>
                    </a:lnTo>
                    <a:lnTo>
                      <a:pt x="280" y="751"/>
                    </a:lnTo>
                    <a:lnTo>
                      <a:pt x="281" y="751"/>
                    </a:lnTo>
                    <a:lnTo>
                      <a:pt x="281" y="753"/>
                    </a:lnTo>
                    <a:lnTo>
                      <a:pt x="283" y="751"/>
                    </a:lnTo>
                    <a:lnTo>
                      <a:pt x="283" y="753"/>
                    </a:lnTo>
                    <a:lnTo>
                      <a:pt x="283" y="757"/>
                    </a:lnTo>
                    <a:lnTo>
                      <a:pt x="287" y="759"/>
                    </a:lnTo>
                    <a:lnTo>
                      <a:pt x="288" y="757"/>
                    </a:lnTo>
                    <a:lnTo>
                      <a:pt x="288" y="755"/>
                    </a:lnTo>
                    <a:lnTo>
                      <a:pt x="288" y="753"/>
                    </a:lnTo>
                    <a:lnTo>
                      <a:pt x="290" y="755"/>
                    </a:lnTo>
                    <a:lnTo>
                      <a:pt x="290" y="757"/>
                    </a:lnTo>
                    <a:lnTo>
                      <a:pt x="292" y="757"/>
                    </a:lnTo>
                    <a:lnTo>
                      <a:pt x="292" y="759"/>
                    </a:lnTo>
                    <a:lnTo>
                      <a:pt x="294" y="759"/>
                    </a:lnTo>
                    <a:lnTo>
                      <a:pt x="294" y="757"/>
                    </a:lnTo>
                    <a:lnTo>
                      <a:pt x="294" y="755"/>
                    </a:lnTo>
                    <a:lnTo>
                      <a:pt x="295" y="753"/>
                    </a:lnTo>
                    <a:lnTo>
                      <a:pt x="295" y="751"/>
                    </a:lnTo>
                    <a:lnTo>
                      <a:pt x="295" y="753"/>
                    </a:lnTo>
                    <a:lnTo>
                      <a:pt x="297" y="755"/>
                    </a:lnTo>
                    <a:lnTo>
                      <a:pt x="297" y="753"/>
                    </a:lnTo>
                    <a:lnTo>
                      <a:pt x="297" y="749"/>
                    </a:lnTo>
                    <a:lnTo>
                      <a:pt x="299" y="747"/>
                    </a:lnTo>
                    <a:lnTo>
                      <a:pt x="299" y="751"/>
                    </a:lnTo>
                    <a:lnTo>
                      <a:pt x="299" y="755"/>
                    </a:lnTo>
                    <a:lnTo>
                      <a:pt x="301" y="759"/>
                    </a:lnTo>
                    <a:lnTo>
                      <a:pt x="301" y="761"/>
                    </a:lnTo>
                    <a:lnTo>
                      <a:pt x="301" y="759"/>
                    </a:lnTo>
                    <a:lnTo>
                      <a:pt x="302" y="755"/>
                    </a:lnTo>
                    <a:lnTo>
                      <a:pt x="302" y="753"/>
                    </a:lnTo>
                    <a:lnTo>
                      <a:pt x="304" y="749"/>
                    </a:lnTo>
                    <a:lnTo>
                      <a:pt x="304" y="745"/>
                    </a:lnTo>
                    <a:lnTo>
                      <a:pt x="306" y="751"/>
                    </a:lnTo>
                    <a:lnTo>
                      <a:pt x="306" y="757"/>
                    </a:lnTo>
                    <a:lnTo>
                      <a:pt x="306" y="761"/>
                    </a:lnTo>
                    <a:lnTo>
                      <a:pt x="308" y="761"/>
                    </a:lnTo>
                    <a:lnTo>
                      <a:pt x="308" y="759"/>
                    </a:lnTo>
                    <a:lnTo>
                      <a:pt x="309" y="759"/>
                    </a:lnTo>
                    <a:lnTo>
                      <a:pt x="313" y="759"/>
                    </a:lnTo>
                    <a:lnTo>
                      <a:pt x="313" y="755"/>
                    </a:lnTo>
                    <a:lnTo>
                      <a:pt x="313" y="751"/>
                    </a:lnTo>
                    <a:lnTo>
                      <a:pt x="315" y="749"/>
                    </a:lnTo>
                    <a:lnTo>
                      <a:pt x="315" y="751"/>
                    </a:lnTo>
                    <a:lnTo>
                      <a:pt x="315" y="755"/>
                    </a:lnTo>
                    <a:lnTo>
                      <a:pt x="316" y="759"/>
                    </a:lnTo>
                    <a:lnTo>
                      <a:pt x="322" y="757"/>
                    </a:lnTo>
                    <a:lnTo>
                      <a:pt x="322" y="753"/>
                    </a:lnTo>
                    <a:lnTo>
                      <a:pt x="322" y="747"/>
                    </a:lnTo>
                    <a:lnTo>
                      <a:pt x="324" y="744"/>
                    </a:lnTo>
                    <a:lnTo>
                      <a:pt x="324" y="740"/>
                    </a:lnTo>
                    <a:lnTo>
                      <a:pt x="324" y="738"/>
                    </a:lnTo>
                    <a:lnTo>
                      <a:pt x="325" y="740"/>
                    </a:lnTo>
                    <a:lnTo>
                      <a:pt x="325" y="745"/>
                    </a:lnTo>
                    <a:lnTo>
                      <a:pt x="325" y="749"/>
                    </a:lnTo>
                    <a:lnTo>
                      <a:pt x="327" y="753"/>
                    </a:lnTo>
                    <a:lnTo>
                      <a:pt x="327" y="755"/>
                    </a:lnTo>
                    <a:lnTo>
                      <a:pt x="327" y="757"/>
                    </a:lnTo>
                    <a:lnTo>
                      <a:pt x="329" y="759"/>
                    </a:lnTo>
                    <a:lnTo>
                      <a:pt x="329" y="757"/>
                    </a:lnTo>
                    <a:lnTo>
                      <a:pt x="331" y="757"/>
                    </a:lnTo>
                    <a:lnTo>
                      <a:pt x="331" y="755"/>
                    </a:lnTo>
                    <a:lnTo>
                      <a:pt x="332" y="753"/>
                    </a:lnTo>
                    <a:lnTo>
                      <a:pt x="332" y="755"/>
                    </a:lnTo>
                    <a:lnTo>
                      <a:pt x="334" y="755"/>
                    </a:lnTo>
                    <a:lnTo>
                      <a:pt x="334" y="751"/>
                    </a:lnTo>
                    <a:lnTo>
                      <a:pt x="336" y="753"/>
                    </a:lnTo>
                    <a:lnTo>
                      <a:pt x="336" y="757"/>
                    </a:lnTo>
                    <a:lnTo>
                      <a:pt x="336" y="759"/>
                    </a:lnTo>
                    <a:lnTo>
                      <a:pt x="341" y="759"/>
                    </a:lnTo>
                    <a:lnTo>
                      <a:pt x="341" y="755"/>
                    </a:lnTo>
                    <a:lnTo>
                      <a:pt x="343" y="749"/>
                    </a:lnTo>
                    <a:lnTo>
                      <a:pt x="343" y="747"/>
                    </a:lnTo>
                    <a:lnTo>
                      <a:pt x="343" y="751"/>
                    </a:lnTo>
                    <a:lnTo>
                      <a:pt x="345" y="755"/>
                    </a:lnTo>
                    <a:lnTo>
                      <a:pt x="345" y="753"/>
                    </a:lnTo>
                    <a:lnTo>
                      <a:pt x="345" y="747"/>
                    </a:lnTo>
                    <a:lnTo>
                      <a:pt x="346" y="745"/>
                    </a:lnTo>
                    <a:lnTo>
                      <a:pt x="346" y="749"/>
                    </a:lnTo>
                    <a:lnTo>
                      <a:pt x="346" y="755"/>
                    </a:lnTo>
                    <a:lnTo>
                      <a:pt x="348" y="761"/>
                    </a:lnTo>
                    <a:lnTo>
                      <a:pt x="348" y="759"/>
                    </a:lnTo>
                    <a:lnTo>
                      <a:pt x="348" y="755"/>
                    </a:lnTo>
                    <a:lnTo>
                      <a:pt x="350" y="751"/>
                    </a:lnTo>
                    <a:lnTo>
                      <a:pt x="350" y="747"/>
                    </a:lnTo>
                    <a:lnTo>
                      <a:pt x="350" y="749"/>
                    </a:lnTo>
                    <a:lnTo>
                      <a:pt x="352" y="755"/>
                    </a:lnTo>
                    <a:lnTo>
                      <a:pt x="352" y="759"/>
                    </a:lnTo>
                    <a:lnTo>
                      <a:pt x="355" y="761"/>
                    </a:lnTo>
                    <a:lnTo>
                      <a:pt x="355" y="759"/>
                    </a:lnTo>
                    <a:lnTo>
                      <a:pt x="355" y="757"/>
                    </a:lnTo>
                    <a:lnTo>
                      <a:pt x="357" y="755"/>
                    </a:lnTo>
                    <a:lnTo>
                      <a:pt x="357" y="757"/>
                    </a:lnTo>
                    <a:lnTo>
                      <a:pt x="357" y="759"/>
                    </a:lnTo>
                    <a:lnTo>
                      <a:pt x="360" y="759"/>
                    </a:lnTo>
                    <a:lnTo>
                      <a:pt x="360" y="757"/>
                    </a:lnTo>
                    <a:lnTo>
                      <a:pt x="360" y="755"/>
                    </a:lnTo>
                    <a:lnTo>
                      <a:pt x="362" y="755"/>
                    </a:lnTo>
                    <a:lnTo>
                      <a:pt x="362" y="757"/>
                    </a:lnTo>
                    <a:lnTo>
                      <a:pt x="362" y="759"/>
                    </a:lnTo>
                    <a:lnTo>
                      <a:pt x="371" y="759"/>
                    </a:lnTo>
                    <a:lnTo>
                      <a:pt x="373" y="759"/>
                    </a:lnTo>
                    <a:lnTo>
                      <a:pt x="373" y="757"/>
                    </a:lnTo>
                    <a:lnTo>
                      <a:pt x="373" y="759"/>
                    </a:lnTo>
                    <a:lnTo>
                      <a:pt x="375" y="759"/>
                    </a:lnTo>
                    <a:lnTo>
                      <a:pt x="375" y="761"/>
                    </a:lnTo>
                    <a:lnTo>
                      <a:pt x="375" y="759"/>
                    </a:lnTo>
                    <a:lnTo>
                      <a:pt x="376" y="757"/>
                    </a:lnTo>
                    <a:lnTo>
                      <a:pt x="378" y="757"/>
                    </a:lnTo>
                    <a:lnTo>
                      <a:pt x="378" y="759"/>
                    </a:lnTo>
                    <a:lnTo>
                      <a:pt x="380" y="759"/>
                    </a:lnTo>
                    <a:lnTo>
                      <a:pt x="380" y="755"/>
                    </a:lnTo>
                    <a:lnTo>
                      <a:pt x="382" y="751"/>
                    </a:lnTo>
                    <a:lnTo>
                      <a:pt x="382" y="747"/>
                    </a:lnTo>
                    <a:lnTo>
                      <a:pt x="383" y="749"/>
                    </a:lnTo>
                    <a:lnTo>
                      <a:pt x="383" y="751"/>
                    </a:lnTo>
                    <a:lnTo>
                      <a:pt x="385" y="753"/>
                    </a:lnTo>
                    <a:lnTo>
                      <a:pt x="385" y="757"/>
                    </a:lnTo>
                    <a:lnTo>
                      <a:pt x="385" y="759"/>
                    </a:lnTo>
                    <a:lnTo>
                      <a:pt x="387" y="759"/>
                    </a:lnTo>
                    <a:lnTo>
                      <a:pt x="389" y="759"/>
                    </a:lnTo>
                    <a:lnTo>
                      <a:pt x="389" y="755"/>
                    </a:lnTo>
                    <a:lnTo>
                      <a:pt x="389" y="751"/>
                    </a:lnTo>
                    <a:lnTo>
                      <a:pt x="390" y="747"/>
                    </a:lnTo>
                    <a:lnTo>
                      <a:pt x="390" y="753"/>
                    </a:lnTo>
                    <a:lnTo>
                      <a:pt x="392" y="759"/>
                    </a:lnTo>
                    <a:lnTo>
                      <a:pt x="397" y="759"/>
                    </a:lnTo>
                    <a:lnTo>
                      <a:pt x="397" y="755"/>
                    </a:lnTo>
                    <a:lnTo>
                      <a:pt x="397" y="749"/>
                    </a:lnTo>
                    <a:lnTo>
                      <a:pt x="397" y="747"/>
                    </a:lnTo>
                    <a:lnTo>
                      <a:pt x="399" y="749"/>
                    </a:lnTo>
                    <a:lnTo>
                      <a:pt x="399" y="751"/>
                    </a:lnTo>
                    <a:lnTo>
                      <a:pt x="399" y="753"/>
                    </a:lnTo>
                    <a:lnTo>
                      <a:pt x="401" y="753"/>
                    </a:lnTo>
                    <a:lnTo>
                      <a:pt x="401" y="755"/>
                    </a:lnTo>
                    <a:lnTo>
                      <a:pt x="401" y="757"/>
                    </a:lnTo>
                    <a:lnTo>
                      <a:pt x="403" y="759"/>
                    </a:lnTo>
                    <a:lnTo>
                      <a:pt x="408" y="759"/>
                    </a:lnTo>
                    <a:lnTo>
                      <a:pt x="410" y="757"/>
                    </a:lnTo>
                    <a:lnTo>
                      <a:pt x="410" y="751"/>
                    </a:lnTo>
                    <a:lnTo>
                      <a:pt x="410" y="749"/>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7" name="Freeform 106"/>
              <p:cNvSpPr/>
              <p:nvPr/>
            </p:nvSpPr>
            <p:spPr bwMode="auto">
              <a:xfrm>
                <a:off x="3316288" y="5307013"/>
                <a:ext cx="525462" cy="358775"/>
              </a:xfrm>
              <a:custGeom>
                <a:avLst/>
                <a:gdLst>
                  <a:gd name="T0" fmla="*/ 2147483647 w 662"/>
                  <a:gd name="T1" fmla="*/ 0 h 454"/>
                  <a:gd name="T2" fmla="*/ 2147483647 w 662"/>
                  <a:gd name="T3" fmla="*/ 0 h 454"/>
                  <a:gd name="T4" fmla="*/ 2147483647 w 662"/>
                  <a:gd name="T5" fmla="*/ 0 h 454"/>
                  <a:gd name="T6" fmla="*/ 2147483647 w 662"/>
                  <a:gd name="T7" fmla="*/ 0 h 454"/>
                  <a:gd name="T8" fmla="*/ 2147483647 w 662"/>
                  <a:gd name="T9" fmla="*/ 0 h 454"/>
                  <a:gd name="T10" fmla="*/ 2147483647 w 662"/>
                  <a:gd name="T11" fmla="*/ 0 h 454"/>
                  <a:gd name="T12" fmla="*/ 2147483647 w 662"/>
                  <a:gd name="T13" fmla="*/ 0 h 454"/>
                  <a:gd name="T14" fmla="*/ 2147483647 w 662"/>
                  <a:gd name="T15" fmla="*/ 0 h 454"/>
                  <a:gd name="T16" fmla="*/ 2147483647 w 662"/>
                  <a:gd name="T17" fmla="*/ 0 h 454"/>
                  <a:gd name="T18" fmla="*/ 2147483647 w 662"/>
                  <a:gd name="T19" fmla="*/ 0 h 454"/>
                  <a:gd name="T20" fmla="*/ 2147483647 w 662"/>
                  <a:gd name="T21" fmla="*/ 0 h 454"/>
                  <a:gd name="T22" fmla="*/ 2147483647 w 662"/>
                  <a:gd name="T23" fmla="*/ 0 h 454"/>
                  <a:gd name="T24" fmla="*/ 2147483647 w 662"/>
                  <a:gd name="T25" fmla="*/ 0 h 454"/>
                  <a:gd name="T26" fmla="*/ 2147483647 w 662"/>
                  <a:gd name="T27" fmla="*/ 0 h 454"/>
                  <a:gd name="T28" fmla="*/ 2147483647 w 662"/>
                  <a:gd name="T29" fmla="*/ 0 h 454"/>
                  <a:gd name="T30" fmla="*/ 2147483647 w 662"/>
                  <a:gd name="T31" fmla="*/ 0 h 454"/>
                  <a:gd name="T32" fmla="*/ 2147483647 w 662"/>
                  <a:gd name="T33" fmla="*/ 0 h 454"/>
                  <a:gd name="T34" fmla="*/ 2147483647 w 662"/>
                  <a:gd name="T35" fmla="*/ 0 h 454"/>
                  <a:gd name="T36" fmla="*/ 2147483647 w 662"/>
                  <a:gd name="T37" fmla="*/ 0 h 454"/>
                  <a:gd name="T38" fmla="*/ 2147483647 w 662"/>
                  <a:gd name="T39" fmla="*/ 0 h 454"/>
                  <a:gd name="T40" fmla="*/ 2147483647 w 662"/>
                  <a:gd name="T41" fmla="*/ 0 h 454"/>
                  <a:gd name="T42" fmla="*/ 2147483647 w 662"/>
                  <a:gd name="T43" fmla="*/ 0 h 454"/>
                  <a:gd name="T44" fmla="*/ 2147483647 w 662"/>
                  <a:gd name="T45" fmla="*/ 0 h 454"/>
                  <a:gd name="T46" fmla="*/ 2147483647 w 662"/>
                  <a:gd name="T47" fmla="*/ 0 h 454"/>
                  <a:gd name="T48" fmla="*/ 2147483647 w 662"/>
                  <a:gd name="T49" fmla="*/ 0 h 454"/>
                  <a:gd name="T50" fmla="*/ 2147483647 w 662"/>
                  <a:gd name="T51" fmla="*/ 0 h 454"/>
                  <a:gd name="T52" fmla="*/ 2147483647 w 662"/>
                  <a:gd name="T53" fmla="*/ 0 h 454"/>
                  <a:gd name="T54" fmla="*/ 2147483647 w 662"/>
                  <a:gd name="T55" fmla="*/ 0 h 454"/>
                  <a:gd name="T56" fmla="*/ 2147483647 w 662"/>
                  <a:gd name="T57" fmla="*/ 0 h 454"/>
                  <a:gd name="T58" fmla="*/ 2147483647 w 662"/>
                  <a:gd name="T59" fmla="*/ 0 h 454"/>
                  <a:gd name="T60" fmla="*/ 2147483647 w 662"/>
                  <a:gd name="T61" fmla="*/ 0 h 454"/>
                  <a:gd name="T62" fmla="*/ 2147483647 w 662"/>
                  <a:gd name="T63" fmla="*/ 0 h 454"/>
                  <a:gd name="T64" fmla="*/ 2147483647 w 662"/>
                  <a:gd name="T65" fmla="*/ 0 h 454"/>
                  <a:gd name="T66" fmla="*/ 2147483647 w 662"/>
                  <a:gd name="T67" fmla="*/ 0 h 454"/>
                  <a:gd name="T68" fmla="*/ 2147483647 w 662"/>
                  <a:gd name="T69" fmla="*/ 0 h 454"/>
                  <a:gd name="T70" fmla="*/ 2147483647 w 662"/>
                  <a:gd name="T71" fmla="*/ 0 h 454"/>
                  <a:gd name="T72" fmla="*/ 2147483647 w 662"/>
                  <a:gd name="T73" fmla="*/ 0 h 454"/>
                  <a:gd name="T74" fmla="*/ 2147483647 w 662"/>
                  <a:gd name="T75" fmla="*/ 0 h 454"/>
                  <a:gd name="T76" fmla="*/ 2147483647 w 662"/>
                  <a:gd name="T77" fmla="*/ 0 h 454"/>
                  <a:gd name="T78" fmla="*/ 2147483647 w 662"/>
                  <a:gd name="T79" fmla="*/ 0 h 454"/>
                  <a:gd name="T80" fmla="*/ 2147483647 w 662"/>
                  <a:gd name="T81" fmla="*/ 0 h 454"/>
                  <a:gd name="T82" fmla="*/ 2147483647 w 662"/>
                  <a:gd name="T83" fmla="*/ 0 h 454"/>
                  <a:gd name="T84" fmla="*/ 2147483647 w 662"/>
                  <a:gd name="T85" fmla="*/ 0 h 454"/>
                  <a:gd name="T86" fmla="*/ 2147483647 w 662"/>
                  <a:gd name="T87" fmla="*/ 0 h 454"/>
                  <a:gd name="T88" fmla="*/ 2147483647 w 662"/>
                  <a:gd name="T89" fmla="*/ 0 h 454"/>
                  <a:gd name="T90" fmla="*/ 2147483647 w 662"/>
                  <a:gd name="T91" fmla="*/ 0 h 454"/>
                  <a:gd name="T92" fmla="*/ 2147483647 w 662"/>
                  <a:gd name="T93" fmla="*/ 0 h 454"/>
                  <a:gd name="T94" fmla="*/ 2147483647 w 662"/>
                  <a:gd name="T95" fmla="*/ 0 h 454"/>
                  <a:gd name="T96" fmla="*/ 2147483647 w 662"/>
                  <a:gd name="T97" fmla="*/ 0 h 454"/>
                  <a:gd name="T98" fmla="*/ 2147483647 w 662"/>
                  <a:gd name="T99" fmla="*/ 0 h 454"/>
                  <a:gd name="T100" fmla="*/ 2147483647 w 662"/>
                  <a:gd name="T101" fmla="*/ 0 h 454"/>
                  <a:gd name="T102" fmla="*/ 2147483647 w 662"/>
                  <a:gd name="T103" fmla="*/ 0 h 454"/>
                  <a:gd name="T104" fmla="*/ 2147483647 w 662"/>
                  <a:gd name="T105" fmla="*/ 0 h 454"/>
                  <a:gd name="T106" fmla="*/ 2147483647 w 662"/>
                  <a:gd name="T107" fmla="*/ 0 h 454"/>
                  <a:gd name="T108" fmla="*/ 2147483647 w 662"/>
                  <a:gd name="T109" fmla="*/ 0 h 454"/>
                  <a:gd name="T110" fmla="*/ 2147483647 w 662"/>
                  <a:gd name="T111" fmla="*/ 0 h 45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62"/>
                  <a:gd name="T169" fmla="*/ 0 h 454"/>
                  <a:gd name="T170" fmla="*/ 662 w 662"/>
                  <a:gd name="T171" fmla="*/ 454 h 45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62" h="454">
                    <a:moveTo>
                      <a:pt x="0" y="442"/>
                    </a:moveTo>
                    <a:lnTo>
                      <a:pt x="2" y="444"/>
                    </a:lnTo>
                    <a:lnTo>
                      <a:pt x="2" y="442"/>
                    </a:lnTo>
                    <a:lnTo>
                      <a:pt x="3" y="438"/>
                    </a:lnTo>
                    <a:lnTo>
                      <a:pt x="3" y="442"/>
                    </a:lnTo>
                    <a:lnTo>
                      <a:pt x="5" y="446"/>
                    </a:lnTo>
                    <a:lnTo>
                      <a:pt x="5" y="448"/>
                    </a:lnTo>
                    <a:lnTo>
                      <a:pt x="7" y="450"/>
                    </a:lnTo>
                    <a:lnTo>
                      <a:pt x="7" y="452"/>
                    </a:lnTo>
                    <a:lnTo>
                      <a:pt x="19" y="452"/>
                    </a:lnTo>
                    <a:lnTo>
                      <a:pt x="19" y="450"/>
                    </a:lnTo>
                    <a:lnTo>
                      <a:pt x="21" y="448"/>
                    </a:lnTo>
                    <a:lnTo>
                      <a:pt x="21" y="446"/>
                    </a:lnTo>
                    <a:lnTo>
                      <a:pt x="21" y="448"/>
                    </a:lnTo>
                    <a:lnTo>
                      <a:pt x="23" y="452"/>
                    </a:lnTo>
                    <a:lnTo>
                      <a:pt x="35" y="452"/>
                    </a:lnTo>
                    <a:lnTo>
                      <a:pt x="37" y="452"/>
                    </a:lnTo>
                    <a:lnTo>
                      <a:pt x="44" y="452"/>
                    </a:lnTo>
                    <a:lnTo>
                      <a:pt x="44" y="450"/>
                    </a:lnTo>
                    <a:lnTo>
                      <a:pt x="46" y="446"/>
                    </a:lnTo>
                    <a:lnTo>
                      <a:pt x="46" y="444"/>
                    </a:lnTo>
                    <a:lnTo>
                      <a:pt x="46" y="448"/>
                    </a:lnTo>
                    <a:lnTo>
                      <a:pt x="47" y="452"/>
                    </a:lnTo>
                    <a:lnTo>
                      <a:pt x="53" y="452"/>
                    </a:lnTo>
                    <a:lnTo>
                      <a:pt x="54" y="452"/>
                    </a:lnTo>
                    <a:lnTo>
                      <a:pt x="54" y="450"/>
                    </a:lnTo>
                    <a:lnTo>
                      <a:pt x="56" y="452"/>
                    </a:lnTo>
                    <a:lnTo>
                      <a:pt x="61" y="452"/>
                    </a:lnTo>
                    <a:lnTo>
                      <a:pt x="63" y="452"/>
                    </a:lnTo>
                    <a:lnTo>
                      <a:pt x="68" y="452"/>
                    </a:lnTo>
                    <a:lnTo>
                      <a:pt x="70" y="450"/>
                    </a:lnTo>
                    <a:lnTo>
                      <a:pt x="72" y="452"/>
                    </a:lnTo>
                    <a:lnTo>
                      <a:pt x="104" y="454"/>
                    </a:lnTo>
                    <a:lnTo>
                      <a:pt x="104" y="452"/>
                    </a:lnTo>
                    <a:lnTo>
                      <a:pt x="105" y="450"/>
                    </a:lnTo>
                    <a:lnTo>
                      <a:pt x="107" y="452"/>
                    </a:lnTo>
                    <a:lnTo>
                      <a:pt x="111" y="452"/>
                    </a:lnTo>
                    <a:lnTo>
                      <a:pt x="111" y="450"/>
                    </a:lnTo>
                    <a:lnTo>
                      <a:pt x="111" y="448"/>
                    </a:lnTo>
                    <a:lnTo>
                      <a:pt x="112" y="448"/>
                    </a:lnTo>
                    <a:lnTo>
                      <a:pt x="112" y="450"/>
                    </a:lnTo>
                    <a:lnTo>
                      <a:pt x="112" y="452"/>
                    </a:lnTo>
                    <a:lnTo>
                      <a:pt x="119" y="452"/>
                    </a:lnTo>
                    <a:lnTo>
                      <a:pt x="119" y="450"/>
                    </a:lnTo>
                    <a:lnTo>
                      <a:pt x="119" y="446"/>
                    </a:lnTo>
                    <a:lnTo>
                      <a:pt x="121" y="442"/>
                    </a:lnTo>
                    <a:lnTo>
                      <a:pt x="121" y="444"/>
                    </a:lnTo>
                    <a:lnTo>
                      <a:pt x="121" y="448"/>
                    </a:lnTo>
                    <a:lnTo>
                      <a:pt x="121" y="450"/>
                    </a:lnTo>
                    <a:lnTo>
                      <a:pt x="123" y="450"/>
                    </a:lnTo>
                    <a:lnTo>
                      <a:pt x="123" y="448"/>
                    </a:lnTo>
                    <a:lnTo>
                      <a:pt x="123" y="446"/>
                    </a:lnTo>
                    <a:lnTo>
                      <a:pt x="125" y="444"/>
                    </a:lnTo>
                    <a:lnTo>
                      <a:pt x="125" y="442"/>
                    </a:lnTo>
                    <a:lnTo>
                      <a:pt x="126" y="444"/>
                    </a:lnTo>
                    <a:lnTo>
                      <a:pt x="126" y="442"/>
                    </a:lnTo>
                    <a:lnTo>
                      <a:pt x="126" y="438"/>
                    </a:lnTo>
                    <a:lnTo>
                      <a:pt x="128" y="438"/>
                    </a:lnTo>
                    <a:lnTo>
                      <a:pt x="128" y="444"/>
                    </a:lnTo>
                    <a:lnTo>
                      <a:pt x="128" y="450"/>
                    </a:lnTo>
                    <a:lnTo>
                      <a:pt x="130" y="452"/>
                    </a:lnTo>
                    <a:lnTo>
                      <a:pt x="134" y="452"/>
                    </a:lnTo>
                    <a:lnTo>
                      <a:pt x="135" y="450"/>
                    </a:lnTo>
                    <a:lnTo>
                      <a:pt x="135" y="452"/>
                    </a:lnTo>
                    <a:lnTo>
                      <a:pt x="146" y="452"/>
                    </a:lnTo>
                    <a:lnTo>
                      <a:pt x="148" y="450"/>
                    </a:lnTo>
                    <a:lnTo>
                      <a:pt x="148" y="448"/>
                    </a:lnTo>
                    <a:lnTo>
                      <a:pt x="148" y="450"/>
                    </a:lnTo>
                    <a:lnTo>
                      <a:pt x="149" y="452"/>
                    </a:lnTo>
                    <a:lnTo>
                      <a:pt x="153" y="452"/>
                    </a:lnTo>
                    <a:lnTo>
                      <a:pt x="155" y="452"/>
                    </a:lnTo>
                    <a:lnTo>
                      <a:pt x="160" y="452"/>
                    </a:lnTo>
                    <a:lnTo>
                      <a:pt x="162" y="450"/>
                    </a:lnTo>
                    <a:lnTo>
                      <a:pt x="162" y="448"/>
                    </a:lnTo>
                    <a:lnTo>
                      <a:pt x="162" y="446"/>
                    </a:lnTo>
                    <a:lnTo>
                      <a:pt x="163" y="444"/>
                    </a:lnTo>
                    <a:lnTo>
                      <a:pt x="163" y="433"/>
                    </a:lnTo>
                    <a:lnTo>
                      <a:pt x="163" y="406"/>
                    </a:lnTo>
                    <a:lnTo>
                      <a:pt x="165" y="365"/>
                    </a:lnTo>
                    <a:lnTo>
                      <a:pt x="165" y="325"/>
                    </a:lnTo>
                    <a:lnTo>
                      <a:pt x="165" y="285"/>
                    </a:lnTo>
                    <a:lnTo>
                      <a:pt x="167" y="231"/>
                    </a:lnTo>
                    <a:lnTo>
                      <a:pt x="167" y="160"/>
                    </a:lnTo>
                    <a:lnTo>
                      <a:pt x="167" y="85"/>
                    </a:lnTo>
                    <a:lnTo>
                      <a:pt x="169" y="25"/>
                    </a:lnTo>
                    <a:lnTo>
                      <a:pt x="169" y="0"/>
                    </a:lnTo>
                    <a:lnTo>
                      <a:pt x="169" y="31"/>
                    </a:lnTo>
                    <a:lnTo>
                      <a:pt x="170" y="122"/>
                    </a:lnTo>
                    <a:lnTo>
                      <a:pt x="170" y="237"/>
                    </a:lnTo>
                    <a:lnTo>
                      <a:pt x="170" y="323"/>
                    </a:lnTo>
                    <a:lnTo>
                      <a:pt x="172" y="373"/>
                    </a:lnTo>
                    <a:lnTo>
                      <a:pt x="172" y="404"/>
                    </a:lnTo>
                    <a:lnTo>
                      <a:pt x="172" y="431"/>
                    </a:lnTo>
                    <a:lnTo>
                      <a:pt x="174" y="446"/>
                    </a:lnTo>
                    <a:lnTo>
                      <a:pt x="174" y="448"/>
                    </a:lnTo>
                    <a:lnTo>
                      <a:pt x="174" y="442"/>
                    </a:lnTo>
                    <a:lnTo>
                      <a:pt x="176" y="437"/>
                    </a:lnTo>
                    <a:lnTo>
                      <a:pt x="176" y="442"/>
                    </a:lnTo>
                    <a:lnTo>
                      <a:pt x="178" y="446"/>
                    </a:lnTo>
                    <a:lnTo>
                      <a:pt x="178" y="444"/>
                    </a:lnTo>
                    <a:lnTo>
                      <a:pt x="178" y="440"/>
                    </a:lnTo>
                    <a:lnTo>
                      <a:pt x="179" y="431"/>
                    </a:lnTo>
                    <a:lnTo>
                      <a:pt x="179" y="425"/>
                    </a:lnTo>
                    <a:lnTo>
                      <a:pt x="179" y="427"/>
                    </a:lnTo>
                    <a:lnTo>
                      <a:pt x="179" y="437"/>
                    </a:lnTo>
                    <a:lnTo>
                      <a:pt x="181" y="442"/>
                    </a:lnTo>
                    <a:lnTo>
                      <a:pt x="181" y="444"/>
                    </a:lnTo>
                    <a:lnTo>
                      <a:pt x="181" y="442"/>
                    </a:lnTo>
                    <a:lnTo>
                      <a:pt x="183" y="440"/>
                    </a:lnTo>
                    <a:lnTo>
                      <a:pt x="183" y="438"/>
                    </a:lnTo>
                    <a:lnTo>
                      <a:pt x="183" y="433"/>
                    </a:lnTo>
                    <a:lnTo>
                      <a:pt x="185" y="429"/>
                    </a:lnTo>
                    <a:lnTo>
                      <a:pt x="185" y="427"/>
                    </a:lnTo>
                    <a:lnTo>
                      <a:pt x="186" y="427"/>
                    </a:lnTo>
                    <a:lnTo>
                      <a:pt x="186" y="433"/>
                    </a:lnTo>
                    <a:lnTo>
                      <a:pt x="186" y="442"/>
                    </a:lnTo>
                    <a:lnTo>
                      <a:pt x="188" y="450"/>
                    </a:lnTo>
                    <a:lnTo>
                      <a:pt x="188" y="454"/>
                    </a:lnTo>
                    <a:lnTo>
                      <a:pt x="190" y="452"/>
                    </a:lnTo>
                    <a:lnTo>
                      <a:pt x="190" y="450"/>
                    </a:lnTo>
                    <a:lnTo>
                      <a:pt x="192" y="448"/>
                    </a:lnTo>
                    <a:lnTo>
                      <a:pt x="192" y="446"/>
                    </a:lnTo>
                    <a:lnTo>
                      <a:pt x="192" y="442"/>
                    </a:lnTo>
                    <a:lnTo>
                      <a:pt x="193" y="435"/>
                    </a:lnTo>
                    <a:lnTo>
                      <a:pt x="193" y="433"/>
                    </a:lnTo>
                    <a:lnTo>
                      <a:pt x="193" y="435"/>
                    </a:lnTo>
                    <a:lnTo>
                      <a:pt x="195" y="444"/>
                    </a:lnTo>
                    <a:lnTo>
                      <a:pt x="195" y="448"/>
                    </a:lnTo>
                    <a:lnTo>
                      <a:pt x="195" y="450"/>
                    </a:lnTo>
                    <a:lnTo>
                      <a:pt x="197" y="448"/>
                    </a:lnTo>
                    <a:lnTo>
                      <a:pt x="197" y="450"/>
                    </a:lnTo>
                    <a:lnTo>
                      <a:pt x="199" y="452"/>
                    </a:lnTo>
                    <a:lnTo>
                      <a:pt x="202" y="450"/>
                    </a:lnTo>
                    <a:lnTo>
                      <a:pt x="202" y="446"/>
                    </a:lnTo>
                    <a:lnTo>
                      <a:pt x="202" y="440"/>
                    </a:lnTo>
                    <a:lnTo>
                      <a:pt x="204" y="438"/>
                    </a:lnTo>
                    <a:lnTo>
                      <a:pt x="204" y="444"/>
                    </a:lnTo>
                    <a:lnTo>
                      <a:pt x="206" y="448"/>
                    </a:lnTo>
                    <a:lnTo>
                      <a:pt x="206" y="450"/>
                    </a:lnTo>
                    <a:lnTo>
                      <a:pt x="207" y="446"/>
                    </a:lnTo>
                    <a:lnTo>
                      <a:pt x="207" y="442"/>
                    </a:lnTo>
                    <a:lnTo>
                      <a:pt x="207" y="440"/>
                    </a:lnTo>
                    <a:lnTo>
                      <a:pt x="209" y="440"/>
                    </a:lnTo>
                    <a:lnTo>
                      <a:pt x="209" y="442"/>
                    </a:lnTo>
                    <a:lnTo>
                      <a:pt x="209" y="438"/>
                    </a:lnTo>
                    <a:lnTo>
                      <a:pt x="211" y="435"/>
                    </a:lnTo>
                    <a:lnTo>
                      <a:pt x="211" y="440"/>
                    </a:lnTo>
                    <a:lnTo>
                      <a:pt x="213" y="448"/>
                    </a:lnTo>
                    <a:lnTo>
                      <a:pt x="213" y="452"/>
                    </a:lnTo>
                    <a:lnTo>
                      <a:pt x="214" y="450"/>
                    </a:lnTo>
                    <a:lnTo>
                      <a:pt x="216" y="446"/>
                    </a:lnTo>
                    <a:lnTo>
                      <a:pt x="216" y="444"/>
                    </a:lnTo>
                    <a:lnTo>
                      <a:pt x="216" y="446"/>
                    </a:lnTo>
                    <a:lnTo>
                      <a:pt x="216" y="450"/>
                    </a:lnTo>
                    <a:lnTo>
                      <a:pt x="218" y="454"/>
                    </a:lnTo>
                    <a:lnTo>
                      <a:pt x="227" y="452"/>
                    </a:lnTo>
                    <a:lnTo>
                      <a:pt x="227" y="450"/>
                    </a:lnTo>
                    <a:lnTo>
                      <a:pt x="227" y="446"/>
                    </a:lnTo>
                    <a:lnTo>
                      <a:pt x="229" y="444"/>
                    </a:lnTo>
                    <a:lnTo>
                      <a:pt x="229" y="448"/>
                    </a:lnTo>
                    <a:lnTo>
                      <a:pt x="229" y="452"/>
                    </a:lnTo>
                    <a:lnTo>
                      <a:pt x="230" y="454"/>
                    </a:lnTo>
                    <a:lnTo>
                      <a:pt x="232" y="452"/>
                    </a:lnTo>
                    <a:lnTo>
                      <a:pt x="232" y="448"/>
                    </a:lnTo>
                    <a:lnTo>
                      <a:pt x="234" y="444"/>
                    </a:lnTo>
                    <a:lnTo>
                      <a:pt x="236" y="444"/>
                    </a:lnTo>
                    <a:lnTo>
                      <a:pt x="236" y="442"/>
                    </a:lnTo>
                    <a:lnTo>
                      <a:pt x="236" y="438"/>
                    </a:lnTo>
                    <a:lnTo>
                      <a:pt x="237" y="438"/>
                    </a:lnTo>
                    <a:lnTo>
                      <a:pt x="237" y="442"/>
                    </a:lnTo>
                    <a:lnTo>
                      <a:pt x="239" y="444"/>
                    </a:lnTo>
                    <a:lnTo>
                      <a:pt x="239" y="440"/>
                    </a:lnTo>
                    <a:lnTo>
                      <a:pt x="239" y="433"/>
                    </a:lnTo>
                    <a:lnTo>
                      <a:pt x="241" y="429"/>
                    </a:lnTo>
                    <a:lnTo>
                      <a:pt x="241" y="433"/>
                    </a:lnTo>
                    <a:lnTo>
                      <a:pt x="241" y="431"/>
                    </a:lnTo>
                    <a:lnTo>
                      <a:pt x="243" y="425"/>
                    </a:lnTo>
                    <a:lnTo>
                      <a:pt x="243" y="421"/>
                    </a:lnTo>
                    <a:lnTo>
                      <a:pt x="243" y="431"/>
                    </a:lnTo>
                    <a:lnTo>
                      <a:pt x="244" y="440"/>
                    </a:lnTo>
                    <a:lnTo>
                      <a:pt x="244" y="448"/>
                    </a:lnTo>
                    <a:lnTo>
                      <a:pt x="244" y="450"/>
                    </a:lnTo>
                    <a:lnTo>
                      <a:pt x="246" y="452"/>
                    </a:lnTo>
                    <a:lnTo>
                      <a:pt x="248" y="450"/>
                    </a:lnTo>
                    <a:lnTo>
                      <a:pt x="250" y="452"/>
                    </a:lnTo>
                    <a:lnTo>
                      <a:pt x="250" y="454"/>
                    </a:lnTo>
                    <a:lnTo>
                      <a:pt x="255" y="452"/>
                    </a:lnTo>
                    <a:lnTo>
                      <a:pt x="255" y="450"/>
                    </a:lnTo>
                    <a:lnTo>
                      <a:pt x="257" y="448"/>
                    </a:lnTo>
                    <a:lnTo>
                      <a:pt x="257" y="446"/>
                    </a:lnTo>
                    <a:lnTo>
                      <a:pt x="257" y="448"/>
                    </a:lnTo>
                    <a:lnTo>
                      <a:pt x="258" y="450"/>
                    </a:lnTo>
                    <a:lnTo>
                      <a:pt x="260" y="450"/>
                    </a:lnTo>
                    <a:lnTo>
                      <a:pt x="260" y="452"/>
                    </a:lnTo>
                    <a:lnTo>
                      <a:pt x="273" y="452"/>
                    </a:lnTo>
                    <a:lnTo>
                      <a:pt x="274" y="452"/>
                    </a:lnTo>
                    <a:lnTo>
                      <a:pt x="283" y="452"/>
                    </a:lnTo>
                    <a:lnTo>
                      <a:pt x="285" y="446"/>
                    </a:lnTo>
                    <a:lnTo>
                      <a:pt x="285" y="442"/>
                    </a:lnTo>
                    <a:lnTo>
                      <a:pt x="285" y="440"/>
                    </a:lnTo>
                    <a:lnTo>
                      <a:pt x="287" y="444"/>
                    </a:lnTo>
                    <a:lnTo>
                      <a:pt x="287" y="448"/>
                    </a:lnTo>
                    <a:lnTo>
                      <a:pt x="287" y="452"/>
                    </a:lnTo>
                    <a:lnTo>
                      <a:pt x="288" y="452"/>
                    </a:lnTo>
                    <a:lnTo>
                      <a:pt x="290" y="452"/>
                    </a:lnTo>
                    <a:lnTo>
                      <a:pt x="292" y="450"/>
                    </a:lnTo>
                    <a:lnTo>
                      <a:pt x="292" y="452"/>
                    </a:lnTo>
                    <a:lnTo>
                      <a:pt x="299" y="452"/>
                    </a:lnTo>
                    <a:lnTo>
                      <a:pt x="299" y="450"/>
                    </a:lnTo>
                    <a:lnTo>
                      <a:pt x="301" y="446"/>
                    </a:lnTo>
                    <a:lnTo>
                      <a:pt x="301" y="444"/>
                    </a:lnTo>
                    <a:lnTo>
                      <a:pt x="302" y="448"/>
                    </a:lnTo>
                    <a:lnTo>
                      <a:pt x="302" y="452"/>
                    </a:lnTo>
                    <a:lnTo>
                      <a:pt x="304" y="452"/>
                    </a:lnTo>
                    <a:lnTo>
                      <a:pt x="306" y="450"/>
                    </a:lnTo>
                    <a:lnTo>
                      <a:pt x="306" y="448"/>
                    </a:lnTo>
                    <a:lnTo>
                      <a:pt x="308" y="450"/>
                    </a:lnTo>
                    <a:lnTo>
                      <a:pt x="308" y="452"/>
                    </a:lnTo>
                    <a:lnTo>
                      <a:pt x="308" y="450"/>
                    </a:lnTo>
                    <a:lnTo>
                      <a:pt x="310" y="448"/>
                    </a:lnTo>
                    <a:lnTo>
                      <a:pt x="310" y="444"/>
                    </a:lnTo>
                    <a:lnTo>
                      <a:pt x="311" y="444"/>
                    </a:lnTo>
                    <a:lnTo>
                      <a:pt x="313" y="448"/>
                    </a:lnTo>
                    <a:lnTo>
                      <a:pt x="313" y="452"/>
                    </a:lnTo>
                    <a:lnTo>
                      <a:pt x="320" y="454"/>
                    </a:lnTo>
                    <a:lnTo>
                      <a:pt x="320" y="452"/>
                    </a:lnTo>
                    <a:lnTo>
                      <a:pt x="322" y="450"/>
                    </a:lnTo>
                    <a:lnTo>
                      <a:pt x="322" y="448"/>
                    </a:lnTo>
                    <a:lnTo>
                      <a:pt x="322" y="450"/>
                    </a:lnTo>
                    <a:lnTo>
                      <a:pt x="324" y="452"/>
                    </a:lnTo>
                    <a:lnTo>
                      <a:pt x="329" y="452"/>
                    </a:lnTo>
                    <a:lnTo>
                      <a:pt x="331" y="450"/>
                    </a:lnTo>
                    <a:lnTo>
                      <a:pt x="331" y="446"/>
                    </a:lnTo>
                    <a:lnTo>
                      <a:pt x="331" y="444"/>
                    </a:lnTo>
                    <a:lnTo>
                      <a:pt x="331" y="446"/>
                    </a:lnTo>
                    <a:lnTo>
                      <a:pt x="332" y="450"/>
                    </a:lnTo>
                    <a:lnTo>
                      <a:pt x="332" y="452"/>
                    </a:lnTo>
                    <a:lnTo>
                      <a:pt x="338" y="454"/>
                    </a:lnTo>
                    <a:lnTo>
                      <a:pt x="338" y="452"/>
                    </a:lnTo>
                    <a:lnTo>
                      <a:pt x="341" y="452"/>
                    </a:lnTo>
                    <a:lnTo>
                      <a:pt x="343" y="452"/>
                    </a:lnTo>
                    <a:lnTo>
                      <a:pt x="350" y="452"/>
                    </a:lnTo>
                    <a:lnTo>
                      <a:pt x="352" y="450"/>
                    </a:lnTo>
                    <a:lnTo>
                      <a:pt x="352" y="452"/>
                    </a:lnTo>
                    <a:lnTo>
                      <a:pt x="355" y="452"/>
                    </a:lnTo>
                    <a:lnTo>
                      <a:pt x="357" y="452"/>
                    </a:lnTo>
                    <a:lnTo>
                      <a:pt x="357" y="450"/>
                    </a:lnTo>
                    <a:lnTo>
                      <a:pt x="357" y="452"/>
                    </a:lnTo>
                    <a:lnTo>
                      <a:pt x="359" y="452"/>
                    </a:lnTo>
                    <a:lnTo>
                      <a:pt x="361" y="452"/>
                    </a:lnTo>
                    <a:lnTo>
                      <a:pt x="368" y="454"/>
                    </a:lnTo>
                    <a:lnTo>
                      <a:pt x="369" y="452"/>
                    </a:lnTo>
                    <a:lnTo>
                      <a:pt x="371" y="452"/>
                    </a:lnTo>
                    <a:lnTo>
                      <a:pt x="373" y="448"/>
                    </a:lnTo>
                    <a:lnTo>
                      <a:pt x="373" y="444"/>
                    </a:lnTo>
                    <a:lnTo>
                      <a:pt x="373" y="442"/>
                    </a:lnTo>
                    <a:lnTo>
                      <a:pt x="375" y="444"/>
                    </a:lnTo>
                    <a:lnTo>
                      <a:pt x="375" y="446"/>
                    </a:lnTo>
                    <a:lnTo>
                      <a:pt x="375" y="444"/>
                    </a:lnTo>
                    <a:lnTo>
                      <a:pt x="376" y="442"/>
                    </a:lnTo>
                    <a:lnTo>
                      <a:pt x="376" y="444"/>
                    </a:lnTo>
                    <a:lnTo>
                      <a:pt x="378" y="444"/>
                    </a:lnTo>
                    <a:lnTo>
                      <a:pt x="378" y="446"/>
                    </a:lnTo>
                    <a:lnTo>
                      <a:pt x="378" y="450"/>
                    </a:lnTo>
                    <a:lnTo>
                      <a:pt x="383" y="452"/>
                    </a:lnTo>
                    <a:lnTo>
                      <a:pt x="385" y="450"/>
                    </a:lnTo>
                    <a:lnTo>
                      <a:pt x="387" y="452"/>
                    </a:lnTo>
                    <a:lnTo>
                      <a:pt x="387" y="454"/>
                    </a:lnTo>
                    <a:lnTo>
                      <a:pt x="389" y="452"/>
                    </a:lnTo>
                    <a:lnTo>
                      <a:pt x="390" y="448"/>
                    </a:lnTo>
                    <a:lnTo>
                      <a:pt x="390" y="440"/>
                    </a:lnTo>
                    <a:lnTo>
                      <a:pt x="390" y="437"/>
                    </a:lnTo>
                    <a:lnTo>
                      <a:pt x="392" y="435"/>
                    </a:lnTo>
                    <a:lnTo>
                      <a:pt x="392" y="429"/>
                    </a:lnTo>
                    <a:lnTo>
                      <a:pt x="392" y="412"/>
                    </a:lnTo>
                    <a:lnTo>
                      <a:pt x="394" y="385"/>
                    </a:lnTo>
                    <a:lnTo>
                      <a:pt x="394" y="356"/>
                    </a:lnTo>
                    <a:lnTo>
                      <a:pt x="394" y="325"/>
                    </a:lnTo>
                    <a:lnTo>
                      <a:pt x="396" y="296"/>
                    </a:lnTo>
                    <a:lnTo>
                      <a:pt x="396" y="285"/>
                    </a:lnTo>
                    <a:lnTo>
                      <a:pt x="396" y="292"/>
                    </a:lnTo>
                    <a:lnTo>
                      <a:pt x="398" y="321"/>
                    </a:lnTo>
                    <a:lnTo>
                      <a:pt x="398" y="356"/>
                    </a:lnTo>
                    <a:lnTo>
                      <a:pt x="398" y="388"/>
                    </a:lnTo>
                    <a:lnTo>
                      <a:pt x="399" y="412"/>
                    </a:lnTo>
                    <a:lnTo>
                      <a:pt x="399" y="421"/>
                    </a:lnTo>
                    <a:lnTo>
                      <a:pt x="399" y="427"/>
                    </a:lnTo>
                    <a:lnTo>
                      <a:pt x="401" y="435"/>
                    </a:lnTo>
                    <a:lnTo>
                      <a:pt x="401" y="442"/>
                    </a:lnTo>
                    <a:lnTo>
                      <a:pt x="401" y="448"/>
                    </a:lnTo>
                    <a:lnTo>
                      <a:pt x="403" y="450"/>
                    </a:lnTo>
                    <a:lnTo>
                      <a:pt x="403" y="448"/>
                    </a:lnTo>
                    <a:lnTo>
                      <a:pt x="405" y="444"/>
                    </a:lnTo>
                    <a:lnTo>
                      <a:pt x="405" y="438"/>
                    </a:lnTo>
                    <a:lnTo>
                      <a:pt x="405" y="437"/>
                    </a:lnTo>
                    <a:lnTo>
                      <a:pt x="406" y="440"/>
                    </a:lnTo>
                    <a:lnTo>
                      <a:pt x="406" y="444"/>
                    </a:lnTo>
                    <a:lnTo>
                      <a:pt x="406" y="446"/>
                    </a:lnTo>
                    <a:lnTo>
                      <a:pt x="408" y="444"/>
                    </a:lnTo>
                    <a:lnTo>
                      <a:pt x="408" y="440"/>
                    </a:lnTo>
                    <a:lnTo>
                      <a:pt x="408" y="444"/>
                    </a:lnTo>
                    <a:lnTo>
                      <a:pt x="410" y="448"/>
                    </a:lnTo>
                    <a:lnTo>
                      <a:pt x="410" y="450"/>
                    </a:lnTo>
                    <a:lnTo>
                      <a:pt x="412" y="450"/>
                    </a:lnTo>
                    <a:lnTo>
                      <a:pt x="412" y="452"/>
                    </a:lnTo>
                    <a:lnTo>
                      <a:pt x="413" y="452"/>
                    </a:lnTo>
                    <a:lnTo>
                      <a:pt x="415" y="446"/>
                    </a:lnTo>
                    <a:lnTo>
                      <a:pt x="415" y="433"/>
                    </a:lnTo>
                    <a:lnTo>
                      <a:pt x="415" y="415"/>
                    </a:lnTo>
                    <a:lnTo>
                      <a:pt x="417" y="410"/>
                    </a:lnTo>
                    <a:lnTo>
                      <a:pt x="417" y="419"/>
                    </a:lnTo>
                    <a:lnTo>
                      <a:pt x="417" y="435"/>
                    </a:lnTo>
                    <a:lnTo>
                      <a:pt x="419" y="442"/>
                    </a:lnTo>
                    <a:lnTo>
                      <a:pt x="419" y="444"/>
                    </a:lnTo>
                    <a:lnTo>
                      <a:pt x="419" y="448"/>
                    </a:lnTo>
                    <a:lnTo>
                      <a:pt x="420" y="452"/>
                    </a:lnTo>
                    <a:lnTo>
                      <a:pt x="420" y="454"/>
                    </a:lnTo>
                    <a:lnTo>
                      <a:pt x="420" y="450"/>
                    </a:lnTo>
                    <a:lnTo>
                      <a:pt x="422" y="446"/>
                    </a:lnTo>
                    <a:lnTo>
                      <a:pt x="422" y="442"/>
                    </a:lnTo>
                    <a:lnTo>
                      <a:pt x="424" y="446"/>
                    </a:lnTo>
                    <a:lnTo>
                      <a:pt x="424" y="450"/>
                    </a:lnTo>
                    <a:lnTo>
                      <a:pt x="424" y="452"/>
                    </a:lnTo>
                    <a:lnTo>
                      <a:pt x="426" y="448"/>
                    </a:lnTo>
                    <a:lnTo>
                      <a:pt x="426" y="446"/>
                    </a:lnTo>
                    <a:lnTo>
                      <a:pt x="426" y="442"/>
                    </a:lnTo>
                    <a:lnTo>
                      <a:pt x="427" y="444"/>
                    </a:lnTo>
                    <a:lnTo>
                      <a:pt x="427" y="448"/>
                    </a:lnTo>
                    <a:lnTo>
                      <a:pt x="427" y="452"/>
                    </a:lnTo>
                    <a:lnTo>
                      <a:pt x="436" y="454"/>
                    </a:lnTo>
                    <a:lnTo>
                      <a:pt x="438" y="454"/>
                    </a:lnTo>
                    <a:lnTo>
                      <a:pt x="440" y="454"/>
                    </a:lnTo>
                    <a:lnTo>
                      <a:pt x="440" y="452"/>
                    </a:lnTo>
                    <a:lnTo>
                      <a:pt x="442" y="450"/>
                    </a:lnTo>
                    <a:lnTo>
                      <a:pt x="442" y="448"/>
                    </a:lnTo>
                    <a:lnTo>
                      <a:pt x="442" y="446"/>
                    </a:lnTo>
                    <a:lnTo>
                      <a:pt x="443" y="446"/>
                    </a:lnTo>
                    <a:lnTo>
                      <a:pt x="443" y="450"/>
                    </a:lnTo>
                    <a:lnTo>
                      <a:pt x="443" y="452"/>
                    </a:lnTo>
                    <a:lnTo>
                      <a:pt x="447" y="452"/>
                    </a:lnTo>
                    <a:lnTo>
                      <a:pt x="449" y="452"/>
                    </a:lnTo>
                    <a:lnTo>
                      <a:pt x="463" y="452"/>
                    </a:lnTo>
                    <a:lnTo>
                      <a:pt x="464" y="450"/>
                    </a:lnTo>
                    <a:lnTo>
                      <a:pt x="464" y="444"/>
                    </a:lnTo>
                    <a:lnTo>
                      <a:pt x="464" y="438"/>
                    </a:lnTo>
                    <a:lnTo>
                      <a:pt x="466" y="444"/>
                    </a:lnTo>
                    <a:lnTo>
                      <a:pt x="466" y="450"/>
                    </a:lnTo>
                    <a:lnTo>
                      <a:pt x="466" y="454"/>
                    </a:lnTo>
                    <a:lnTo>
                      <a:pt x="471" y="452"/>
                    </a:lnTo>
                    <a:lnTo>
                      <a:pt x="471" y="448"/>
                    </a:lnTo>
                    <a:lnTo>
                      <a:pt x="471" y="446"/>
                    </a:lnTo>
                    <a:lnTo>
                      <a:pt x="473" y="446"/>
                    </a:lnTo>
                    <a:lnTo>
                      <a:pt x="473" y="448"/>
                    </a:lnTo>
                    <a:lnTo>
                      <a:pt x="473" y="450"/>
                    </a:lnTo>
                    <a:lnTo>
                      <a:pt x="475" y="452"/>
                    </a:lnTo>
                    <a:lnTo>
                      <a:pt x="475" y="450"/>
                    </a:lnTo>
                    <a:lnTo>
                      <a:pt x="475" y="446"/>
                    </a:lnTo>
                    <a:lnTo>
                      <a:pt x="477" y="442"/>
                    </a:lnTo>
                    <a:lnTo>
                      <a:pt x="477" y="440"/>
                    </a:lnTo>
                    <a:lnTo>
                      <a:pt x="477" y="446"/>
                    </a:lnTo>
                    <a:lnTo>
                      <a:pt x="478" y="450"/>
                    </a:lnTo>
                    <a:lnTo>
                      <a:pt x="484" y="454"/>
                    </a:lnTo>
                    <a:lnTo>
                      <a:pt x="489" y="452"/>
                    </a:lnTo>
                    <a:lnTo>
                      <a:pt x="489" y="450"/>
                    </a:lnTo>
                    <a:lnTo>
                      <a:pt x="491" y="446"/>
                    </a:lnTo>
                    <a:lnTo>
                      <a:pt x="491" y="444"/>
                    </a:lnTo>
                    <a:lnTo>
                      <a:pt x="493" y="444"/>
                    </a:lnTo>
                    <a:lnTo>
                      <a:pt x="494" y="448"/>
                    </a:lnTo>
                    <a:lnTo>
                      <a:pt x="494" y="452"/>
                    </a:lnTo>
                    <a:lnTo>
                      <a:pt x="500" y="452"/>
                    </a:lnTo>
                    <a:lnTo>
                      <a:pt x="500" y="450"/>
                    </a:lnTo>
                    <a:lnTo>
                      <a:pt x="500" y="444"/>
                    </a:lnTo>
                    <a:lnTo>
                      <a:pt x="501" y="437"/>
                    </a:lnTo>
                    <a:lnTo>
                      <a:pt x="501" y="442"/>
                    </a:lnTo>
                    <a:lnTo>
                      <a:pt x="503" y="450"/>
                    </a:lnTo>
                    <a:lnTo>
                      <a:pt x="507" y="452"/>
                    </a:lnTo>
                    <a:lnTo>
                      <a:pt x="507" y="450"/>
                    </a:lnTo>
                    <a:lnTo>
                      <a:pt x="507" y="448"/>
                    </a:lnTo>
                    <a:lnTo>
                      <a:pt x="508" y="446"/>
                    </a:lnTo>
                    <a:lnTo>
                      <a:pt x="508" y="448"/>
                    </a:lnTo>
                    <a:lnTo>
                      <a:pt x="508" y="452"/>
                    </a:lnTo>
                    <a:lnTo>
                      <a:pt x="519" y="454"/>
                    </a:lnTo>
                    <a:lnTo>
                      <a:pt x="521" y="452"/>
                    </a:lnTo>
                    <a:lnTo>
                      <a:pt x="535" y="452"/>
                    </a:lnTo>
                    <a:lnTo>
                      <a:pt x="537" y="452"/>
                    </a:lnTo>
                    <a:lnTo>
                      <a:pt x="544" y="454"/>
                    </a:lnTo>
                    <a:lnTo>
                      <a:pt x="544" y="452"/>
                    </a:lnTo>
                    <a:lnTo>
                      <a:pt x="544" y="454"/>
                    </a:lnTo>
                    <a:lnTo>
                      <a:pt x="545" y="452"/>
                    </a:lnTo>
                    <a:lnTo>
                      <a:pt x="547" y="452"/>
                    </a:lnTo>
                    <a:lnTo>
                      <a:pt x="561" y="452"/>
                    </a:lnTo>
                    <a:lnTo>
                      <a:pt x="561" y="448"/>
                    </a:lnTo>
                    <a:lnTo>
                      <a:pt x="561" y="444"/>
                    </a:lnTo>
                    <a:lnTo>
                      <a:pt x="563" y="442"/>
                    </a:lnTo>
                    <a:lnTo>
                      <a:pt x="563" y="446"/>
                    </a:lnTo>
                    <a:lnTo>
                      <a:pt x="563" y="450"/>
                    </a:lnTo>
                    <a:lnTo>
                      <a:pt x="572" y="454"/>
                    </a:lnTo>
                    <a:lnTo>
                      <a:pt x="572" y="450"/>
                    </a:lnTo>
                    <a:lnTo>
                      <a:pt x="574" y="448"/>
                    </a:lnTo>
                    <a:lnTo>
                      <a:pt x="574" y="446"/>
                    </a:lnTo>
                    <a:lnTo>
                      <a:pt x="574" y="448"/>
                    </a:lnTo>
                    <a:lnTo>
                      <a:pt x="575" y="450"/>
                    </a:lnTo>
                    <a:lnTo>
                      <a:pt x="575" y="452"/>
                    </a:lnTo>
                    <a:lnTo>
                      <a:pt x="579" y="452"/>
                    </a:lnTo>
                    <a:lnTo>
                      <a:pt x="579" y="450"/>
                    </a:lnTo>
                    <a:lnTo>
                      <a:pt x="581" y="450"/>
                    </a:lnTo>
                    <a:lnTo>
                      <a:pt x="581" y="452"/>
                    </a:lnTo>
                    <a:lnTo>
                      <a:pt x="612" y="454"/>
                    </a:lnTo>
                    <a:lnTo>
                      <a:pt x="630" y="452"/>
                    </a:lnTo>
                    <a:lnTo>
                      <a:pt x="630" y="450"/>
                    </a:lnTo>
                    <a:lnTo>
                      <a:pt x="632" y="450"/>
                    </a:lnTo>
                    <a:lnTo>
                      <a:pt x="632" y="452"/>
                    </a:lnTo>
                    <a:lnTo>
                      <a:pt x="635" y="454"/>
                    </a:lnTo>
                    <a:lnTo>
                      <a:pt x="639" y="454"/>
                    </a:lnTo>
                    <a:lnTo>
                      <a:pt x="639" y="452"/>
                    </a:lnTo>
                    <a:lnTo>
                      <a:pt x="640" y="450"/>
                    </a:lnTo>
                    <a:lnTo>
                      <a:pt x="640" y="452"/>
                    </a:lnTo>
                    <a:lnTo>
                      <a:pt x="642" y="454"/>
                    </a:lnTo>
                    <a:lnTo>
                      <a:pt x="653" y="454"/>
                    </a:lnTo>
                    <a:lnTo>
                      <a:pt x="653" y="452"/>
                    </a:lnTo>
                    <a:lnTo>
                      <a:pt x="654" y="452"/>
                    </a:lnTo>
                    <a:lnTo>
                      <a:pt x="662" y="452"/>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8" name="Freeform 107"/>
              <p:cNvSpPr/>
              <p:nvPr/>
            </p:nvSpPr>
            <p:spPr bwMode="auto">
              <a:xfrm>
                <a:off x="3841750" y="5476875"/>
                <a:ext cx="696912" cy="188913"/>
              </a:xfrm>
              <a:custGeom>
                <a:avLst/>
                <a:gdLst>
                  <a:gd name="T0" fmla="*/ 2147483647 w 878"/>
                  <a:gd name="T1" fmla="*/ 2147483647 h 238"/>
                  <a:gd name="T2" fmla="*/ 2147483647 w 878"/>
                  <a:gd name="T3" fmla="*/ 2147483647 h 238"/>
                  <a:gd name="T4" fmla="*/ 2147483647 w 878"/>
                  <a:gd name="T5" fmla="*/ 2147483647 h 238"/>
                  <a:gd name="T6" fmla="*/ 2147483647 w 878"/>
                  <a:gd name="T7" fmla="*/ 2147483647 h 238"/>
                  <a:gd name="T8" fmla="*/ 2147483647 w 878"/>
                  <a:gd name="T9" fmla="*/ 2147483647 h 238"/>
                  <a:gd name="T10" fmla="*/ 2147483647 w 878"/>
                  <a:gd name="T11" fmla="*/ 2147483647 h 238"/>
                  <a:gd name="T12" fmla="*/ 2147483647 w 878"/>
                  <a:gd name="T13" fmla="*/ 2147483647 h 238"/>
                  <a:gd name="T14" fmla="*/ 2147483647 w 878"/>
                  <a:gd name="T15" fmla="*/ 2147483647 h 238"/>
                  <a:gd name="T16" fmla="*/ 2147483647 w 878"/>
                  <a:gd name="T17" fmla="*/ 2147483647 h 238"/>
                  <a:gd name="T18" fmla="*/ 2147483647 w 878"/>
                  <a:gd name="T19" fmla="*/ 2147483647 h 238"/>
                  <a:gd name="T20" fmla="*/ 2147483647 w 878"/>
                  <a:gd name="T21" fmla="*/ 2147483647 h 238"/>
                  <a:gd name="T22" fmla="*/ 2147483647 w 878"/>
                  <a:gd name="T23" fmla="*/ 2147483647 h 238"/>
                  <a:gd name="T24" fmla="*/ 2147483647 w 878"/>
                  <a:gd name="T25" fmla="*/ 2147483647 h 238"/>
                  <a:gd name="T26" fmla="*/ 2147483647 w 878"/>
                  <a:gd name="T27" fmla="*/ 2147483647 h 238"/>
                  <a:gd name="T28" fmla="*/ 2147483647 w 878"/>
                  <a:gd name="T29" fmla="*/ 2147483647 h 238"/>
                  <a:gd name="T30" fmla="*/ 2147483647 w 878"/>
                  <a:gd name="T31" fmla="*/ 2147483647 h 238"/>
                  <a:gd name="T32" fmla="*/ 2147483647 w 878"/>
                  <a:gd name="T33" fmla="*/ 2147483647 h 238"/>
                  <a:gd name="T34" fmla="*/ 2147483647 w 878"/>
                  <a:gd name="T35" fmla="*/ 2147483647 h 238"/>
                  <a:gd name="T36" fmla="*/ 2147483647 w 878"/>
                  <a:gd name="T37" fmla="*/ 2147483647 h 238"/>
                  <a:gd name="T38" fmla="*/ 2147483647 w 878"/>
                  <a:gd name="T39" fmla="*/ 2147483647 h 238"/>
                  <a:gd name="T40" fmla="*/ 2147483647 w 878"/>
                  <a:gd name="T41" fmla="*/ 2147483647 h 238"/>
                  <a:gd name="T42" fmla="*/ 2147483647 w 878"/>
                  <a:gd name="T43" fmla="*/ 2147483647 h 238"/>
                  <a:gd name="T44" fmla="*/ 2147483647 w 878"/>
                  <a:gd name="T45" fmla="*/ 2147483647 h 238"/>
                  <a:gd name="T46" fmla="*/ 2147483647 w 878"/>
                  <a:gd name="T47" fmla="*/ 2147483647 h 238"/>
                  <a:gd name="T48" fmla="*/ 2147483647 w 878"/>
                  <a:gd name="T49" fmla="*/ 2147483647 h 238"/>
                  <a:gd name="T50" fmla="*/ 2147483647 w 878"/>
                  <a:gd name="T51" fmla="*/ 2147483647 h 238"/>
                  <a:gd name="T52" fmla="*/ 2147483647 w 878"/>
                  <a:gd name="T53" fmla="*/ 2147483647 h 238"/>
                  <a:gd name="T54" fmla="*/ 2147483647 w 878"/>
                  <a:gd name="T55" fmla="*/ 2147483647 h 238"/>
                  <a:gd name="T56" fmla="*/ 2147483647 w 878"/>
                  <a:gd name="T57" fmla="*/ 2147483647 h 238"/>
                  <a:gd name="T58" fmla="*/ 2147483647 w 878"/>
                  <a:gd name="T59" fmla="*/ 2147483647 h 238"/>
                  <a:gd name="T60" fmla="*/ 2147483647 w 878"/>
                  <a:gd name="T61" fmla="*/ 2147483647 h 238"/>
                  <a:gd name="T62" fmla="*/ 2147483647 w 878"/>
                  <a:gd name="T63" fmla="*/ 2147483647 h 238"/>
                  <a:gd name="T64" fmla="*/ 2147483647 w 878"/>
                  <a:gd name="T65" fmla="*/ 2147483647 h 238"/>
                  <a:gd name="T66" fmla="*/ 2147483647 w 878"/>
                  <a:gd name="T67" fmla="*/ 2147483647 h 238"/>
                  <a:gd name="T68" fmla="*/ 2147483647 w 878"/>
                  <a:gd name="T69" fmla="*/ 2147483647 h 238"/>
                  <a:gd name="T70" fmla="*/ 2147483647 w 878"/>
                  <a:gd name="T71" fmla="*/ 2147483647 h 238"/>
                  <a:gd name="T72" fmla="*/ 2147483647 w 878"/>
                  <a:gd name="T73" fmla="*/ 2147483647 h 238"/>
                  <a:gd name="T74" fmla="*/ 2147483647 w 878"/>
                  <a:gd name="T75" fmla="*/ 2147483647 h 238"/>
                  <a:gd name="T76" fmla="*/ 2147483647 w 878"/>
                  <a:gd name="T77" fmla="*/ 2147483647 h 238"/>
                  <a:gd name="T78" fmla="*/ 2147483647 w 878"/>
                  <a:gd name="T79" fmla="*/ 2147483647 h 238"/>
                  <a:gd name="T80" fmla="*/ 2147483647 w 878"/>
                  <a:gd name="T81" fmla="*/ 2147483647 h 238"/>
                  <a:gd name="T82" fmla="*/ 2147483647 w 878"/>
                  <a:gd name="T83" fmla="*/ 2147483647 h 238"/>
                  <a:gd name="T84" fmla="*/ 2147483647 w 878"/>
                  <a:gd name="T85" fmla="*/ 2147483647 h 238"/>
                  <a:gd name="T86" fmla="*/ 2147483647 w 878"/>
                  <a:gd name="T87" fmla="*/ 2147483647 h 238"/>
                  <a:gd name="T88" fmla="*/ 2147483647 w 878"/>
                  <a:gd name="T89" fmla="*/ 2147483647 h 238"/>
                  <a:gd name="T90" fmla="*/ 2147483647 w 878"/>
                  <a:gd name="T91" fmla="*/ 2147483647 h 238"/>
                  <a:gd name="T92" fmla="*/ 2147483647 w 878"/>
                  <a:gd name="T93" fmla="*/ 2147483647 h 238"/>
                  <a:gd name="T94" fmla="*/ 2147483647 w 878"/>
                  <a:gd name="T95" fmla="*/ 2147483647 h 238"/>
                  <a:gd name="T96" fmla="*/ 2147483647 w 878"/>
                  <a:gd name="T97" fmla="*/ 2147483647 h 238"/>
                  <a:gd name="T98" fmla="*/ 2147483647 w 878"/>
                  <a:gd name="T99" fmla="*/ 2147483647 h 238"/>
                  <a:gd name="T100" fmla="*/ 2147483647 w 878"/>
                  <a:gd name="T101" fmla="*/ 2147483647 h 238"/>
                  <a:gd name="T102" fmla="*/ 2147483647 w 878"/>
                  <a:gd name="T103" fmla="*/ 2147483647 h 238"/>
                  <a:gd name="T104" fmla="*/ 2147483647 w 878"/>
                  <a:gd name="T105" fmla="*/ 2147483647 h 238"/>
                  <a:gd name="T106" fmla="*/ 2147483647 w 878"/>
                  <a:gd name="T107" fmla="*/ 2147483647 h 238"/>
                  <a:gd name="T108" fmla="*/ 2147483647 w 878"/>
                  <a:gd name="T109" fmla="*/ 2147483647 h 238"/>
                  <a:gd name="T110" fmla="*/ 2147483647 w 878"/>
                  <a:gd name="T111" fmla="*/ 2147483647 h 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78"/>
                  <a:gd name="T169" fmla="*/ 0 h 238"/>
                  <a:gd name="T170" fmla="*/ 878 w 878"/>
                  <a:gd name="T171" fmla="*/ 238 h 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78" h="238">
                    <a:moveTo>
                      <a:pt x="0" y="236"/>
                    </a:moveTo>
                    <a:lnTo>
                      <a:pt x="1" y="234"/>
                    </a:lnTo>
                    <a:lnTo>
                      <a:pt x="1" y="236"/>
                    </a:lnTo>
                    <a:lnTo>
                      <a:pt x="3" y="236"/>
                    </a:lnTo>
                    <a:lnTo>
                      <a:pt x="5" y="238"/>
                    </a:lnTo>
                    <a:lnTo>
                      <a:pt x="5" y="236"/>
                    </a:lnTo>
                    <a:lnTo>
                      <a:pt x="7" y="236"/>
                    </a:lnTo>
                    <a:lnTo>
                      <a:pt x="8" y="236"/>
                    </a:lnTo>
                    <a:lnTo>
                      <a:pt x="19" y="238"/>
                    </a:lnTo>
                    <a:lnTo>
                      <a:pt x="21" y="234"/>
                    </a:lnTo>
                    <a:lnTo>
                      <a:pt x="21" y="232"/>
                    </a:lnTo>
                    <a:lnTo>
                      <a:pt x="22" y="234"/>
                    </a:lnTo>
                    <a:lnTo>
                      <a:pt x="22" y="232"/>
                    </a:lnTo>
                    <a:lnTo>
                      <a:pt x="24" y="228"/>
                    </a:lnTo>
                    <a:lnTo>
                      <a:pt x="24" y="230"/>
                    </a:lnTo>
                    <a:lnTo>
                      <a:pt x="26" y="234"/>
                    </a:lnTo>
                    <a:lnTo>
                      <a:pt x="45" y="238"/>
                    </a:lnTo>
                    <a:lnTo>
                      <a:pt x="45" y="236"/>
                    </a:lnTo>
                    <a:lnTo>
                      <a:pt x="47" y="236"/>
                    </a:lnTo>
                    <a:lnTo>
                      <a:pt x="52" y="238"/>
                    </a:lnTo>
                    <a:lnTo>
                      <a:pt x="52" y="236"/>
                    </a:lnTo>
                    <a:lnTo>
                      <a:pt x="54" y="234"/>
                    </a:lnTo>
                    <a:lnTo>
                      <a:pt x="54" y="236"/>
                    </a:lnTo>
                    <a:lnTo>
                      <a:pt x="56" y="236"/>
                    </a:lnTo>
                    <a:lnTo>
                      <a:pt x="70" y="236"/>
                    </a:lnTo>
                    <a:lnTo>
                      <a:pt x="72" y="234"/>
                    </a:lnTo>
                    <a:lnTo>
                      <a:pt x="73" y="236"/>
                    </a:lnTo>
                    <a:lnTo>
                      <a:pt x="73" y="238"/>
                    </a:lnTo>
                    <a:lnTo>
                      <a:pt x="79" y="236"/>
                    </a:lnTo>
                    <a:lnTo>
                      <a:pt x="79" y="234"/>
                    </a:lnTo>
                    <a:lnTo>
                      <a:pt x="79" y="226"/>
                    </a:lnTo>
                    <a:lnTo>
                      <a:pt x="80" y="215"/>
                    </a:lnTo>
                    <a:lnTo>
                      <a:pt x="80" y="199"/>
                    </a:lnTo>
                    <a:lnTo>
                      <a:pt x="80" y="188"/>
                    </a:lnTo>
                    <a:lnTo>
                      <a:pt x="82" y="178"/>
                    </a:lnTo>
                    <a:lnTo>
                      <a:pt x="82" y="172"/>
                    </a:lnTo>
                    <a:lnTo>
                      <a:pt x="82" y="165"/>
                    </a:lnTo>
                    <a:lnTo>
                      <a:pt x="84" y="149"/>
                    </a:lnTo>
                    <a:lnTo>
                      <a:pt x="84" y="105"/>
                    </a:lnTo>
                    <a:lnTo>
                      <a:pt x="84" y="46"/>
                    </a:lnTo>
                    <a:lnTo>
                      <a:pt x="86" y="0"/>
                    </a:lnTo>
                    <a:lnTo>
                      <a:pt x="86" y="3"/>
                    </a:lnTo>
                    <a:lnTo>
                      <a:pt x="86" y="51"/>
                    </a:lnTo>
                    <a:lnTo>
                      <a:pt x="88" y="111"/>
                    </a:lnTo>
                    <a:lnTo>
                      <a:pt x="88" y="153"/>
                    </a:lnTo>
                    <a:lnTo>
                      <a:pt x="88" y="174"/>
                    </a:lnTo>
                    <a:lnTo>
                      <a:pt x="89" y="188"/>
                    </a:lnTo>
                    <a:lnTo>
                      <a:pt x="89" y="201"/>
                    </a:lnTo>
                    <a:lnTo>
                      <a:pt x="89" y="217"/>
                    </a:lnTo>
                    <a:lnTo>
                      <a:pt x="89" y="224"/>
                    </a:lnTo>
                    <a:lnTo>
                      <a:pt x="91" y="230"/>
                    </a:lnTo>
                    <a:lnTo>
                      <a:pt x="91" y="232"/>
                    </a:lnTo>
                    <a:lnTo>
                      <a:pt x="93" y="230"/>
                    </a:lnTo>
                    <a:lnTo>
                      <a:pt x="93" y="226"/>
                    </a:lnTo>
                    <a:lnTo>
                      <a:pt x="93" y="219"/>
                    </a:lnTo>
                    <a:lnTo>
                      <a:pt x="95" y="209"/>
                    </a:lnTo>
                    <a:lnTo>
                      <a:pt x="95" y="197"/>
                    </a:lnTo>
                    <a:lnTo>
                      <a:pt x="95" y="194"/>
                    </a:lnTo>
                    <a:lnTo>
                      <a:pt x="96" y="203"/>
                    </a:lnTo>
                    <a:lnTo>
                      <a:pt x="96" y="219"/>
                    </a:lnTo>
                    <a:lnTo>
                      <a:pt x="96" y="230"/>
                    </a:lnTo>
                    <a:lnTo>
                      <a:pt x="98" y="232"/>
                    </a:lnTo>
                    <a:lnTo>
                      <a:pt x="98" y="230"/>
                    </a:lnTo>
                    <a:lnTo>
                      <a:pt x="100" y="232"/>
                    </a:lnTo>
                    <a:lnTo>
                      <a:pt x="100" y="236"/>
                    </a:lnTo>
                    <a:lnTo>
                      <a:pt x="102" y="236"/>
                    </a:lnTo>
                    <a:lnTo>
                      <a:pt x="103" y="232"/>
                    </a:lnTo>
                    <a:lnTo>
                      <a:pt x="103" y="230"/>
                    </a:lnTo>
                    <a:lnTo>
                      <a:pt x="103" y="228"/>
                    </a:lnTo>
                    <a:lnTo>
                      <a:pt x="105" y="230"/>
                    </a:lnTo>
                    <a:lnTo>
                      <a:pt x="105" y="234"/>
                    </a:lnTo>
                    <a:lnTo>
                      <a:pt x="105" y="236"/>
                    </a:lnTo>
                    <a:lnTo>
                      <a:pt x="107" y="236"/>
                    </a:lnTo>
                    <a:lnTo>
                      <a:pt x="107" y="234"/>
                    </a:lnTo>
                    <a:lnTo>
                      <a:pt x="109" y="228"/>
                    </a:lnTo>
                    <a:lnTo>
                      <a:pt x="109" y="222"/>
                    </a:lnTo>
                    <a:lnTo>
                      <a:pt x="109" y="228"/>
                    </a:lnTo>
                    <a:lnTo>
                      <a:pt x="110" y="234"/>
                    </a:lnTo>
                    <a:lnTo>
                      <a:pt x="112" y="236"/>
                    </a:lnTo>
                    <a:lnTo>
                      <a:pt x="112" y="234"/>
                    </a:lnTo>
                    <a:lnTo>
                      <a:pt x="114" y="232"/>
                    </a:lnTo>
                    <a:lnTo>
                      <a:pt x="114" y="234"/>
                    </a:lnTo>
                    <a:lnTo>
                      <a:pt x="116" y="236"/>
                    </a:lnTo>
                    <a:lnTo>
                      <a:pt x="121" y="236"/>
                    </a:lnTo>
                    <a:lnTo>
                      <a:pt x="121" y="230"/>
                    </a:lnTo>
                    <a:lnTo>
                      <a:pt x="121" y="224"/>
                    </a:lnTo>
                    <a:lnTo>
                      <a:pt x="123" y="222"/>
                    </a:lnTo>
                    <a:lnTo>
                      <a:pt x="123" y="228"/>
                    </a:lnTo>
                    <a:lnTo>
                      <a:pt x="123" y="234"/>
                    </a:lnTo>
                    <a:lnTo>
                      <a:pt x="124" y="236"/>
                    </a:lnTo>
                    <a:lnTo>
                      <a:pt x="124" y="234"/>
                    </a:lnTo>
                    <a:lnTo>
                      <a:pt x="126" y="234"/>
                    </a:lnTo>
                    <a:lnTo>
                      <a:pt x="128" y="236"/>
                    </a:lnTo>
                    <a:lnTo>
                      <a:pt x="130" y="236"/>
                    </a:lnTo>
                    <a:lnTo>
                      <a:pt x="132" y="236"/>
                    </a:lnTo>
                    <a:lnTo>
                      <a:pt x="137" y="236"/>
                    </a:lnTo>
                    <a:lnTo>
                      <a:pt x="137" y="234"/>
                    </a:lnTo>
                    <a:lnTo>
                      <a:pt x="139" y="230"/>
                    </a:lnTo>
                    <a:lnTo>
                      <a:pt x="139" y="232"/>
                    </a:lnTo>
                    <a:lnTo>
                      <a:pt x="140" y="234"/>
                    </a:lnTo>
                    <a:lnTo>
                      <a:pt x="144" y="236"/>
                    </a:lnTo>
                    <a:lnTo>
                      <a:pt x="144" y="234"/>
                    </a:lnTo>
                    <a:lnTo>
                      <a:pt x="144" y="232"/>
                    </a:lnTo>
                    <a:lnTo>
                      <a:pt x="146" y="232"/>
                    </a:lnTo>
                    <a:lnTo>
                      <a:pt x="146" y="230"/>
                    </a:lnTo>
                    <a:lnTo>
                      <a:pt x="147" y="230"/>
                    </a:lnTo>
                    <a:lnTo>
                      <a:pt x="149" y="226"/>
                    </a:lnTo>
                    <a:lnTo>
                      <a:pt x="149" y="224"/>
                    </a:lnTo>
                    <a:lnTo>
                      <a:pt x="149" y="226"/>
                    </a:lnTo>
                    <a:lnTo>
                      <a:pt x="151" y="232"/>
                    </a:lnTo>
                    <a:lnTo>
                      <a:pt x="151" y="236"/>
                    </a:lnTo>
                    <a:lnTo>
                      <a:pt x="153" y="236"/>
                    </a:lnTo>
                    <a:lnTo>
                      <a:pt x="154" y="236"/>
                    </a:lnTo>
                    <a:lnTo>
                      <a:pt x="154" y="234"/>
                    </a:lnTo>
                    <a:lnTo>
                      <a:pt x="156" y="232"/>
                    </a:lnTo>
                    <a:lnTo>
                      <a:pt x="156" y="228"/>
                    </a:lnTo>
                    <a:lnTo>
                      <a:pt x="156" y="224"/>
                    </a:lnTo>
                    <a:lnTo>
                      <a:pt x="158" y="224"/>
                    </a:lnTo>
                    <a:lnTo>
                      <a:pt x="158" y="228"/>
                    </a:lnTo>
                    <a:lnTo>
                      <a:pt x="160" y="232"/>
                    </a:lnTo>
                    <a:lnTo>
                      <a:pt x="160" y="230"/>
                    </a:lnTo>
                    <a:lnTo>
                      <a:pt x="160" y="224"/>
                    </a:lnTo>
                    <a:lnTo>
                      <a:pt x="161" y="221"/>
                    </a:lnTo>
                    <a:lnTo>
                      <a:pt x="161" y="222"/>
                    </a:lnTo>
                    <a:lnTo>
                      <a:pt x="163" y="224"/>
                    </a:lnTo>
                    <a:lnTo>
                      <a:pt x="163" y="226"/>
                    </a:lnTo>
                    <a:lnTo>
                      <a:pt x="163" y="228"/>
                    </a:lnTo>
                    <a:lnTo>
                      <a:pt x="165" y="230"/>
                    </a:lnTo>
                    <a:lnTo>
                      <a:pt x="165" y="232"/>
                    </a:lnTo>
                    <a:lnTo>
                      <a:pt x="165" y="236"/>
                    </a:lnTo>
                    <a:lnTo>
                      <a:pt x="168" y="238"/>
                    </a:lnTo>
                    <a:lnTo>
                      <a:pt x="170" y="236"/>
                    </a:lnTo>
                    <a:lnTo>
                      <a:pt x="170" y="232"/>
                    </a:lnTo>
                    <a:lnTo>
                      <a:pt x="172" y="232"/>
                    </a:lnTo>
                    <a:lnTo>
                      <a:pt x="172" y="234"/>
                    </a:lnTo>
                    <a:lnTo>
                      <a:pt x="172" y="238"/>
                    </a:lnTo>
                    <a:lnTo>
                      <a:pt x="174" y="236"/>
                    </a:lnTo>
                    <a:lnTo>
                      <a:pt x="174" y="234"/>
                    </a:lnTo>
                    <a:lnTo>
                      <a:pt x="176" y="230"/>
                    </a:lnTo>
                    <a:lnTo>
                      <a:pt x="176" y="226"/>
                    </a:lnTo>
                    <a:lnTo>
                      <a:pt x="176" y="228"/>
                    </a:lnTo>
                    <a:lnTo>
                      <a:pt x="177" y="232"/>
                    </a:lnTo>
                    <a:lnTo>
                      <a:pt x="177" y="236"/>
                    </a:lnTo>
                    <a:lnTo>
                      <a:pt x="184" y="236"/>
                    </a:lnTo>
                    <a:lnTo>
                      <a:pt x="184" y="232"/>
                    </a:lnTo>
                    <a:lnTo>
                      <a:pt x="186" y="232"/>
                    </a:lnTo>
                    <a:lnTo>
                      <a:pt x="186" y="234"/>
                    </a:lnTo>
                    <a:lnTo>
                      <a:pt x="188" y="236"/>
                    </a:lnTo>
                    <a:lnTo>
                      <a:pt x="204" y="236"/>
                    </a:lnTo>
                    <a:lnTo>
                      <a:pt x="205" y="234"/>
                    </a:lnTo>
                    <a:lnTo>
                      <a:pt x="205" y="232"/>
                    </a:lnTo>
                    <a:lnTo>
                      <a:pt x="207" y="234"/>
                    </a:lnTo>
                    <a:lnTo>
                      <a:pt x="207" y="236"/>
                    </a:lnTo>
                    <a:lnTo>
                      <a:pt x="228" y="238"/>
                    </a:lnTo>
                    <a:lnTo>
                      <a:pt x="228" y="234"/>
                    </a:lnTo>
                    <a:lnTo>
                      <a:pt x="228" y="230"/>
                    </a:lnTo>
                    <a:lnTo>
                      <a:pt x="230" y="226"/>
                    </a:lnTo>
                    <a:lnTo>
                      <a:pt x="230" y="230"/>
                    </a:lnTo>
                    <a:lnTo>
                      <a:pt x="232" y="236"/>
                    </a:lnTo>
                    <a:lnTo>
                      <a:pt x="237" y="234"/>
                    </a:lnTo>
                    <a:lnTo>
                      <a:pt x="239" y="230"/>
                    </a:lnTo>
                    <a:lnTo>
                      <a:pt x="239" y="226"/>
                    </a:lnTo>
                    <a:lnTo>
                      <a:pt x="239" y="224"/>
                    </a:lnTo>
                    <a:lnTo>
                      <a:pt x="241" y="228"/>
                    </a:lnTo>
                    <a:lnTo>
                      <a:pt x="241" y="234"/>
                    </a:lnTo>
                    <a:lnTo>
                      <a:pt x="241" y="236"/>
                    </a:lnTo>
                    <a:lnTo>
                      <a:pt x="269" y="238"/>
                    </a:lnTo>
                    <a:lnTo>
                      <a:pt x="271" y="236"/>
                    </a:lnTo>
                    <a:lnTo>
                      <a:pt x="271" y="238"/>
                    </a:lnTo>
                    <a:lnTo>
                      <a:pt x="278" y="236"/>
                    </a:lnTo>
                    <a:lnTo>
                      <a:pt x="278" y="238"/>
                    </a:lnTo>
                    <a:lnTo>
                      <a:pt x="286" y="236"/>
                    </a:lnTo>
                    <a:lnTo>
                      <a:pt x="286" y="232"/>
                    </a:lnTo>
                    <a:lnTo>
                      <a:pt x="286" y="228"/>
                    </a:lnTo>
                    <a:lnTo>
                      <a:pt x="288" y="224"/>
                    </a:lnTo>
                    <a:lnTo>
                      <a:pt x="288" y="230"/>
                    </a:lnTo>
                    <a:lnTo>
                      <a:pt x="290" y="236"/>
                    </a:lnTo>
                    <a:lnTo>
                      <a:pt x="292" y="236"/>
                    </a:lnTo>
                    <a:lnTo>
                      <a:pt x="293" y="236"/>
                    </a:lnTo>
                    <a:lnTo>
                      <a:pt x="299" y="236"/>
                    </a:lnTo>
                    <a:lnTo>
                      <a:pt x="300" y="234"/>
                    </a:lnTo>
                    <a:lnTo>
                      <a:pt x="302" y="236"/>
                    </a:lnTo>
                    <a:lnTo>
                      <a:pt x="304" y="236"/>
                    </a:lnTo>
                    <a:lnTo>
                      <a:pt x="306" y="236"/>
                    </a:lnTo>
                    <a:lnTo>
                      <a:pt x="306" y="238"/>
                    </a:lnTo>
                    <a:lnTo>
                      <a:pt x="322" y="236"/>
                    </a:lnTo>
                    <a:lnTo>
                      <a:pt x="323" y="236"/>
                    </a:lnTo>
                    <a:lnTo>
                      <a:pt x="323" y="238"/>
                    </a:lnTo>
                    <a:lnTo>
                      <a:pt x="325" y="238"/>
                    </a:lnTo>
                    <a:lnTo>
                      <a:pt x="360" y="236"/>
                    </a:lnTo>
                    <a:lnTo>
                      <a:pt x="360" y="232"/>
                    </a:lnTo>
                    <a:lnTo>
                      <a:pt x="360" y="230"/>
                    </a:lnTo>
                    <a:lnTo>
                      <a:pt x="362" y="228"/>
                    </a:lnTo>
                    <a:lnTo>
                      <a:pt x="362" y="230"/>
                    </a:lnTo>
                    <a:lnTo>
                      <a:pt x="362" y="234"/>
                    </a:lnTo>
                    <a:lnTo>
                      <a:pt x="369" y="238"/>
                    </a:lnTo>
                    <a:lnTo>
                      <a:pt x="371" y="234"/>
                    </a:lnTo>
                    <a:lnTo>
                      <a:pt x="371" y="230"/>
                    </a:lnTo>
                    <a:lnTo>
                      <a:pt x="371" y="224"/>
                    </a:lnTo>
                    <a:lnTo>
                      <a:pt x="373" y="222"/>
                    </a:lnTo>
                    <a:lnTo>
                      <a:pt x="373" y="228"/>
                    </a:lnTo>
                    <a:lnTo>
                      <a:pt x="373" y="234"/>
                    </a:lnTo>
                    <a:lnTo>
                      <a:pt x="380" y="236"/>
                    </a:lnTo>
                    <a:lnTo>
                      <a:pt x="380" y="234"/>
                    </a:lnTo>
                    <a:lnTo>
                      <a:pt x="381" y="230"/>
                    </a:lnTo>
                    <a:lnTo>
                      <a:pt x="381" y="226"/>
                    </a:lnTo>
                    <a:lnTo>
                      <a:pt x="383" y="215"/>
                    </a:lnTo>
                    <a:lnTo>
                      <a:pt x="383" y="194"/>
                    </a:lnTo>
                    <a:lnTo>
                      <a:pt x="383" y="172"/>
                    </a:lnTo>
                    <a:lnTo>
                      <a:pt x="385" y="157"/>
                    </a:lnTo>
                    <a:lnTo>
                      <a:pt x="385" y="146"/>
                    </a:lnTo>
                    <a:lnTo>
                      <a:pt x="385" y="140"/>
                    </a:lnTo>
                    <a:lnTo>
                      <a:pt x="387" y="146"/>
                    </a:lnTo>
                    <a:lnTo>
                      <a:pt x="387" y="157"/>
                    </a:lnTo>
                    <a:lnTo>
                      <a:pt x="387" y="176"/>
                    </a:lnTo>
                    <a:lnTo>
                      <a:pt x="388" y="197"/>
                    </a:lnTo>
                    <a:lnTo>
                      <a:pt x="388" y="221"/>
                    </a:lnTo>
                    <a:lnTo>
                      <a:pt x="388" y="232"/>
                    </a:lnTo>
                    <a:lnTo>
                      <a:pt x="390" y="234"/>
                    </a:lnTo>
                    <a:lnTo>
                      <a:pt x="392" y="236"/>
                    </a:lnTo>
                    <a:lnTo>
                      <a:pt x="392" y="234"/>
                    </a:lnTo>
                    <a:lnTo>
                      <a:pt x="392" y="230"/>
                    </a:lnTo>
                    <a:lnTo>
                      <a:pt x="394" y="226"/>
                    </a:lnTo>
                    <a:lnTo>
                      <a:pt x="394" y="228"/>
                    </a:lnTo>
                    <a:lnTo>
                      <a:pt x="394" y="232"/>
                    </a:lnTo>
                    <a:lnTo>
                      <a:pt x="396" y="228"/>
                    </a:lnTo>
                    <a:lnTo>
                      <a:pt x="396" y="222"/>
                    </a:lnTo>
                    <a:lnTo>
                      <a:pt x="396" y="215"/>
                    </a:lnTo>
                    <a:lnTo>
                      <a:pt x="397" y="207"/>
                    </a:lnTo>
                    <a:lnTo>
                      <a:pt x="397" y="205"/>
                    </a:lnTo>
                    <a:lnTo>
                      <a:pt x="397" y="209"/>
                    </a:lnTo>
                    <a:lnTo>
                      <a:pt x="399" y="219"/>
                    </a:lnTo>
                    <a:lnTo>
                      <a:pt x="399" y="228"/>
                    </a:lnTo>
                    <a:lnTo>
                      <a:pt x="401" y="222"/>
                    </a:lnTo>
                    <a:lnTo>
                      <a:pt x="401" y="217"/>
                    </a:lnTo>
                    <a:lnTo>
                      <a:pt x="403" y="222"/>
                    </a:lnTo>
                    <a:lnTo>
                      <a:pt x="403" y="230"/>
                    </a:lnTo>
                    <a:lnTo>
                      <a:pt x="403" y="236"/>
                    </a:lnTo>
                    <a:lnTo>
                      <a:pt x="404" y="234"/>
                    </a:lnTo>
                    <a:lnTo>
                      <a:pt x="404" y="232"/>
                    </a:lnTo>
                    <a:lnTo>
                      <a:pt x="404" y="230"/>
                    </a:lnTo>
                    <a:lnTo>
                      <a:pt x="406" y="228"/>
                    </a:lnTo>
                    <a:lnTo>
                      <a:pt x="406" y="230"/>
                    </a:lnTo>
                    <a:lnTo>
                      <a:pt x="406" y="234"/>
                    </a:lnTo>
                    <a:lnTo>
                      <a:pt x="408" y="234"/>
                    </a:lnTo>
                    <a:lnTo>
                      <a:pt x="410" y="230"/>
                    </a:lnTo>
                    <a:lnTo>
                      <a:pt x="410" y="228"/>
                    </a:lnTo>
                    <a:lnTo>
                      <a:pt x="411" y="232"/>
                    </a:lnTo>
                    <a:lnTo>
                      <a:pt x="411" y="236"/>
                    </a:lnTo>
                    <a:lnTo>
                      <a:pt x="411" y="234"/>
                    </a:lnTo>
                    <a:lnTo>
                      <a:pt x="413" y="234"/>
                    </a:lnTo>
                    <a:lnTo>
                      <a:pt x="415" y="232"/>
                    </a:lnTo>
                    <a:lnTo>
                      <a:pt x="415" y="230"/>
                    </a:lnTo>
                    <a:lnTo>
                      <a:pt x="415" y="232"/>
                    </a:lnTo>
                    <a:lnTo>
                      <a:pt x="417" y="234"/>
                    </a:lnTo>
                    <a:lnTo>
                      <a:pt x="417" y="236"/>
                    </a:lnTo>
                    <a:lnTo>
                      <a:pt x="418" y="238"/>
                    </a:lnTo>
                    <a:lnTo>
                      <a:pt x="425" y="236"/>
                    </a:lnTo>
                    <a:lnTo>
                      <a:pt x="425" y="234"/>
                    </a:lnTo>
                    <a:lnTo>
                      <a:pt x="427" y="232"/>
                    </a:lnTo>
                    <a:lnTo>
                      <a:pt x="429" y="234"/>
                    </a:lnTo>
                    <a:lnTo>
                      <a:pt x="429" y="236"/>
                    </a:lnTo>
                    <a:lnTo>
                      <a:pt x="436" y="236"/>
                    </a:lnTo>
                    <a:lnTo>
                      <a:pt x="436" y="234"/>
                    </a:lnTo>
                    <a:lnTo>
                      <a:pt x="436" y="230"/>
                    </a:lnTo>
                    <a:lnTo>
                      <a:pt x="438" y="230"/>
                    </a:lnTo>
                    <a:lnTo>
                      <a:pt x="438" y="232"/>
                    </a:lnTo>
                    <a:lnTo>
                      <a:pt x="438" y="234"/>
                    </a:lnTo>
                    <a:lnTo>
                      <a:pt x="443" y="236"/>
                    </a:lnTo>
                    <a:lnTo>
                      <a:pt x="443" y="234"/>
                    </a:lnTo>
                    <a:lnTo>
                      <a:pt x="445" y="236"/>
                    </a:lnTo>
                    <a:lnTo>
                      <a:pt x="450" y="236"/>
                    </a:lnTo>
                    <a:lnTo>
                      <a:pt x="452" y="236"/>
                    </a:lnTo>
                    <a:lnTo>
                      <a:pt x="454" y="234"/>
                    </a:lnTo>
                    <a:lnTo>
                      <a:pt x="454" y="236"/>
                    </a:lnTo>
                    <a:lnTo>
                      <a:pt x="455" y="236"/>
                    </a:lnTo>
                    <a:lnTo>
                      <a:pt x="457" y="236"/>
                    </a:lnTo>
                    <a:lnTo>
                      <a:pt x="459" y="234"/>
                    </a:lnTo>
                    <a:lnTo>
                      <a:pt x="459" y="232"/>
                    </a:lnTo>
                    <a:lnTo>
                      <a:pt x="461" y="234"/>
                    </a:lnTo>
                    <a:lnTo>
                      <a:pt x="461" y="236"/>
                    </a:lnTo>
                    <a:lnTo>
                      <a:pt x="462" y="236"/>
                    </a:lnTo>
                    <a:lnTo>
                      <a:pt x="462" y="234"/>
                    </a:lnTo>
                    <a:lnTo>
                      <a:pt x="464" y="232"/>
                    </a:lnTo>
                    <a:lnTo>
                      <a:pt x="464" y="234"/>
                    </a:lnTo>
                    <a:lnTo>
                      <a:pt x="466" y="236"/>
                    </a:lnTo>
                    <a:lnTo>
                      <a:pt x="471" y="236"/>
                    </a:lnTo>
                    <a:lnTo>
                      <a:pt x="471" y="234"/>
                    </a:lnTo>
                    <a:lnTo>
                      <a:pt x="473" y="230"/>
                    </a:lnTo>
                    <a:lnTo>
                      <a:pt x="473" y="226"/>
                    </a:lnTo>
                    <a:lnTo>
                      <a:pt x="475" y="230"/>
                    </a:lnTo>
                    <a:lnTo>
                      <a:pt x="475" y="234"/>
                    </a:lnTo>
                    <a:lnTo>
                      <a:pt x="475" y="238"/>
                    </a:lnTo>
                    <a:lnTo>
                      <a:pt x="476" y="238"/>
                    </a:lnTo>
                    <a:lnTo>
                      <a:pt x="512" y="236"/>
                    </a:lnTo>
                    <a:lnTo>
                      <a:pt x="513" y="234"/>
                    </a:lnTo>
                    <a:lnTo>
                      <a:pt x="513" y="232"/>
                    </a:lnTo>
                    <a:lnTo>
                      <a:pt x="515" y="234"/>
                    </a:lnTo>
                    <a:lnTo>
                      <a:pt x="515" y="236"/>
                    </a:lnTo>
                    <a:lnTo>
                      <a:pt x="529" y="238"/>
                    </a:lnTo>
                    <a:lnTo>
                      <a:pt x="529" y="236"/>
                    </a:lnTo>
                    <a:lnTo>
                      <a:pt x="531" y="236"/>
                    </a:lnTo>
                    <a:lnTo>
                      <a:pt x="535" y="236"/>
                    </a:lnTo>
                    <a:lnTo>
                      <a:pt x="536" y="234"/>
                    </a:lnTo>
                    <a:lnTo>
                      <a:pt x="536" y="236"/>
                    </a:lnTo>
                    <a:lnTo>
                      <a:pt x="538" y="236"/>
                    </a:lnTo>
                    <a:lnTo>
                      <a:pt x="547" y="236"/>
                    </a:lnTo>
                    <a:lnTo>
                      <a:pt x="549" y="236"/>
                    </a:lnTo>
                    <a:lnTo>
                      <a:pt x="559" y="236"/>
                    </a:lnTo>
                    <a:lnTo>
                      <a:pt x="559" y="234"/>
                    </a:lnTo>
                    <a:lnTo>
                      <a:pt x="559" y="232"/>
                    </a:lnTo>
                    <a:lnTo>
                      <a:pt x="561" y="230"/>
                    </a:lnTo>
                    <a:lnTo>
                      <a:pt x="561" y="232"/>
                    </a:lnTo>
                    <a:lnTo>
                      <a:pt x="561" y="236"/>
                    </a:lnTo>
                    <a:lnTo>
                      <a:pt x="572" y="236"/>
                    </a:lnTo>
                    <a:lnTo>
                      <a:pt x="573" y="234"/>
                    </a:lnTo>
                    <a:lnTo>
                      <a:pt x="573" y="236"/>
                    </a:lnTo>
                    <a:lnTo>
                      <a:pt x="575" y="236"/>
                    </a:lnTo>
                    <a:lnTo>
                      <a:pt x="579" y="238"/>
                    </a:lnTo>
                    <a:lnTo>
                      <a:pt x="598" y="236"/>
                    </a:lnTo>
                    <a:lnTo>
                      <a:pt x="600" y="236"/>
                    </a:lnTo>
                    <a:lnTo>
                      <a:pt x="600" y="234"/>
                    </a:lnTo>
                    <a:lnTo>
                      <a:pt x="601" y="236"/>
                    </a:lnTo>
                    <a:lnTo>
                      <a:pt x="654" y="236"/>
                    </a:lnTo>
                    <a:lnTo>
                      <a:pt x="656" y="234"/>
                    </a:lnTo>
                    <a:lnTo>
                      <a:pt x="656" y="230"/>
                    </a:lnTo>
                    <a:lnTo>
                      <a:pt x="656" y="228"/>
                    </a:lnTo>
                    <a:lnTo>
                      <a:pt x="658" y="230"/>
                    </a:lnTo>
                    <a:lnTo>
                      <a:pt x="658" y="234"/>
                    </a:lnTo>
                    <a:lnTo>
                      <a:pt x="698" y="236"/>
                    </a:lnTo>
                    <a:lnTo>
                      <a:pt x="700" y="236"/>
                    </a:lnTo>
                    <a:lnTo>
                      <a:pt x="714" y="238"/>
                    </a:lnTo>
                    <a:lnTo>
                      <a:pt x="716" y="238"/>
                    </a:lnTo>
                    <a:lnTo>
                      <a:pt x="716" y="236"/>
                    </a:lnTo>
                    <a:lnTo>
                      <a:pt x="718" y="234"/>
                    </a:lnTo>
                    <a:lnTo>
                      <a:pt x="718" y="236"/>
                    </a:lnTo>
                    <a:lnTo>
                      <a:pt x="718" y="238"/>
                    </a:lnTo>
                    <a:lnTo>
                      <a:pt x="719" y="234"/>
                    </a:lnTo>
                    <a:lnTo>
                      <a:pt x="719" y="230"/>
                    </a:lnTo>
                    <a:lnTo>
                      <a:pt x="719" y="226"/>
                    </a:lnTo>
                    <a:lnTo>
                      <a:pt x="721" y="230"/>
                    </a:lnTo>
                    <a:lnTo>
                      <a:pt x="721" y="234"/>
                    </a:lnTo>
                    <a:lnTo>
                      <a:pt x="723" y="234"/>
                    </a:lnTo>
                    <a:lnTo>
                      <a:pt x="723" y="236"/>
                    </a:lnTo>
                    <a:lnTo>
                      <a:pt x="765" y="236"/>
                    </a:lnTo>
                    <a:lnTo>
                      <a:pt x="765" y="228"/>
                    </a:lnTo>
                    <a:lnTo>
                      <a:pt x="765" y="219"/>
                    </a:lnTo>
                    <a:lnTo>
                      <a:pt x="767" y="211"/>
                    </a:lnTo>
                    <a:lnTo>
                      <a:pt x="767" y="207"/>
                    </a:lnTo>
                    <a:lnTo>
                      <a:pt x="767" y="196"/>
                    </a:lnTo>
                    <a:lnTo>
                      <a:pt x="769" y="167"/>
                    </a:lnTo>
                    <a:lnTo>
                      <a:pt x="769" y="130"/>
                    </a:lnTo>
                    <a:lnTo>
                      <a:pt x="769" y="105"/>
                    </a:lnTo>
                    <a:lnTo>
                      <a:pt x="770" y="105"/>
                    </a:lnTo>
                    <a:lnTo>
                      <a:pt x="770" y="130"/>
                    </a:lnTo>
                    <a:lnTo>
                      <a:pt x="770" y="169"/>
                    </a:lnTo>
                    <a:lnTo>
                      <a:pt x="772" y="201"/>
                    </a:lnTo>
                    <a:lnTo>
                      <a:pt x="772" y="219"/>
                    </a:lnTo>
                    <a:lnTo>
                      <a:pt x="772" y="222"/>
                    </a:lnTo>
                    <a:lnTo>
                      <a:pt x="774" y="228"/>
                    </a:lnTo>
                    <a:lnTo>
                      <a:pt x="774" y="234"/>
                    </a:lnTo>
                    <a:lnTo>
                      <a:pt x="774" y="236"/>
                    </a:lnTo>
                    <a:lnTo>
                      <a:pt x="783" y="236"/>
                    </a:lnTo>
                    <a:lnTo>
                      <a:pt x="783" y="234"/>
                    </a:lnTo>
                    <a:lnTo>
                      <a:pt x="784" y="230"/>
                    </a:lnTo>
                    <a:lnTo>
                      <a:pt x="784" y="228"/>
                    </a:lnTo>
                    <a:lnTo>
                      <a:pt x="784" y="230"/>
                    </a:lnTo>
                    <a:lnTo>
                      <a:pt x="786" y="234"/>
                    </a:lnTo>
                    <a:lnTo>
                      <a:pt x="786" y="236"/>
                    </a:lnTo>
                    <a:lnTo>
                      <a:pt x="788" y="236"/>
                    </a:lnTo>
                    <a:lnTo>
                      <a:pt x="790" y="232"/>
                    </a:lnTo>
                    <a:lnTo>
                      <a:pt x="790" y="228"/>
                    </a:lnTo>
                    <a:lnTo>
                      <a:pt x="790" y="224"/>
                    </a:lnTo>
                    <a:lnTo>
                      <a:pt x="792" y="226"/>
                    </a:lnTo>
                    <a:lnTo>
                      <a:pt x="792" y="230"/>
                    </a:lnTo>
                    <a:lnTo>
                      <a:pt x="792" y="232"/>
                    </a:lnTo>
                    <a:lnTo>
                      <a:pt x="793" y="230"/>
                    </a:lnTo>
                    <a:lnTo>
                      <a:pt x="793" y="226"/>
                    </a:lnTo>
                    <a:lnTo>
                      <a:pt x="795" y="228"/>
                    </a:lnTo>
                    <a:lnTo>
                      <a:pt x="795" y="232"/>
                    </a:lnTo>
                    <a:lnTo>
                      <a:pt x="795" y="234"/>
                    </a:lnTo>
                    <a:lnTo>
                      <a:pt x="797" y="232"/>
                    </a:lnTo>
                    <a:lnTo>
                      <a:pt x="797" y="230"/>
                    </a:lnTo>
                    <a:lnTo>
                      <a:pt x="799" y="228"/>
                    </a:lnTo>
                    <a:lnTo>
                      <a:pt x="799" y="232"/>
                    </a:lnTo>
                    <a:lnTo>
                      <a:pt x="800" y="234"/>
                    </a:lnTo>
                    <a:lnTo>
                      <a:pt x="800" y="236"/>
                    </a:lnTo>
                    <a:lnTo>
                      <a:pt x="800" y="234"/>
                    </a:lnTo>
                    <a:lnTo>
                      <a:pt x="802" y="232"/>
                    </a:lnTo>
                    <a:lnTo>
                      <a:pt x="802" y="228"/>
                    </a:lnTo>
                    <a:lnTo>
                      <a:pt x="802" y="230"/>
                    </a:lnTo>
                    <a:lnTo>
                      <a:pt x="804" y="238"/>
                    </a:lnTo>
                    <a:lnTo>
                      <a:pt x="806" y="238"/>
                    </a:lnTo>
                    <a:lnTo>
                      <a:pt x="813" y="236"/>
                    </a:lnTo>
                    <a:lnTo>
                      <a:pt x="814" y="234"/>
                    </a:lnTo>
                    <a:lnTo>
                      <a:pt x="814" y="232"/>
                    </a:lnTo>
                    <a:lnTo>
                      <a:pt x="814" y="234"/>
                    </a:lnTo>
                    <a:lnTo>
                      <a:pt x="816" y="236"/>
                    </a:lnTo>
                    <a:lnTo>
                      <a:pt x="853" y="238"/>
                    </a:lnTo>
                    <a:lnTo>
                      <a:pt x="855" y="234"/>
                    </a:lnTo>
                    <a:lnTo>
                      <a:pt x="855" y="232"/>
                    </a:lnTo>
                    <a:lnTo>
                      <a:pt x="855" y="226"/>
                    </a:lnTo>
                    <a:lnTo>
                      <a:pt x="857" y="224"/>
                    </a:lnTo>
                    <a:lnTo>
                      <a:pt x="857" y="226"/>
                    </a:lnTo>
                    <a:lnTo>
                      <a:pt x="857" y="232"/>
                    </a:lnTo>
                    <a:lnTo>
                      <a:pt x="858" y="236"/>
                    </a:lnTo>
                    <a:lnTo>
                      <a:pt x="871" y="236"/>
                    </a:lnTo>
                    <a:lnTo>
                      <a:pt x="871" y="234"/>
                    </a:lnTo>
                    <a:lnTo>
                      <a:pt x="872" y="230"/>
                    </a:lnTo>
                    <a:lnTo>
                      <a:pt x="872" y="228"/>
                    </a:lnTo>
                    <a:lnTo>
                      <a:pt x="872" y="230"/>
                    </a:lnTo>
                    <a:lnTo>
                      <a:pt x="874" y="234"/>
                    </a:lnTo>
                    <a:lnTo>
                      <a:pt x="876" y="236"/>
                    </a:lnTo>
                    <a:lnTo>
                      <a:pt x="878" y="236"/>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39" name="Freeform 108"/>
              <p:cNvSpPr/>
              <p:nvPr/>
            </p:nvSpPr>
            <p:spPr bwMode="auto">
              <a:xfrm>
                <a:off x="4538663" y="5664200"/>
                <a:ext cx="44450" cy="1588"/>
              </a:xfrm>
              <a:custGeom>
                <a:avLst/>
                <a:gdLst>
                  <a:gd name="T0" fmla="*/ 0 w 54"/>
                  <a:gd name="T1" fmla="*/ 0 h 1"/>
                  <a:gd name="T2" fmla="*/ 0 w 54"/>
                  <a:gd name="T3" fmla="*/ 0 h 1"/>
                  <a:gd name="T4" fmla="*/ 2147483647 w 54"/>
                  <a:gd name="T5" fmla="*/ 0 h 1"/>
                  <a:gd name="T6" fmla="*/ 0 60000 65536"/>
                  <a:gd name="T7" fmla="*/ 0 60000 65536"/>
                  <a:gd name="T8" fmla="*/ 0 60000 65536"/>
                  <a:gd name="T9" fmla="*/ 0 w 54"/>
                  <a:gd name="T10" fmla="*/ 0 h 1"/>
                  <a:gd name="T11" fmla="*/ 54 w 54"/>
                  <a:gd name="T12" fmla="*/ 1 h 1"/>
                </a:gdLst>
                <a:ahLst/>
                <a:cxnLst>
                  <a:cxn ang="T6">
                    <a:pos x="T0" y="T1"/>
                  </a:cxn>
                  <a:cxn ang="T7">
                    <a:pos x="T2" y="T3"/>
                  </a:cxn>
                  <a:cxn ang="T8">
                    <a:pos x="T4" y="T5"/>
                  </a:cxn>
                </a:cxnLst>
                <a:rect l="T9" t="T10" r="T11" b="T12"/>
                <a:pathLst>
                  <a:path w="54" h="1">
                    <a:moveTo>
                      <a:pt x="0" y="0"/>
                    </a:moveTo>
                    <a:lnTo>
                      <a:pt x="0" y="0"/>
                    </a:lnTo>
                    <a:lnTo>
                      <a:pt x="54" y="0"/>
                    </a:lnTo>
                  </a:path>
                </a:pathLst>
              </a:custGeom>
              <a:noFill/>
              <a:ln w="1588">
                <a:solidFill>
                  <a:srgbClr val="0000CC"/>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charset="0"/>
                </a:endParaRPr>
              </a:p>
            </p:txBody>
          </p:sp>
          <p:sp>
            <p:nvSpPr>
              <p:cNvPr id="58440" name="Rectangle 109"/>
              <p:cNvSpPr>
                <a:spLocks noChangeArrowheads="1"/>
              </p:cNvSpPr>
              <p:nvPr/>
            </p:nvSpPr>
            <p:spPr bwMode="auto">
              <a:xfrm rot="16200000">
                <a:off x="1977737" y="3270786"/>
                <a:ext cx="3879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934.2</a:t>
                </a:r>
                <a:endParaRPr lang="en-US" altLang="en-US" sz="1200">
                  <a:solidFill>
                    <a:srgbClr val="0000CC"/>
                  </a:solidFill>
                  <a:latin typeface="Times New Roman" panose="02020603050405020304" pitchFamily="18" charset="0"/>
                </a:endParaRPr>
              </a:p>
            </p:txBody>
          </p:sp>
          <p:sp>
            <p:nvSpPr>
              <p:cNvPr id="58441" name="Rectangle 110"/>
              <p:cNvSpPr>
                <a:spLocks noChangeArrowheads="1"/>
              </p:cNvSpPr>
              <p:nvPr/>
            </p:nvSpPr>
            <p:spPr bwMode="auto">
              <a:xfrm rot="16200000">
                <a:off x="1163349" y="3385086"/>
                <a:ext cx="3879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757.2</a:t>
                </a:r>
                <a:endParaRPr lang="en-US" altLang="en-US" sz="1200">
                  <a:solidFill>
                    <a:srgbClr val="0000CC"/>
                  </a:solidFill>
                  <a:latin typeface="Times New Roman" panose="02020603050405020304" pitchFamily="18" charset="0"/>
                </a:endParaRPr>
              </a:p>
            </p:txBody>
          </p:sp>
          <p:sp>
            <p:nvSpPr>
              <p:cNvPr id="58442" name="Rectangle 111"/>
              <p:cNvSpPr>
                <a:spLocks noChangeArrowheads="1"/>
              </p:cNvSpPr>
              <p:nvPr/>
            </p:nvSpPr>
            <p:spPr bwMode="auto">
              <a:xfrm rot="16200000">
                <a:off x="2066637" y="4016911"/>
                <a:ext cx="3879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946.3</a:t>
                </a:r>
                <a:endParaRPr lang="en-US" altLang="en-US" sz="1200">
                  <a:solidFill>
                    <a:srgbClr val="0000CC"/>
                  </a:solidFill>
                  <a:latin typeface="Times New Roman" panose="02020603050405020304" pitchFamily="18" charset="0"/>
                </a:endParaRPr>
              </a:p>
            </p:txBody>
          </p:sp>
          <p:sp>
            <p:nvSpPr>
              <p:cNvPr id="58443" name="Rectangle 112"/>
              <p:cNvSpPr>
                <a:spLocks noChangeArrowheads="1"/>
              </p:cNvSpPr>
              <p:nvPr/>
            </p:nvSpPr>
            <p:spPr bwMode="auto">
              <a:xfrm rot="16200000">
                <a:off x="2277394" y="4529673"/>
                <a:ext cx="4664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1009.3</a:t>
                </a:r>
                <a:endParaRPr lang="en-US" altLang="en-US" sz="1200">
                  <a:solidFill>
                    <a:srgbClr val="0000CC"/>
                  </a:solidFill>
                  <a:latin typeface="Times New Roman" panose="02020603050405020304" pitchFamily="18" charset="0"/>
                </a:endParaRPr>
              </a:p>
            </p:txBody>
          </p:sp>
          <p:sp>
            <p:nvSpPr>
              <p:cNvPr id="58444" name="Rectangle 113"/>
              <p:cNvSpPr>
                <a:spLocks noChangeArrowheads="1"/>
              </p:cNvSpPr>
              <p:nvPr/>
            </p:nvSpPr>
            <p:spPr bwMode="auto">
              <a:xfrm rot="16200000">
                <a:off x="2810794" y="4785261"/>
                <a:ext cx="4664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1134.3</a:t>
                </a:r>
                <a:endParaRPr lang="en-US" altLang="en-US" sz="1200">
                  <a:solidFill>
                    <a:srgbClr val="0000CC"/>
                  </a:solidFill>
                  <a:latin typeface="Times New Roman" panose="02020603050405020304" pitchFamily="18" charset="0"/>
                </a:endParaRPr>
              </a:p>
            </p:txBody>
          </p:sp>
          <p:sp>
            <p:nvSpPr>
              <p:cNvPr id="58445" name="Rectangle 114"/>
              <p:cNvSpPr>
                <a:spLocks noChangeArrowheads="1"/>
              </p:cNvSpPr>
              <p:nvPr/>
            </p:nvSpPr>
            <p:spPr bwMode="auto">
              <a:xfrm rot="16200000">
                <a:off x="2947319" y="5112286"/>
                <a:ext cx="4664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CC"/>
                    </a:solidFill>
                    <a:latin typeface="Calibri" panose="020F0502020204030204" charset="0"/>
                  </a:rPr>
                  <a:t> 1164.4</a:t>
                </a:r>
                <a:endParaRPr lang="en-US" altLang="en-US" sz="1200">
                  <a:solidFill>
                    <a:srgbClr val="0000CC"/>
                  </a:solidFill>
                  <a:latin typeface="Times New Roman" panose="02020603050405020304" pitchFamily="18" charset="0"/>
                </a:endParaRPr>
              </a:p>
            </p:txBody>
          </p:sp>
          <p:sp>
            <p:nvSpPr>
              <p:cNvPr id="58446" name="Text Box 314"/>
              <p:cNvSpPr txBox="1">
                <a:spLocks noChangeArrowheads="1"/>
              </p:cNvSpPr>
              <p:nvPr/>
            </p:nvSpPr>
            <p:spPr bwMode="auto">
              <a:xfrm>
                <a:off x="2994025" y="3143250"/>
                <a:ext cx="1593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800000"/>
                    </a:solidFill>
                    <a:latin typeface="Times New Roman" panose="02020603050405020304" pitchFamily="18" charset="0"/>
                  </a:rPr>
                  <a:t>Mass Spectra of Hb</a:t>
                </a:r>
                <a:endParaRPr lang="en-US" altLang="en-US" sz="1400">
                  <a:solidFill>
                    <a:srgbClr val="800000"/>
                  </a:solidFill>
                  <a:latin typeface="Times New Roman" panose="02020603050405020304" pitchFamily="18" charset="0"/>
                </a:endParaRPr>
              </a:p>
            </p:txBody>
          </p:sp>
          <p:sp>
            <p:nvSpPr>
              <p:cNvPr id="58447" name="Text Box 316"/>
              <p:cNvSpPr txBox="1">
                <a:spLocks noChangeArrowheads="1"/>
              </p:cNvSpPr>
              <p:nvPr/>
            </p:nvSpPr>
            <p:spPr bwMode="auto">
              <a:xfrm>
                <a:off x="3022600" y="4029075"/>
                <a:ext cx="7286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(+14)</a:t>
                </a:r>
                <a:endParaRPr lang="en-US" altLang="en-US" sz="1200">
                  <a:solidFill>
                    <a:srgbClr val="FF0000"/>
                  </a:solidFill>
                  <a:latin typeface="Courier New" panose="02070309020205020404" pitchFamily="49" charset="0"/>
                  <a:sym typeface="Symbol" panose="05050102010706020507" pitchFamily="18" charset="2"/>
                </a:endParaRPr>
              </a:p>
            </p:txBody>
          </p:sp>
          <p:sp>
            <p:nvSpPr>
              <p:cNvPr id="58448" name="Line 317"/>
              <p:cNvSpPr>
                <a:spLocks noChangeShapeType="1"/>
              </p:cNvSpPr>
              <p:nvPr/>
            </p:nvSpPr>
            <p:spPr bwMode="auto">
              <a:xfrm rot="1241727" flipH="1">
                <a:off x="3327400" y="4756150"/>
                <a:ext cx="152400" cy="3048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8449" name="Text Box 318"/>
              <p:cNvSpPr txBox="1">
                <a:spLocks noChangeArrowheads="1"/>
              </p:cNvSpPr>
              <p:nvPr/>
            </p:nvSpPr>
            <p:spPr bwMode="auto">
              <a:xfrm>
                <a:off x="2343150" y="3292475"/>
                <a:ext cx="741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(+16)</a:t>
                </a:r>
                <a:endParaRPr lang="en-US" altLang="en-US" sz="1200">
                  <a:solidFill>
                    <a:srgbClr val="FF0000"/>
                  </a:solidFill>
                  <a:latin typeface="Courier New" panose="02070309020205020404" pitchFamily="49" charset="0"/>
                  <a:sym typeface="Symbol" panose="05050102010706020507" pitchFamily="18" charset="2"/>
                </a:endParaRPr>
              </a:p>
            </p:txBody>
          </p:sp>
          <p:sp>
            <p:nvSpPr>
              <p:cNvPr id="58450" name="Text Box 319"/>
              <p:cNvSpPr txBox="1">
                <a:spLocks noChangeArrowheads="1"/>
              </p:cNvSpPr>
              <p:nvPr/>
            </p:nvSpPr>
            <p:spPr bwMode="auto">
              <a:xfrm>
                <a:off x="3352800" y="4530725"/>
                <a:ext cx="741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(+13)</a:t>
                </a:r>
                <a:endParaRPr lang="en-US" altLang="en-US" sz="1200">
                  <a:solidFill>
                    <a:srgbClr val="FF0000"/>
                  </a:solidFill>
                  <a:latin typeface="Courier New" panose="02070309020205020404" pitchFamily="49" charset="0"/>
                  <a:sym typeface="Symbol" panose="05050102010706020507" pitchFamily="18" charset="2"/>
                </a:endParaRPr>
              </a:p>
            </p:txBody>
          </p:sp>
          <p:sp>
            <p:nvSpPr>
              <p:cNvPr id="58451" name="Line 320"/>
              <p:cNvSpPr>
                <a:spLocks noChangeShapeType="1"/>
              </p:cNvSpPr>
              <p:nvPr/>
            </p:nvSpPr>
            <p:spPr bwMode="auto">
              <a:xfrm flipH="1">
                <a:off x="3111500" y="4251325"/>
                <a:ext cx="152400" cy="3048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8452" name="Text Box 321"/>
              <p:cNvSpPr txBox="1">
                <a:spLocks noChangeArrowheads="1"/>
              </p:cNvSpPr>
              <p:nvPr/>
            </p:nvSpPr>
            <p:spPr bwMode="auto">
              <a:xfrm>
                <a:off x="2505075" y="2949575"/>
                <a:ext cx="7286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(+17)</a:t>
                </a:r>
                <a:endParaRPr lang="en-US" altLang="en-US" sz="1200">
                  <a:solidFill>
                    <a:srgbClr val="FF0000"/>
                  </a:solidFill>
                  <a:latin typeface="Courier New" panose="02070309020205020404" pitchFamily="49" charset="0"/>
                  <a:sym typeface="Symbol" panose="05050102010706020507" pitchFamily="18" charset="2"/>
                </a:endParaRPr>
              </a:p>
            </p:txBody>
          </p:sp>
          <p:sp>
            <p:nvSpPr>
              <p:cNvPr id="58453" name="Text Box 322"/>
              <p:cNvSpPr txBox="1">
                <a:spLocks noChangeArrowheads="1"/>
              </p:cNvSpPr>
              <p:nvPr/>
            </p:nvSpPr>
            <p:spPr bwMode="auto">
              <a:xfrm>
                <a:off x="2743200" y="3733800"/>
                <a:ext cx="741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(+15)</a:t>
                </a:r>
                <a:endParaRPr lang="en-US" altLang="en-US" sz="1200">
                  <a:solidFill>
                    <a:srgbClr val="FF0000"/>
                  </a:solidFill>
                  <a:latin typeface="Courier New" panose="02070309020205020404" pitchFamily="49" charset="0"/>
                  <a:sym typeface="Symbol" panose="05050102010706020507" pitchFamily="18" charset="2"/>
                </a:endParaRPr>
              </a:p>
            </p:txBody>
          </p:sp>
          <p:sp>
            <p:nvSpPr>
              <p:cNvPr id="58454" name="Text Box 325"/>
              <p:cNvSpPr txBox="1">
                <a:spLocks noChangeArrowheads="1"/>
              </p:cNvSpPr>
              <p:nvPr/>
            </p:nvSpPr>
            <p:spPr bwMode="auto">
              <a:xfrm rot="-5400000">
                <a:off x="-125412" y="3897313"/>
                <a:ext cx="1155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solidFill>
                      <a:srgbClr val="800000"/>
                    </a:solidFill>
                    <a:latin typeface="Times New Roman" panose="02020603050405020304" pitchFamily="18" charset="0"/>
                  </a:rPr>
                  <a:t>Intensity (%)</a:t>
                </a:r>
                <a:endParaRPr lang="en-US" altLang="en-US" sz="1400">
                  <a:solidFill>
                    <a:srgbClr val="800000"/>
                  </a:solidFill>
                  <a:latin typeface="Times New Roman" panose="02020603050405020304" pitchFamily="18" charset="0"/>
                </a:endParaRPr>
              </a:p>
            </p:txBody>
          </p:sp>
          <p:sp>
            <p:nvSpPr>
              <p:cNvPr id="58455" name="Line 326"/>
              <p:cNvSpPr>
                <a:spLocks noChangeShapeType="1"/>
              </p:cNvSpPr>
              <p:nvPr/>
            </p:nvSpPr>
            <p:spPr bwMode="auto">
              <a:xfrm flipH="1">
                <a:off x="2590800" y="3962400"/>
                <a:ext cx="228600" cy="3810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8456" name="Line 327"/>
              <p:cNvSpPr>
                <a:spLocks noChangeShapeType="1"/>
              </p:cNvSpPr>
              <p:nvPr/>
            </p:nvSpPr>
            <p:spPr bwMode="auto">
              <a:xfrm flipH="1">
                <a:off x="2301875" y="3549650"/>
                <a:ext cx="228600" cy="3048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8457" name="Line 328"/>
              <p:cNvSpPr>
                <a:spLocks noChangeShapeType="1"/>
              </p:cNvSpPr>
              <p:nvPr/>
            </p:nvSpPr>
            <p:spPr bwMode="auto">
              <a:xfrm flipH="1">
                <a:off x="2260600" y="3092450"/>
                <a:ext cx="304800" cy="1524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8458" name="Line 329"/>
              <p:cNvSpPr>
                <a:spLocks noChangeShapeType="1"/>
              </p:cNvSpPr>
              <p:nvPr/>
            </p:nvSpPr>
            <p:spPr bwMode="auto">
              <a:xfrm>
                <a:off x="1035050" y="3171825"/>
                <a:ext cx="228600" cy="228600"/>
              </a:xfrm>
              <a:prstGeom prst="line">
                <a:avLst/>
              </a:prstGeom>
              <a:noFill/>
              <a:ln w="9525">
                <a:solidFill>
                  <a:srgbClr val="003300"/>
                </a:solidFill>
                <a:rou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58377" name="Text Box 315"/>
            <p:cNvSpPr txBox="1">
              <a:spLocks noChangeArrowheads="1"/>
            </p:cNvSpPr>
            <p:nvPr/>
          </p:nvSpPr>
          <p:spPr bwMode="auto">
            <a:xfrm>
              <a:off x="822325" y="2958168"/>
              <a:ext cx="741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latin typeface="Courier New" panose="02070309020205020404" pitchFamily="49" charset="0"/>
                  <a:sym typeface="Symbol" panose="05050102010706020507" pitchFamily="18" charset="2"/>
                </a:rPr>
                <a:t>(+20)</a:t>
              </a:r>
              <a:endParaRPr lang="en-US" altLang="en-US" sz="1200">
                <a:solidFill>
                  <a:srgbClr val="FF0000"/>
                </a:solidFill>
                <a:latin typeface="Courier New" panose="02070309020205020404" pitchFamily="49" charset="0"/>
                <a:sym typeface="Symbol" panose="05050102010706020507" pitchFamily="18" charset="2"/>
              </a:endParaRPr>
            </a:p>
          </p:txBody>
        </p:sp>
      </p:grpSp>
      <p:pic>
        <p:nvPicPr>
          <p:cNvPr id="58375" name="Picture 2" descr="Image result for iiser kolkat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6651" y="1588"/>
            <a:ext cx="5000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onita\Desktop\hbn-kd.tif"/>
          <p:cNvPicPr>
            <a:picLocks noChangeAspect="1" noChangeArrowheads="1"/>
          </p:cNvPicPr>
          <p:nvPr/>
        </p:nvPicPr>
        <p:blipFill>
          <a:blip r:embed="rId1">
            <a:extLst>
              <a:ext uri="{28A0092B-C50C-407E-A947-70E740481C1C}">
                <a14:useLocalDpi xmlns:a14="http://schemas.microsoft.com/office/drawing/2010/main" val="0"/>
              </a:ext>
            </a:extLst>
          </a:blip>
          <a:srcRect t="6667" b="22221"/>
          <a:stretch>
            <a:fillRect/>
          </a:stretch>
        </p:blipFill>
        <p:spPr bwMode="auto">
          <a:xfrm>
            <a:off x="2346325" y="806450"/>
            <a:ext cx="609758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Oval 84"/>
          <p:cNvSpPr>
            <a:spLocks noChangeArrowheads="1"/>
          </p:cNvSpPr>
          <p:nvPr/>
        </p:nvSpPr>
        <p:spPr bwMode="auto">
          <a:xfrm>
            <a:off x="7370763" y="515939"/>
            <a:ext cx="214312" cy="24923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2000"/>
          </a:p>
        </p:txBody>
      </p:sp>
      <p:sp>
        <p:nvSpPr>
          <p:cNvPr id="5124" name="Oval 66"/>
          <p:cNvSpPr>
            <a:spLocks noChangeArrowheads="1"/>
          </p:cNvSpPr>
          <p:nvPr/>
        </p:nvSpPr>
        <p:spPr bwMode="auto">
          <a:xfrm>
            <a:off x="7370763" y="1054101"/>
            <a:ext cx="214312" cy="250825"/>
          </a:xfrm>
          <a:prstGeom prst="ellipse">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2000"/>
          </a:p>
        </p:txBody>
      </p:sp>
      <p:sp>
        <p:nvSpPr>
          <p:cNvPr id="5125" name="TextBox 8"/>
          <p:cNvSpPr txBox="1">
            <a:spLocks noChangeArrowheads="1"/>
          </p:cNvSpPr>
          <p:nvPr/>
        </p:nvSpPr>
        <p:spPr bwMode="auto">
          <a:xfrm>
            <a:off x="7643814" y="428625"/>
            <a:ext cx="16498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l-GR" altLang="en-US" sz="2000"/>
              <a:t>α</a:t>
            </a:r>
            <a:r>
              <a:rPr lang="en-US" altLang="en-US" sz="2000"/>
              <a:t> globin chain</a:t>
            </a:r>
            <a:endParaRPr lang="en-US" altLang="en-US" sz="2000"/>
          </a:p>
        </p:txBody>
      </p:sp>
      <p:sp>
        <p:nvSpPr>
          <p:cNvPr id="5126" name="TextBox 9"/>
          <p:cNvSpPr txBox="1">
            <a:spLocks noChangeArrowheads="1"/>
          </p:cNvSpPr>
          <p:nvPr/>
        </p:nvSpPr>
        <p:spPr bwMode="auto">
          <a:xfrm>
            <a:off x="7643814" y="933450"/>
            <a:ext cx="1640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l-GR" altLang="en-US" sz="2000"/>
              <a:t>β</a:t>
            </a:r>
            <a:r>
              <a:rPr lang="en-US" altLang="en-US" sz="2000"/>
              <a:t> globin chain</a:t>
            </a:r>
            <a:endParaRPr lang="en-US" altLang="en-US" sz="2000"/>
          </a:p>
        </p:txBody>
      </p:sp>
      <p:pic>
        <p:nvPicPr>
          <p:cNvPr id="235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4475163"/>
            <a:ext cx="548163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bwMode="auto">
          <a:xfrm>
            <a:off x="8850314" y="3449639"/>
            <a:ext cx="219075" cy="192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9" name="TextBox 5"/>
          <p:cNvSpPr txBox="1">
            <a:spLocks noChangeArrowheads="1"/>
          </p:cNvSpPr>
          <p:nvPr/>
        </p:nvSpPr>
        <p:spPr bwMode="auto">
          <a:xfrm>
            <a:off x="3873500" y="3367088"/>
            <a:ext cx="7699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l-GR" altLang="en-US" sz="1000"/>
              <a:t>α</a:t>
            </a:r>
            <a:endParaRPr lang="en-IN" altLang="en-US" sz="1000"/>
          </a:p>
          <a:p>
            <a:pPr algn="ctr" eaLnBrk="1" hangingPunct="1">
              <a:spcBef>
                <a:spcPct val="0"/>
              </a:spcBef>
              <a:buFontTx/>
              <a:buNone/>
            </a:pPr>
            <a:r>
              <a:rPr lang="en-IN" altLang="en-US" sz="1000"/>
              <a:t>(+8)</a:t>
            </a:r>
            <a:endParaRPr lang="en-IN" altLang="en-US" sz="1000"/>
          </a:p>
          <a:p>
            <a:pPr algn="ctr" eaLnBrk="1" hangingPunct="1">
              <a:spcBef>
                <a:spcPct val="0"/>
              </a:spcBef>
              <a:buFontTx/>
              <a:buNone/>
            </a:pPr>
            <a:r>
              <a:rPr lang="en-IN" altLang="en-US" sz="1000"/>
              <a:t>1969.4</a:t>
            </a:r>
            <a:endParaRPr lang="en-IN" altLang="en-US" sz="1000"/>
          </a:p>
        </p:txBody>
      </p:sp>
      <p:sp>
        <p:nvSpPr>
          <p:cNvPr id="5130" name="Oval 84"/>
          <p:cNvSpPr>
            <a:spLocks noChangeArrowheads="1"/>
          </p:cNvSpPr>
          <p:nvPr/>
        </p:nvSpPr>
        <p:spPr bwMode="auto">
          <a:xfrm>
            <a:off x="4183063" y="3163889"/>
            <a:ext cx="150812" cy="18573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2000"/>
          </a:p>
        </p:txBody>
      </p:sp>
      <p:sp>
        <p:nvSpPr>
          <p:cNvPr id="5131" name="TextBox 20"/>
          <p:cNvSpPr txBox="1">
            <a:spLocks noChangeArrowheads="1"/>
          </p:cNvSpPr>
          <p:nvPr/>
        </p:nvSpPr>
        <p:spPr bwMode="auto">
          <a:xfrm>
            <a:off x="4333875" y="3359150"/>
            <a:ext cx="7683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l-GR" altLang="en-US" sz="1000"/>
              <a:t>α</a:t>
            </a:r>
            <a:endParaRPr lang="en-IN" altLang="en-US" sz="1000"/>
          </a:p>
          <a:p>
            <a:pPr algn="ctr" eaLnBrk="1" hangingPunct="1">
              <a:spcBef>
                <a:spcPct val="0"/>
              </a:spcBef>
              <a:buFontTx/>
              <a:buNone/>
            </a:pPr>
            <a:r>
              <a:rPr lang="en-IN" altLang="en-US" sz="1000"/>
              <a:t>(+7)</a:t>
            </a:r>
            <a:endParaRPr lang="en-IN" altLang="en-US" sz="1000"/>
          </a:p>
          <a:p>
            <a:pPr algn="ctr" eaLnBrk="1" hangingPunct="1">
              <a:spcBef>
                <a:spcPct val="0"/>
              </a:spcBef>
              <a:buFontTx/>
              <a:buNone/>
            </a:pPr>
            <a:r>
              <a:rPr lang="en-IN" altLang="en-US" sz="1000"/>
              <a:t>2250.7</a:t>
            </a:r>
            <a:endParaRPr lang="en-IN" altLang="en-US" sz="1000"/>
          </a:p>
        </p:txBody>
      </p:sp>
      <p:sp>
        <p:nvSpPr>
          <p:cNvPr id="5132" name="Oval 84"/>
          <p:cNvSpPr>
            <a:spLocks noChangeArrowheads="1"/>
          </p:cNvSpPr>
          <p:nvPr/>
        </p:nvSpPr>
        <p:spPr bwMode="auto">
          <a:xfrm>
            <a:off x="4643439" y="3154363"/>
            <a:ext cx="149225" cy="18415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2000"/>
          </a:p>
        </p:txBody>
      </p:sp>
      <p:sp>
        <p:nvSpPr>
          <p:cNvPr id="5133" name="Rectangle 19"/>
          <p:cNvSpPr>
            <a:spLocks noChangeArrowheads="1"/>
          </p:cNvSpPr>
          <p:nvPr/>
        </p:nvSpPr>
        <p:spPr bwMode="auto">
          <a:xfrm>
            <a:off x="8874125" y="3808414"/>
            <a:ext cx="22225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p>
        </p:txBody>
      </p:sp>
      <p:sp>
        <p:nvSpPr>
          <p:cNvPr id="2" name="Oval 1"/>
          <p:cNvSpPr/>
          <p:nvPr/>
        </p:nvSpPr>
        <p:spPr bwMode="auto">
          <a:xfrm>
            <a:off x="6708776" y="5314951"/>
            <a:ext cx="1420813" cy="307975"/>
          </a:xfrm>
          <a:prstGeom prst="ellipse">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p:cNvSpPr/>
          <p:nvPr/>
        </p:nvSpPr>
        <p:spPr bwMode="auto">
          <a:xfrm>
            <a:off x="6732588" y="5697539"/>
            <a:ext cx="1420812" cy="307975"/>
          </a:xfrm>
          <a:prstGeom prst="ellipse">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555" name="Text Box 4"/>
          <p:cNvSpPr txBox="1">
            <a:spLocks noChangeArrowheads="1"/>
          </p:cNvSpPr>
          <p:nvPr/>
        </p:nvSpPr>
        <p:spPr bwMode="auto">
          <a:xfrm>
            <a:off x="2338389" y="6081714"/>
            <a:ext cx="7278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50000"/>
              </a:spcBef>
              <a:buFontTx/>
              <a:buNone/>
            </a:pPr>
            <a:r>
              <a:rPr lang="en-US" altLang="en-US" sz="2000" b="1">
                <a:solidFill>
                  <a:srgbClr val="008080"/>
                </a:solidFill>
              </a:rPr>
              <a:t>(25 </a:t>
            </a:r>
            <a:r>
              <a:rPr lang="el-GR" altLang="en-US" sz="2000" b="1">
                <a:solidFill>
                  <a:srgbClr val="008080"/>
                </a:solidFill>
              </a:rPr>
              <a:t>μ</a:t>
            </a:r>
            <a:r>
              <a:rPr lang="en-US" altLang="en-US" sz="2000" b="1">
                <a:solidFill>
                  <a:srgbClr val="008080"/>
                </a:solidFill>
              </a:rPr>
              <a:t>M Human hemoglobin in 10mM NH</a:t>
            </a:r>
            <a:r>
              <a:rPr lang="en-US" altLang="en-US" sz="2000" b="1" baseline="-25000">
                <a:solidFill>
                  <a:srgbClr val="008080"/>
                </a:solidFill>
              </a:rPr>
              <a:t>4</a:t>
            </a:r>
            <a:r>
              <a:rPr lang="en-US" altLang="en-US" sz="2000" b="1">
                <a:solidFill>
                  <a:srgbClr val="008080"/>
                </a:solidFill>
              </a:rPr>
              <a:t>Ac; pH 7.4; Temp 310 K)</a:t>
            </a:r>
            <a:endParaRPr lang="en-US" altLang="en-US" sz="2000" b="1">
              <a:solidFill>
                <a:srgbClr val="008080"/>
              </a:solidFill>
            </a:endParaRPr>
          </a:p>
        </p:txBody>
      </p:sp>
      <p:sp>
        <p:nvSpPr>
          <p:cNvPr id="23557" name="TextBox 23"/>
          <p:cNvSpPr txBox="1">
            <a:spLocks noChangeArrowheads="1"/>
          </p:cNvSpPr>
          <p:nvPr/>
        </p:nvSpPr>
        <p:spPr bwMode="auto">
          <a:xfrm>
            <a:off x="2136775" y="6418264"/>
            <a:ext cx="7531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b="1" i="1">
                <a:solidFill>
                  <a:srgbClr val="0000FF"/>
                </a:solidFill>
                <a:latin typeface="Arial" panose="020B0604020202020204" pitchFamily="34" charset="0"/>
              </a:rPr>
              <a:t>Journal of Structural Biology, 2019, </a:t>
            </a:r>
            <a:r>
              <a:rPr lang="en-US" altLang="en-US" sz="1600" b="1" i="1" u="sng">
                <a:solidFill>
                  <a:srgbClr val="0000FF"/>
                </a:solidFill>
                <a:latin typeface="Arial" panose="020B0604020202020204" pitchFamily="34" charset="0"/>
                <a:hlinkClick r:id="rId3"/>
              </a:rPr>
              <a:t>https://doi.org/10.1016/j.jsb.2019.09.003</a:t>
            </a:r>
            <a:endParaRPr lang="en-US" altLang="en-US" sz="1600" b="1" i="1">
              <a:solidFill>
                <a:srgbClr val="0000FF"/>
              </a:solidFill>
              <a:latin typeface="Arial" panose="020B0604020202020204" pitchFamily="34" charset="0"/>
            </a:endParaRPr>
          </a:p>
        </p:txBody>
      </p:sp>
      <p:pic>
        <p:nvPicPr>
          <p:cNvPr id="2355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9251" y="100013"/>
            <a:ext cx="4386263"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9" name="TextBox 25"/>
          <p:cNvSpPr txBox="1">
            <a:spLocks noChangeArrowheads="1"/>
          </p:cNvSpPr>
          <p:nvPr/>
        </p:nvSpPr>
        <p:spPr bwMode="auto">
          <a:xfrm>
            <a:off x="5932489" y="93664"/>
            <a:ext cx="2338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b="1" i="1">
                <a:solidFill>
                  <a:srgbClr val="C00000"/>
                </a:solidFill>
                <a:latin typeface="Arial" panose="020B0604020202020204" pitchFamily="34" charset="0"/>
              </a:rPr>
              <a:t>Human hemoglobin</a:t>
            </a:r>
            <a:endParaRPr lang="en-US" altLang="en-US" sz="1800" b="1" i="1">
              <a:solidFill>
                <a:srgbClr val="C00000"/>
              </a:solidFill>
              <a:latin typeface="Arial" panose="020B0604020202020204" pitchFamily="34" charset="0"/>
            </a:endParaRPr>
          </a:p>
        </p:txBody>
      </p:sp>
      <p:pic>
        <p:nvPicPr>
          <p:cNvPr id="31" name="Picture 2" descr="https://upload.wikimedia.org/wikipedia/commons/thumb/9/93/Fetal_hemoglobin_chart.jpg/250px-Fetal_hemoglobin_chart.jpg"/>
          <p:cNvPicPr>
            <a:picLocks noChangeAspect="1" noChangeArrowheads="1"/>
          </p:cNvPicPr>
          <p:nvPr/>
        </p:nvPicPr>
        <p:blipFill>
          <a:blip r:embed="rId5">
            <a:extLst>
              <a:ext uri="{28A0092B-C50C-407E-A947-70E740481C1C}">
                <a14:useLocalDpi xmlns:a14="http://schemas.microsoft.com/office/drawing/2010/main" val="0"/>
              </a:ext>
            </a:extLst>
          </a:blip>
          <a:srcRect r="16402"/>
          <a:stretch>
            <a:fillRect/>
          </a:stretch>
        </p:blipFill>
        <p:spPr bwMode="auto">
          <a:xfrm>
            <a:off x="7502525" y="1398589"/>
            <a:ext cx="29781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555" grpId="0"/>
      <p:bldP spid="235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8"/>
          <p:cNvSpPr>
            <a:spLocks noChangeArrowheads="1"/>
          </p:cNvSpPr>
          <p:nvPr/>
        </p:nvSpPr>
        <p:spPr bwMode="auto">
          <a:xfrm>
            <a:off x="1782763" y="2322514"/>
            <a:ext cx="87058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Wingdings" panose="05000000000000000000" pitchFamily="2" charset="2"/>
              <a:buNone/>
            </a:pPr>
            <a:r>
              <a:rPr lang="en-US" altLang="en-US" sz="1500">
                <a:solidFill>
                  <a:srgbClr val="0000FF"/>
                </a:solidFill>
                <a:latin typeface="Georgia" panose="02040502050405020303" pitchFamily="18" charset="0"/>
              </a:rPr>
              <a:t>Glutathionyl Hemoglobin as a marker of oxidative stress (quantified using </a:t>
            </a:r>
            <a:r>
              <a:rPr lang="en-US" altLang="en-US" sz="1500" i="1">
                <a:solidFill>
                  <a:srgbClr val="0000FF"/>
                </a:solidFill>
                <a:latin typeface="Georgia" panose="02040502050405020303" pitchFamily="18" charset="0"/>
              </a:rPr>
              <a:t>LC/ESI-MS platform</a:t>
            </a:r>
            <a:r>
              <a:rPr lang="en-US" altLang="en-US" sz="1500">
                <a:solidFill>
                  <a:srgbClr val="0000FF"/>
                </a:solidFill>
                <a:latin typeface="Georgia" panose="02040502050405020303" pitchFamily="18" charset="0"/>
              </a:rPr>
              <a:t>):</a:t>
            </a:r>
            <a:endParaRPr lang="en-US" altLang="en-US" sz="1500">
              <a:solidFill>
                <a:srgbClr val="0000FF"/>
              </a:solidFill>
              <a:latin typeface="Georgia" panose="02040502050405020303" pitchFamily="18" charset="0"/>
            </a:endParaRPr>
          </a:p>
          <a:p>
            <a:pPr eaLnBrk="1" hangingPunct="1">
              <a:spcBef>
                <a:spcPct val="0"/>
              </a:spcBef>
              <a:buFont typeface="Wingdings" panose="05000000000000000000" pitchFamily="2" charset="2"/>
              <a:buNone/>
            </a:pPr>
            <a:endParaRPr lang="en-US" altLang="en-US" sz="800">
              <a:solidFill>
                <a:srgbClr val="0000FF"/>
              </a:solidFill>
              <a:latin typeface="Georgia" panose="02040502050405020303" pitchFamily="18" charset="0"/>
            </a:endParaRPr>
          </a:p>
          <a:p>
            <a:pPr eaLnBrk="1" hangingPunct="1">
              <a:spcBef>
                <a:spcPct val="0"/>
              </a:spcBef>
              <a:buFontTx/>
              <a:buNone/>
            </a:pPr>
            <a:r>
              <a:rPr lang="en-US" altLang="en-US" sz="1600">
                <a:solidFill>
                  <a:srgbClr val="800000"/>
                </a:solidFill>
                <a:latin typeface="Georgia" panose="02040502050405020303" pitchFamily="18" charset="0"/>
              </a:rPr>
              <a:t>Chronic renal failure</a:t>
            </a:r>
            <a:r>
              <a:rPr lang="en-US" altLang="en-US" sz="1400">
                <a:solidFill>
                  <a:srgbClr val="800000"/>
                </a:solidFill>
                <a:latin typeface="Georgia" panose="02040502050405020303" pitchFamily="18" charset="0"/>
              </a:rPr>
              <a:t>  </a:t>
            </a:r>
            <a:r>
              <a:rPr lang="en-US" altLang="en-US" sz="1400" i="1">
                <a:solidFill>
                  <a:srgbClr val="800000"/>
                </a:solidFill>
                <a:latin typeface="Arial" panose="020B0604020202020204" pitchFamily="34" charset="0"/>
              </a:rPr>
              <a:t>Clin Biochem, 2007, 40, 986-94</a:t>
            </a:r>
            <a:endParaRPr lang="en-US" altLang="en-US" sz="1400" i="1">
              <a:solidFill>
                <a:srgbClr val="800000"/>
              </a:solidFill>
              <a:latin typeface="Arial" panose="020B0604020202020204" pitchFamily="34" charset="0"/>
            </a:endParaRPr>
          </a:p>
          <a:p>
            <a:pPr eaLnBrk="1" hangingPunct="1">
              <a:spcBef>
                <a:spcPct val="0"/>
              </a:spcBef>
              <a:buFontTx/>
              <a:buNone/>
            </a:pPr>
            <a:r>
              <a:rPr lang="en-US" altLang="en-US" sz="800">
                <a:latin typeface="Arial" panose="020B0604020202020204" pitchFamily="34" charset="0"/>
              </a:rPr>
              <a:t> </a:t>
            </a:r>
            <a:endParaRPr lang="en-US" altLang="en-US" sz="800">
              <a:solidFill>
                <a:srgbClr val="0000FF"/>
              </a:solidFill>
              <a:latin typeface="Georgia" panose="02040502050405020303" pitchFamily="18" charset="0"/>
            </a:endParaRPr>
          </a:p>
          <a:p>
            <a:pPr eaLnBrk="1" hangingPunct="1">
              <a:spcBef>
                <a:spcPct val="0"/>
              </a:spcBef>
              <a:buFontTx/>
              <a:buNone/>
            </a:pPr>
            <a:r>
              <a:rPr lang="en-US" altLang="en-US" sz="1600">
                <a:solidFill>
                  <a:srgbClr val="003300"/>
                </a:solidFill>
                <a:latin typeface="Georgia" panose="02040502050405020303" pitchFamily="18" charset="0"/>
              </a:rPr>
              <a:t>Iron Deficiency Anemia</a:t>
            </a:r>
            <a:r>
              <a:rPr lang="en-US" altLang="en-US" sz="1400">
                <a:solidFill>
                  <a:srgbClr val="003300"/>
                </a:solidFill>
                <a:latin typeface="Georgia" panose="02040502050405020303" pitchFamily="18" charset="0"/>
              </a:rPr>
              <a:t>   </a:t>
            </a:r>
            <a:r>
              <a:rPr lang="en-US" altLang="en-US" sz="1400" i="1">
                <a:solidFill>
                  <a:srgbClr val="003300"/>
                </a:solidFill>
                <a:latin typeface="Arial" panose="020B0604020202020204" pitchFamily="34" charset="0"/>
              </a:rPr>
              <a:t>Acta Haematologica, 2012;127, 26-30</a:t>
            </a:r>
            <a:endParaRPr lang="en-US" altLang="en-US" sz="1400" i="1">
              <a:solidFill>
                <a:srgbClr val="003300"/>
              </a:solidFill>
              <a:latin typeface="Arial" panose="020B0604020202020204" pitchFamily="34" charset="0"/>
            </a:endParaRPr>
          </a:p>
          <a:p>
            <a:pPr eaLnBrk="1" hangingPunct="1">
              <a:spcBef>
                <a:spcPct val="0"/>
              </a:spcBef>
              <a:buFontTx/>
              <a:buNone/>
            </a:pPr>
            <a:r>
              <a:rPr lang="en-US" altLang="en-US" sz="800">
                <a:latin typeface="Arial" panose="020B0604020202020204" pitchFamily="34" charset="0"/>
              </a:rPr>
              <a:t> </a:t>
            </a:r>
            <a:endParaRPr lang="en-US" altLang="en-US" sz="800">
              <a:solidFill>
                <a:srgbClr val="0000FF"/>
              </a:solidFill>
              <a:latin typeface="Georgia" panose="02040502050405020303" pitchFamily="18" charset="0"/>
            </a:endParaRPr>
          </a:p>
          <a:p>
            <a:pPr eaLnBrk="1" hangingPunct="1">
              <a:spcBef>
                <a:spcPct val="0"/>
              </a:spcBef>
              <a:buFontTx/>
              <a:buNone/>
            </a:pPr>
            <a:r>
              <a:rPr lang="en-US" altLang="en-US" sz="1600">
                <a:solidFill>
                  <a:srgbClr val="0000FF"/>
                </a:solidFill>
                <a:latin typeface="Georgia" panose="02040502050405020303" pitchFamily="18" charset="0"/>
              </a:rPr>
              <a:t>Major Depressive Disorder</a:t>
            </a:r>
            <a:r>
              <a:rPr lang="en-US" altLang="en-US" sz="1400">
                <a:solidFill>
                  <a:srgbClr val="0000FF"/>
                </a:solidFill>
                <a:latin typeface="Georgia" panose="02040502050405020303" pitchFamily="18" charset="0"/>
              </a:rPr>
              <a:t>  </a:t>
            </a:r>
            <a:r>
              <a:rPr lang="en-US" altLang="en-US" sz="1400" i="1">
                <a:solidFill>
                  <a:srgbClr val="0000FF"/>
                </a:solidFill>
                <a:latin typeface="Arial" panose="020B0604020202020204" pitchFamily="34" charset="0"/>
              </a:rPr>
              <a:t>Indian Journal of Medical Research, </a:t>
            </a:r>
            <a:r>
              <a:rPr lang="en-IN" altLang="en-US" sz="1400" i="1">
                <a:solidFill>
                  <a:srgbClr val="0000FF"/>
                </a:solidFill>
                <a:latin typeface="Arial" panose="020B0604020202020204" pitchFamily="34" charset="0"/>
              </a:rPr>
              <a:t>2019, 149, 497-502</a:t>
            </a:r>
            <a:endParaRPr lang="en-US" altLang="en-US" sz="1400" i="1">
              <a:solidFill>
                <a:srgbClr val="0000FF"/>
              </a:solidFill>
              <a:latin typeface="Arial" panose="020B0604020202020204" pitchFamily="34" charset="0"/>
            </a:endParaRPr>
          </a:p>
          <a:p>
            <a:pPr eaLnBrk="1" hangingPunct="1">
              <a:spcBef>
                <a:spcPct val="0"/>
              </a:spcBef>
              <a:buFontTx/>
              <a:buNone/>
            </a:pPr>
            <a:endParaRPr lang="en-US" altLang="en-US" sz="800" i="1">
              <a:solidFill>
                <a:srgbClr val="000099"/>
              </a:solidFill>
              <a:latin typeface="Arial" panose="020B0604020202020204" pitchFamily="34" charset="0"/>
            </a:endParaRPr>
          </a:p>
          <a:p>
            <a:pPr eaLnBrk="1" hangingPunct="1">
              <a:spcBef>
                <a:spcPct val="0"/>
              </a:spcBef>
              <a:buFontTx/>
              <a:buNone/>
            </a:pPr>
            <a:r>
              <a:rPr lang="en-US" altLang="en-US" sz="1600">
                <a:solidFill>
                  <a:srgbClr val="800000"/>
                </a:solidFill>
                <a:latin typeface="Georgia" panose="02040502050405020303" pitchFamily="18" charset="0"/>
              </a:rPr>
              <a:t>Multiple Sclerosis, Diabetes, Cardio Vascular Disease</a:t>
            </a:r>
            <a:endParaRPr lang="en-US" altLang="en-US" sz="1400" i="1">
              <a:solidFill>
                <a:srgbClr val="800000"/>
              </a:solidFill>
              <a:latin typeface="Georgia" panose="02040502050405020303" pitchFamily="18" charset="0"/>
            </a:endParaRPr>
          </a:p>
        </p:txBody>
      </p:sp>
      <p:grpSp>
        <p:nvGrpSpPr>
          <p:cNvPr id="7171" name="Group 31"/>
          <p:cNvGrpSpPr/>
          <p:nvPr/>
        </p:nvGrpSpPr>
        <p:grpSpPr bwMode="auto">
          <a:xfrm>
            <a:off x="2152651" y="209550"/>
            <a:ext cx="7845425" cy="1924050"/>
            <a:chOff x="396" y="132"/>
            <a:chExt cx="4942" cy="1212"/>
          </a:xfrm>
        </p:grpSpPr>
        <p:grpSp>
          <p:nvGrpSpPr>
            <p:cNvPr id="7259" name="Group 22"/>
            <p:cNvGrpSpPr/>
            <p:nvPr/>
          </p:nvGrpSpPr>
          <p:grpSpPr bwMode="auto">
            <a:xfrm>
              <a:off x="396" y="528"/>
              <a:ext cx="2152" cy="724"/>
              <a:chOff x="288" y="540"/>
              <a:chExt cx="2152" cy="724"/>
            </a:xfrm>
          </p:grpSpPr>
          <p:grpSp>
            <p:nvGrpSpPr>
              <p:cNvPr id="7266" name="Group 10"/>
              <p:cNvGrpSpPr/>
              <p:nvPr/>
            </p:nvGrpSpPr>
            <p:grpSpPr bwMode="auto">
              <a:xfrm>
                <a:off x="430" y="741"/>
                <a:ext cx="2010" cy="384"/>
                <a:chOff x="398" y="179"/>
                <a:chExt cx="2108" cy="384"/>
              </a:xfrm>
            </p:grpSpPr>
            <p:sp>
              <p:nvSpPr>
                <p:cNvPr id="7269" name="Text Box 11"/>
                <p:cNvSpPr txBox="1">
                  <a:spLocks noChangeArrowheads="1"/>
                </p:cNvSpPr>
                <p:nvPr/>
              </p:nvSpPr>
              <p:spPr bwMode="auto">
                <a:xfrm>
                  <a:off x="851" y="257"/>
                  <a:ext cx="10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b="1">
                      <a:solidFill>
                        <a:srgbClr val="FF3300"/>
                      </a:solidFill>
                      <a:latin typeface="Arial" panose="020B0604020202020204" pitchFamily="34" charset="0"/>
                    </a:rPr>
                    <a:t>Oxidative stress</a:t>
                  </a:r>
                  <a:endParaRPr lang="en-US" altLang="en-US" sz="1400" b="1">
                    <a:solidFill>
                      <a:srgbClr val="FF3300"/>
                    </a:solidFill>
                    <a:latin typeface="Arial" panose="020B0604020202020204" pitchFamily="34" charset="0"/>
                  </a:endParaRPr>
                </a:p>
              </p:txBody>
            </p:sp>
            <p:sp>
              <p:nvSpPr>
                <p:cNvPr id="7270" name="Text Box 12"/>
                <p:cNvSpPr txBox="1">
                  <a:spLocks noChangeArrowheads="1"/>
                </p:cNvSpPr>
                <p:nvPr/>
              </p:nvSpPr>
              <p:spPr bwMode="auto">
                <a:xfrm>
                  <a:off x="398" y="358"/>
                  <a:ext cx="3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b="1">
                      <a:latin typeface="Arial" panose="020B0604020202020204" pitchFamily="34" charset="0"/>
                    </a:rPr>
                    <a:t>GSH</a:t>
                  </a:r>
                  <a:endParaRPr lang="en-US" altLang="en-US" sz="1400" b="1">
                    <a:latin typeface="Arial" panose="020B0604020202020204" pitchFamily="34" charset="0"/>
                  </a:endParaRPr>
                </a:p>
              </p:txBody>
            </p:sp>
            <p:sp>
              <p:nvSpPr>
                <p:cNvPr id="7271" name="Text Box 13"/>
                <p:cNvSpPr txBox="1">
                  <a:spLocks noChangeArrowheads="1"/>
                </p:cNvSpPr>
                <p:nvPr/>
              </p:nvSpPr>
              <p:spPr bwMode="auto">
                <a:xfrm>
                  <a:off x="1933" y="364"/>
                  <a:ext cx="5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b="1">
                      <a:latin typeface="Arial" panose="020B0604020202020204" pitchFamily="34" charset="0"/>
                    </a:rPr>
                    <a:t>GSSG</a:t>
                  </a:r>
                  <a:endParaRPr lang="en-US" altLang="en-US" sz="1400" b="1">
                    <a:latin typeface="Arial" panose="020B0604020202020204" pitchFamily="34" charset="0"/>
                  </a:endParaRPr>
                </a:p>
              </p:txBody>
            </p:sp>
            <p:sp>
              <p:nvSpPr>
                <p:cNvPr id="7272" name="Line 14"/>
                <p:cNvSpPr>
                  <a:spLocks noChangeShapeType="1"/>
                </p:cNvSpPr>
                <p:nvPr/>
              </p:nvSpPr>
              <p:spPr bwMode="auto">
                <a:xfrm>
                  <a:off x="816" y="480"/>
                  <a:ext cx="1104" cy="0"/>
                </a:xfrm>
                <a:prstGeom prst="line">
                  <a:avLst/>
                </a:prstGeom>
                <a:noFill/>
                <a:ln w="28575">
                  <a:solidFill>
                    <a:srgbClr val="0000FF"/>
                  </a:solidFill>
                  <a:rou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273" name="Line 15"/>
                <p:cNvSpPr>
                  <a:spLocks noChangeShapeType="1"/>
                </p:cNvSpPr>
                <p:nvPr/>
              </p:nvSpPr>
              <p:spPr bwMode="auto">
                <a:xfrm flipH="1">
                  <a:off x="1082" y="563"/>
                  <a:ext cx="480" cy="0"/>
                </a:xfrm>
                <a:prstGeom prst="line">
                  <a:avLst/>
                </a:prstGeom>
                <a:noFill/>
                <a:ln w="28575">
                  <a:solidFill>
                    <a:srgbClr val="0000FF"/>
                  </a:solidFill>
                  <a:rou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274" name="Line 16"/>
                <p:cNvSpPr>
                  <a:spLocks noChangeShapeType="1"/>
                </p:cNvSpPr>
                <p:nvPr/>
              </p:nvSpPr>
              <p:spPr bwMode="auto">
                <a:xfrm flipV="1">
                  <a:off x="842" y="179"/>
                  <a:ext cx="0" cy="240"/>
                </a:xfrm>
                <a:prstGeom prst="line">
                  <a:avLst/>
                </a:prstGeom>
                <a:noFill/>
                <a:ln w="38100">
                  <a:solidFill>
                    <a:srgbClr val="FF3300"/>
                  </a:solidFill>
                  <a:round/>
                  <a:tailEnd type="arrow" w="med" len="lg"/>
                </a:ln>
                <a:extLst>
                  <a:ext uri="{909E8E84-426E-40DD-AFC4-6F175D3DCCD1}">
                    <a14:hiddenFill xmlns:a14="http://schemas.microsoft.com/office/drawing/2010/main">
                      <a:noFill/>
                    </a14:hiddenFill>
                  </a:ext>
                </a:extLst>
              </p:spPr>
              <p:txBody>
                <a:bodyPr/>
                <a:lstStyle/>
                <a:p>
                  <a:endParaRPr lang="en-US"/>
                </a:p>
              </p:txBody>
            </p:sp>
          </p:grpSp>
          <p:sp>
            <p:nvSpPr>
              <p:cNvPr id="7267" name="Text Box 17"/>
              <p:cNvSpPr txBox="1">
                <a:spLocks noChangeArrowheads="1"/>
              </p:cNvSpPr>
              <p:nvPr/>
            </p:nvSpPr>
            <p:spPr bwMode="auto">
              <a:xfrm>
                <a:off x="448" y="540"/>
                <a:ext cx="11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b="1">
                    <a:solidFill>
                      <a:srgbClr val="0000FF"/>
                    </a:solidFill>
                    <a:latin typeface="Arial" panose="020B0604020202020204" pitchFamily="34" charset="0"/>
                  </a:rPr>
                  <a:t>Glutathionylation :</a:t>
                </a:r>
                <a:endParaRPr lang="en-US" altLang="en-US" sz="1400" b="1">
                  <a:solidFill>
                    <a:srgbClr val="0000FF"/>
                  </a:solidFill>
                  <a:latin typeface="Arial" panose="020B0604020202020204" pitchFamily="34" charset="0"/>
                </a:endParaRPr>
              </a:p>
            </p:txBody>
          </p:sp>
          <p:sp>
            <p:nvSpPr>
              <p:cNvPr id="7268" name="TextBox 19"/>
              <p:cNvSpPr txBox="1">
                <a:spLocks noChangeArrowheads="1"/>
              </p:cNvSpPr>
              <p:nvPr/>
            </p:nvSpPr>
            <p:spPr bwMode="auto">
              <a:xfrm>
                <a:off x="288" y="1072"/>
                <a:ext cx="6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solidFill>
                      <a:srgbClr val="FF00FF"/>
                    </a:solidFill>
                    <a:latin typeface="Arial" panose="020B0604020202020204" pitchFamily="34" charset="0"/>
                  </a:rPr>
                  <a:t>Antioxidant</a:t>
                </a:r>
                <a:endParaRPr lang="en-US" altLang="en-US" sz="1400">
                  <a:solidFill>
                    <a:srgbClr val="FF00FF"/>
                  </a:solidFill>
                  <a:latin typeface="Arial" panose="020B0604020202020204" pitchFamily="34" charset="0"/>
                </a:endParaRPr>
              </a:p>
            </p:txBody>
          </p:sp>
        </p:grpSp>
        <p:grpSp>
          <p:nvGrpSpPr>
            <p:cNvPr id="7260" name="Group 21"/>
            <p:cNvGrpSpPr/>
            <p:nvPr/>
          </p:nvGrpSpPr>
          <p:grpSpPr bwMode="auto">
            <a:xfrm>
              <a:off x="2808" y="432"/>
              <a:ext cx="2530" cy="912"/>
              <a:chOff x="2928" y="432"/>
              <a:chExt cx="2530" cy="912"/>
            </a:xfrm>
          </p:grpSpPr>
          <p:pic>
            <p:nvPicPr>
              <p:cNvPr id="726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6" y="452"/>
                <a:ext cx="882"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432"/>
                <a:ext cx="927"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4" name="Line 8"/>
              <p:cNvSpPr>
                <a:spLocks noChangeShapeType="1"/>
              </p:cNvSpPr>
              <p:nvPr/>
            </p:nvSpPr>
            <p:spPr bwMode="auto">
              <a:xfrm>
                <a:off x="3913" y="839"/>
                <a:ext cx="645" cy="0"/>
              </a:xfrm>
              <a:prstGeom prst="line">
                <a:avLst/>
              </a:prstGeom>
              <a:noFill/>
              <a:ln w="28575">
                <a:solidFill>
                  <a:srgbClr val="0000FF"/>
                </a:solidFill>
                <a:rou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265" name="Text Box 9"/>
              <p:cNvSpPr txBox="1">
                <a:spLocks noChangeArrowheads="1"/>
              </p:cNvSpPr>
              <p:nvPr/>
            </p:nvSpPr>
            <p:spPr bwMode="auto">
              <a:xfrm>
                <a:off x="3959" y="639"/>
                <a:ext cx="5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b="1">
                    <a:latin typeface="Arial" panose="020B0604020202020204" pitchFamily="34" charset="0"/>
                  </a:rPr>
                  <a:t>GSSG</a:t>
                </a:r>
                <a:endParaRPr lang="en-US" altLang="en-US" sz="1400" b="1">
                  <a:latin typeface="Arial" panose="020B0604020202020204" pitchFamily="34" charset="0"/>
                </a:endParaRPr>
              </a:p>
            </p:txBody>
          </p:sp>
        </p:grpSp>
        <p:sp>
          <p:nvSpPr>
            <p:cNvPr id="7261" name="Text Box 20"/>
            <p:cNvSpPr txBox="1">
              <a:spLocks noChangeArrowheads="1"/>
            </p:cNvSpPr>
            <p:nvPr/>
          </p:nvSpPr>
          <p:spPr bwMode="auto">
            <a:xfrm>
              <a:off x="1344" y="132"/>
              <a:ext cx="29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a:solidFill>
                    <a:srgbClr val="000099"/>
                  </a:solidFill>
                  <a:latin typeface="Arial" panose="020B0604020202020204" pitchFamily="34" charset="0"/>
                </a:rPr>
                <a:t>Posttranslation modification of Human Hemoglobin</a:t>
              </a:r>
              <a:endParaRPr lang="en-US" altLang="en-US" sz="1600">
                <a:solidFill>
                  <a:srgbClr val="000099"/>
                </a:solidFill>
                <a:latin typeface="Arial" panose="020B0604020202020204" pitchFamily="34" charset="0"/>
              </a:endParaRPr>
            </a:p>
          </p:txBody>
        </p:sp>
      </p:grpSp>
      <p:sp>
        <p:nvSpPr>
          <p:cNvPr id="21509" name="Text Box 33"/>
          <p:cNvSpPr txBox="1">
            <a:spLocks noChangeArrowheads="1"/>
          </p:cNvSpPr>
          <p:nvPr/>
        </p:nvSpPr>
        <p:spPr bwMode="auto">
          <a:xfrm>
            <a:off x="1752601" y="5562601"/>
            <a:ext cx="511492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a:solidFill>
                  <a:srgbClr val="0000FF"/>
                </a:solidFill>
                <a:latin typeface="Arial" panose="020B0604020202020204" pitchFamily="34" charset="0"/>
              </a:rPr>
              <a:t> P</a:t>
            </a:r>
            <a:r>
              <a:rPr lang="en-US" altLang="en-US" sz="1600" baseline="-25000">
                <a:solidFill>
                  <a:srgbClr val="0000FF"/>
                </a:solidFill>
                <a:latin typeface="Arial" panose="020B0604020202020204" pitchFamily="34" charset="0"/>
              </a:rPr>
              <a:t>50</a:t>
            </a:r>
            <a:r>
              <a:rPr lang="en-US" altLang="en-US" sz="1600">
                <a:solidFill>
                  <a:srgbClr val="0000FF"/>
                </a:solidFill>
                <a:latin typeface="Arial" panose="020B0604020202020204" pitchFamily="34" charset="0"/>
              </a:rPr>
              <a:t> = 27.01 (Normal Human Hemoglobin)</a:t>
            </a:r>
            <a:endParaRPr lang="en-US" altLang="en-US" sz="1600">
              <a:solidFill>
                <a:srgbClr val="0000FF"/>
              </a:solidFill>
              <a:latin typeface="Arial" panose="020B0604020202020204" pitchFamily="34" charset="0"/>
            </a:endParaRPr>
          </a:p>
          <a:p>
            <a:pPr eaLnBrk="1" hangingPunct="1">
              <a:spcBef>
                <a:spcPct val="0"/>
              </a:spcBef>
              <a:buFontTx/>
              <a:buNone/>
            </a:pPr>
            <a:endParaRPr lang="en-US" altLang="en-US" sz="800">
              <a:solidFill>
                <a:srgbClr val="0000FF"/>
              </a:solidFill>
              <a:latin typeface="Arial" panose="020B0604020202020204" pitchFamily="34" charset="0"/>
            </a:endParaRPr>
          </a:p>
          <a:p>
            <a:pPr eaLnBrk="1" hangingPunct="1">
              <a:spcBef>
                <a:spcPct val="0"/>
              </a:spcBef>
              <a:buFontTx/>
              <a:buNone/>
            </a:pPr>
            <a:r>
              <a:rPr lang="en-US" altLang="en-US" sz="1600">
                <a:solidFill>
                  <a:srgbClr val="0000FF"/>
                </a:solidFill>
                <a:latin typeface="Arial" panose="020B0604020202020204" pitchFamily="34" charset="0"/>
              </a:rPr>
              <a:t> P</a:t>
            </a:r>
            <a:r>
              <a:rPr lang="en-US" altLang="en-US" sz="1600" baseline="-25000">
                <a:solidFill>
                  <a:srgbClr val="0000FF"/>
                </a:solidFill>
                <a:latin typeface="Arial" panose="020B0604020202020204" pitchFamily="34" charset="0"/>
              </a:rPr>
              <a:t>50</a:t>
            </a:r>
            <a:r>
              <a:rPr lang="en-US" altLang="en-US" sz="1600">
                <a:solidFill>
                  <a:srgbClr val="0000FF"/>
                </a:solidFill>
                <a:latin typeface="Arial" panose="020B0604020202020204" pitchFamily="34" charset="0"/>
              </a:rPr>
              <a:t> = 16.4 (Glutathionyl Hb binds to O</a:t>
            </a:r>
            <a:r>
              <a:rPr lang="en-US" altLang="en-US" sz="1600" baseline="-25000">
                <a:solidFill>
                  <a:srgbClr val="0000FF"/>
                </a:solidFill>
                <a:latin typeface="Arial" panose="020B0604020202020204" pitchFamily="34" charset="0"/>
              </a:rPr>
              <a:t>2</a:t>
            </a:r>
            <a:r>
              <a:rPr lang="en-US" altLang="en-US" sz="1600">
                <a:solidFill>
                  <a:srgbClr val="0000FF"/>
                </a:solidFill>
                <a:latin typeface="Arial" panose="020B0604020202020204" pitchFamily="34" charset="0"/>
              </a:rPr>
              <a:t> six fold tighter)</a:t>
            </a:r>
            <a:endParaRPr lang="en-US" altLang="en-US" sz="1600">
              <a:latin typeface="Arial" panose="020B0604020202020204" pitchFamily="34" charset="0"/>
            </a:endParaRPr>
          </a:p>
        </p:txBody>
      </p:sp>
      <p:grpSp>
        <p:nvGrpSpPr>
          <p:cNvPr id="21510" name="Group 30"/>
          <p:cNvGrpSpPr/>
          <p:nvPr/>
        </p:nvGrpSpPr>
        <p:grpSpPr bwMode="auto">
          <a:xfrm>
            <a:off x="6748775" y="3794126"/>
            <a:ext cx="3689038" cy="2914601"/>
            <a:chOff x="69479" y="4087812"/>
            <a:chExt cx="3383335" cy="2717028"/>
          </a:xfrm>
        </p:grpSpPr>
        <p:grpSp>
          <p:nvGrpSpPr>
            <p:cNvPr id="7176" name="Group 20"/>
            <p:cNvGrpSpPr/>
            <p:nvPr/>
          </p:nvGrpSpPr>
          <p:grpSpPr bwMode="auto">
            <a:xfrm>
              <a:off x="768458" y="4248177"/>
              <a:ext cx="2567041" cy="1870113"/>
              <a:chOff x="3310" y="710"/>
              <a:chExt cx="1617" cy="1178"/>
            </a:xfrm>
          </p:grpSpPr>
          <p:sp>
            <p:nvSpPr>
              <p:cNvPr id="7232" name="Rectangle 21"/>
              <p:cNvSpPr>
                <a:spLocks noChangeArrowheads="1"/>
              </p:cNvSpPr>
              <p:nvPr/>
            </p:nvSpPr>
            <p:spPr bwMode="auto">
              <a:xfrm>
                <a:off x="3312" y="1858"/>
                <a:ext cx="29"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33" name="Freeform 22"/>
              <p:cNvSpPr>
                <a:spLocks noEditPoints="1"/>
              </p:cNvSpPr>
              <p:nvPr/>
            </p:nvSpPr>
            <p:spPr bwMode="auto">
              <a:xfrm>
                <a:off x="3310" y="1856"/>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4 w 32"/>
                  <a:gd name="T11" fmla="*/ 31 h 32"/>
                  <a:gd name="T12" fmla="*/ 2 w 32"/>
                  <a:gd name="T13" fmla="*/ 29 h 32"/>
                  <a:gd name="T14" fmla="*/ 31 w 32"/>
                  <a:gd name="T15" fmla="*/ 29 h 32"/>
                  <a:gd name="T16" fmla="*/ 29 w 32"/>
                  <a:gd name="T17" fmla="*/ 31 h 32"/>
                  <a:gd name="T18" fmla="*/ 29 w 32"/>
                  <a:gd name="T19" fmla="*/ 2 h 32"/>
                  <a:gd name="T20" fmla="*/ 31 w 32"/>
                  <a:gd name="T21" fmla="*/ 4 h 32"/>
                  <a:gd name="T22" fmla="*/ 2 w 32"/>
                  <a:gd name="T23" fmla="*/ 4 h 32"/>
                  <a:gd name="T24" fmla="*/ 4 w 32"/>
                  <a:gd name="T25" fmla="*/ 2 h 32"/>
                  <a:gd name="T26" fmla="*/ 4 w 32"/>
                  <a:gd name="T27" fmla="*/ 31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34" name="Rectangle 23"/>
              <p:cNvSpPr>
                <a:spLocks noChangeArrowheads="1"/>
              </p:cNvSpPr>
              <p:nvPr/>
            </p:nvSpPr>
            <p:spPr bwMode="auto">
              <a:xfrm>
                <a:off x="3351" y="1769"/>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35" name="Freeform 24"/>
              <p:cNvSpPr>
                <a:spLocks noEditPoints="1"/>
              </p:cNvSpPr>
              <p:nvPr/>
            </p:nvSpPr>
            <p:spPr bwMode="auto">
              <a:xfrm>
                <a:off x="3350" y="1767"/>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3 w 32"/>
                  <a:gd name="T11" fmla="*/ 30 h 32"/>
                  <a:gd name="T12" fmla="*/ 1 w 32"/>
                  <a:gd name="T13" fmla="*/ 29 h 32"/>
                  <a:gd name="T14" fmla="*/ 30 w 32"/>
                  <a:gd name="T15" fmla="*/ 29 h 32"/>
                  <a:gd name="T16" fmla="*/ 28 w 32"/>
                  <a:gd name="T17" fmla="*/ 30 h 32"/>
                  <a:gd name="T18" fmla="*/ 28 w 32"/>
                  <a:gd name="T19" fmla="*/ 2 h 32"/>
                  <a:gd name="T20" fmla="*/ 30 w 32"/>
                  <a:gd name="T21" fmla="*/ 4 h 32"/>
                  <a:gd name="T22" fmla="*/ 1 w 32"/>
                  <a:gd name="T23" fmla="*/ 4 h 32"/>
                  <a:gd name="T24" fmla="*/ 3 w 32"/>
                  <a:gd name="T25" fmla="*/ 2 h 32"/>
                  <a:gd name="T26" fmla="*/ 3 w 32"/>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3" y="30"/>
                    </a:moveTo>
                    <a:lnTo>
                      <a:pt x="1" y="29"/>
                    </a:lnTo>
                    <a:lnTo>
                      <a:pt x="30" y="29"/>
                    </a:lnTo>
                    <a:lnTo>
                      <a:pt x="28" y="30"/>
                    </a:lnTo>
                    <a:lnTo>
                      <a:pt x="28" y="2"/>
                    </a:lnTo>
                    <a:lnTo>
                      <a:pt x="30" y="4"/>
                    </a:lnTo>
                    <a:lnTo>
                      <a:pt x="1" y="4"/>
                    </a:lnTo>
                    <a:lnTo>
                      <a:pt x="3" y="2"/>
                    </a:lnTo>
                    <a:lnTo>
                      <a:pt x="3" y="30"/>
                    </a:lnTo>
                    <a:close/>
                  </a:path>
                </a:pathLst>
              </a:custGeom>
              <a:solidFill>
                <a:srgbClr val="000000"/>
              </a:solidFill>
              <a:ln w="0">
                <a:solidFill>
                  <a:srgbClr val="000000"/>
                </a:solidFill>
                <a:round/>
              </a:ln>
            </p:spPr>
            <p:txBody>
              <a:bodyPr/>
              <a:lstStyle/>
              <a:p>
                <a:endParaRPr lang="en-US"/>
              </a:p>
            </p:txBody>
          </p:sp>
          <p:sp>
            <p:nvSpPr>
              <p:cNvPr id="7236" name="Rectangle 25"/>
              <p:cNvSpPr>
                <a:spLocks noChangeArrowheads="1"/>
              </p:cNvSpPr>
              <p:nvPr/>
            </p:nvSpPr>
            <p:spPr bwMode="auto">
              <a:xfrm>
                <a:off x="3369" y="1622"/>
                <a:ext cx="33"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37" name="Freeform 26"/>
              <p:cNvSpPr>
                <a:spLocks noEditPoints="1"/>
              </p:cNvSpPr>
              <p:nvPr/>
            </p:nvSpPr>
            <p:spPr bwMode="auto">
              <a:xfrm>
                <a:off x="3368" y="1621"/>
                <a:ext cx="36" cy="32"/>
              </a:xfrm>
              <a:custGeom>
                <a:avLst/>
                <a:gdLst>
                  <a:gd name="T0" fmla="*/ 0 w 36"/>
                  <a:gd name="T1" fmla="*/ 0 h 32"/>
                  <a:gd name="T2" fmla="*/ 36 w 36"/>
                  <a:gd name="T3" fmla="*/ 0 h 32"/>
                  <a:gd name="T4" fmla="*/ 36 w 36"/>
                  <a:gd name="T5" fmla="*/ 32 h 32"/>
                  <a:gd name="T6" fmla="*/ 0 w 36"/>
                  <a:gd name="T7" fmla="*/ 32 h 32"/>
                  <a:gd name="T8" fmla="*/ 0 w 36"/>
                  <a:gd name="T9" fmla="*/ 0 h 32"/>
                  <a:gd name="T10" fmla="*/ 3 w 36"/>
                  <a:gd name="T11" fmla="*/ 30 h 32"/>
                  <a:gd name="T12" fmla="*/ 1 w 36"/>
                  <a:gd name="T13" fmla="*/ 28 h 32"/>
                  <a:gd name="T14" fmla="*/ 34 w 36"/>
                  <a:gd name="T15" fmla="*/ 28 h 32"/>
                  <a:gd name="T16" fmla="*/ 32 w 36"/>
                  <a:gd name="T17" fmla="*/ 30 h 32"/>
                  <a:gd name="T18" fmla="*/ 32 w 36"/>
                  <a:gd name="T19" fmla="*/ 1 h 32"/>
                  <a:gd name="T20" fmla="*/ 34 w 36"/>
                  <a:gd name="T21" fmla="*/ 3 h 32"/>
                  <a:gd name="T22" fmla="*/ 1 w 36"/>
                  <a:gd name="T23" fmla="*/ 3 h 32"/>
                  <a:gd name="T24" fmla="*/ 3 w 36"/>
                  <a:gd name="T25" fmla="*/ 1 h 32"/>
                  <a:gd name="T26" fmla="*/ 3 w 36"/>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2"/>
                  <a:gd name="T44" fmla="*/ 36 w 36"/>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2">
                    <a:moveTo>
                      <a:pt x="0" y="0"/>
                    </a:moveTo>
                    <a:lnTo>
                      <a:pt x="36" y="0"/>
                    </a:lnTo>
                    <a:lnTo>
                      <a:pt x="36" y="32"/>
                    </a:lnTo>
                    <a:lnTo>
                      <a:pt x="0" y="32"/>
                    </a:lnTo>
                    <a:lnTo>
                      <a:pt x="0" y="0"/>
                    </a:lnTo>
                    <a:close/>
                    <a:moveTo>
                      <a:pt x="3" y="30"/>
                    </a:moveTo>
                    <a:lnTo>
                      <a:pt x="1" y="28"/>
                    </a:lnTo>
                    <a:lnTo>
                      <a:pt x="34" y="28"/>
                    </a:lnTo>
                    <a:lnTo>
                      <a:pt x="32" y="30"/>
                    </a:lnTo>
                    <a:lnTo>
                      <a:pt x="32" y="1"/>
                    </a:lnTo>
                    <a:lnTo>
                      <a:pt x="34" y="3"/>
                    </a:lnTo>
                    <a:lnTo>
                      <a:pt x="1" y="3"/>
                    </a:lnTo>
                    <a:lnTo>
                      <a:pt x="3" y="1"/>
                    </a:lnTo>
                    <a:lnTo>
                      <a:pt x="3" y="30"/>
                    </a:lnTo>
                    <a:close/>
                  </a:path>
                </a:pathLst>
              </a:custGeom>
              <a:solidFill>
                <a:srgbClr val="000000"/>
              </a:solidFill>
              <a:ln w="0">
                <a:solidFill>
                  <a:srgbClr val="000000"/>
                </a:solidFill>
                <a:round/>
              </a:ln>
            </p:spPr>
            <p:txBody>
              <a:bodyPr/>
              <a:lstStyle/>
              <a:p>
                <a:endParaRPr lang="en-US"/>
              </a:p>
            </p:txBody>
          </p:sp>
          <p:sp>
            <p:nvSpPr>
              <p:cNvPr id="7238" name="Rectangle 27"/>
              <p:cNvSpPr>
                <a:spLocks noChangeArrowheads="1"/>
              </p:cNvSpPr>
              <p:nvPr/>
            </p:nvSpPr>
            <p:spPr bwMode="auto">
              <a:xfrm>
                <a:off x="3380" y="1487"/>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39" name="Freeform 28"/>
              <p:cNvSpPr>
                <a:spLocks noEditPoints="1"/>
              </p:cNvSpPr>
              <p:nvPr/>
            </p:nvSpPr>
            <p:spPr bwMode="auto">
              <a:xfrm>
                <a:off x="3378" y="1485"/>
                <a:ext cx="33" cy="32"/>
              </a:xfrm>
              <a:custGeom>
                <a:avLst/>
                <a:gdLst>
                  <a:gd name="T0" fmla="*/ 0 w 33"/>
                  <a:gd name="T1" fmla="*/ 0 h 32"/>
                  <a:gd name="T2" fmla="*/ 33 w 33"/>
                  <a:gd name="T3" fmla="*/ 0 h 32"/>
                  <a:gd name="T4" fmla="*/ 33 w 33"/>
                  <a:gd name="T5" fmla="*/ 32 h 32"/>
                  <a:gd name="T6" fmla="*/ 0 w 33"/>
                  <a:gd name="T7" fmla="*/ 32 h 32"/>
                  <a:gd name="T8" fmla="*/ 0 w 33"/>
                  <a:gd name="T9" fmla="*/ 0 h 32"/>
                  <a:gd name="T10" fmla="*/ 4 w 33"/>
                  <a:gd name="T11" fmla="*/ 30 h 32"/>
                  <a:gd name="T12" fmla="*/ 2 w 33"/>
                  <a:gd name="T13" fmla="*/ 29 h 32"/>
                  <a:gd name="T14" fmla="*/ 31 w 33"/>
                  <a:gd name="T15" fmla="*/ 29 h 32"/>
                  <a:gd name="T16" fmla="*/ 29 w 33"/>
                  <a:gd name="T17" fmla="*/ 30 h 32"/>
                  <a:gd name="T18" fmla="*/ 29 w 33"/>
                  <a:gd name="T19" fmla="*/ 2 h 32"/>
                  <a:gd name="T20" fmla="*/ 31 w 33"/>
                  <a:gd name="T21" fmla="*/ 4 h 32"/>
                  <a:gd name="T22" fmla="*/ 2 w 33"/>
                  <a:gd name="T23" fmla="*/ 4 h 32"/>
                  <a:gd name="T24" fmla="*/ 4 w 33"/>
                  <a:gd name="T25" fmla="*/ 2 h 32"/>
                  <a:gd name="T26" fmla="*/ 4 w 33"/>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4" y="30"/>
                    </a:moveTo>
                    <a:lnTo>
                      <a:pt x="2" y="29"/>
                    </a:lnTo>
                    <a:lnTo>
                      <a:pt x="31" y="29"/>
                    </a:lnTo>
                    <a:lnTo>
                      <a:pt x="29" y="30"/>
                    </a:lnTo>
                    <a:lnTo>
                      <a:pt x="29" y="2"/>
                    </a:lnTo>
                    <a:lnTo>
                      <a:pt x="31" y="4"/>
                    </a:lnTo>
                    <a:lnTo>
                      <a:pt x="2" y="4"/>
                    </a:lnTo>
                    <a:lnTo>
                      <a:pt x="4" y="2"/>
                    </a:lnTo>
                    <a:lnTo>
                      <a:pt x="4" y="30"/>
                    </a:lnTo>
                    <a:close/>
                  </a:path>
                </a:pathLst>
              </a:custGeom>
              <a:solidFill>
                <a:srgbClr val="000000"/>
              </a:solidFill>
              <a:ln w="0">
                <a:solidFill>
                  <a:srgbClr val="000000"/>
                </a:solidFill>
                <a:round/>
              </a:ln>
            </p:spPr>
            <p:txBody>
              <a:bodyPr/>
              <a:lstStyle/>
              <a:p>
                <a:endParaRPr lang="en-US"/>
              </a:p>
            </p:txBody>
          </p:sp>
          <p:sp>
            <p:nvSpPr>
              <p:cNvPr id="7240" name="Rectangle 29"/>
              <p:cNvSpPr>
                <a:spLocks noChangeArrowheads="1"/>
              </p:cNvSpPr>
              <p:nvPr/>
            </p:nvSpPr>
            <p:spPr bwMode="auto">
              <a:xfrm>
                <a:off x="3416" y="1383"/>
                <a:ext cx="29"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41" name="Freeform 30"/>
              <p:cNvSpPr>
                <a:spLocks noEditPoints="1"/>
              </p:cNvSpPr>
              <p:nvPr/>
            </p:nvSpPr>
            <p:spPr bwMode="auto">
              <a:xfrm>
                <a:off x="3414" y="1381"/>
                <a:ext cx="33" cy="33"/>
              </a:xfrm>
              <a:custGeom>
                <a:avLst/>
                <a:gdLst>
                  <a:gd name="T0" fmla="*/ 0 w 33"/>
                  <a:gd name="T1" fmla="*/ 0 h 33"/>
                  <a:gd name="T2" fmla="*/ 33 w 33"/>
                  <a:gd name="T3" fmla="*/ 0 h 33"/>
                  <a:gd name="T4" fmla="*/ 33 w 33"/>
                  <a:gd name="T5" fmla="*/ 33 h 33"/>
                  <a:gd name="T6" fmla="*/ 0 w 33"/>
                  <a:gd name="T7" fmla="*/ 33 h 33"/>
                  <a:gd name="T8" fmla="*/ 0 w 33"/>
                  <a:gd name="T9" fmla="*/ 0 h 33"/>
                  <a:gd name="T10" fmla="*/ 4 w 33"/>
                  <a:gd name="T11" fmla="*/ 31 h 33"/>
                  <a:gd name="T12" fmla="*/ 2 w 33"/>
                  <a:gd name="T13" fmla="*/ 29 h 33"/>
                  <a:gd name="T14" fmla="*/ 31 w 33"/>
                  <a:gd name="T15" fmla="*/ 29 h 33"/>
                  <a:gd name="T16" fmla="*/ 29 w 33"/>
                  <a:gd name="T17" fmla="*/ 31 h 33"/>
                  <a:gd name="T18" fmla="*/ 29 w 33"/>
                  <a:gd name="T19" fmla="*/ 2 h 33"/>
                  <a:gd name="T20" fmla="*/ 31 w 33"/>
                  <a:gd name="T21" fmla="*/ 4 h 33"/>
                  <a:gd name="T22" fmla="*/ 2 w 33"/>
                  <a:gd name="T23" fmla="*/ 4 h 33"/>
                  <a:gd name="T24" fmla="*/ 4 w 33"/>
                  <a:gd name="T25" fmla="*/ 2 h 33"/>
                  <a:gd name="T26" fmla="*/ 4 w 33"/>
                  <a:gd name="T27" fmla="*/ 31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42" name="Rectangle 31"/>
              <p:cNvSpPr>
                <a:spLocks noChangeArrowheads="1"/>
              </p:cNvSpPr>
              <p:nvPr/>
            </p:nvSpPr>
            <p:spPr bwMode="auto">
              <a:xfrm>
                <a:off x="3413" y="1308"/>
                <a:ext cx="2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43" name="Freeform 32"/>
              <p:cNvSpPr>
                <a:spLocks noEditPoints="1"/>
              </p:cNvSpPr>
              <p:nvPr/>
            </p:nvSpPr>
            <p:spPr bwMode="auto">
              <a:xfrm>
                <a:off x="3411" y="1306"/>
                <a:ext cx="32" cy="33"/>
              </a:xfrm>
              <a:custGeom>
                <a:avLst/>
                <a:gdLst>
                  <a:gd name="T0" fmla="*/ 0 w 32"/>
                  <a:gd name="T1" fmla="*/ 0 h 33"/>
                  <a:gd name="T2" fmla="*/ 32 w 32"/>
                  <a:gd name="T3" fmla="*/ 0 h 33"/>
                  <a:gd name="T4" fmla="*/ 32 w 32"/>
                  <a:gd name="T5" fmla="*/ 33 h 33"/>
                  <a:gd name="T6" fmla="*/ 0 w 32"/>
                  <a:gd name="T7" fmla="*/ 33 h 33"/>
                  <a:gd name="T8" fmla="*/ 0 w 32"/>
                  <a:gd name="T9" fmla="*/ 0 h 33"/>
                  <a:gd name="T10" fmla="*/ 3 w 32"/>
                  <a:gd name="T11" fmla="*/ 31 h 33"/>
                  <a:gd name="T12" fmla="*/ 2 w 32"/>
                  <a:gd name="T13" fmla="*/ 29 h 33"/>
                  <a:gd name="T14" fmla="*/ 30 w 32"/>
                  <a:gd name="T15" fmla="*/ 29 h 33"/>
                  <a:gd name="T16" fmla="*/ 29 w 32"/>
                  <a:gd name="T17" fmla="*/ 31 h 33"/>
                  <a:gd name="T18" fmla="*/ 29 w 32"/>
                  <a:gd name="T19" fmla="*/ 2 h 33"/>
                  <a:gd name="T20" fmla="*/ 30 w 32"/>
                  <a:gd name="T21" fmla="*/ 4 h 33"/>
                  <a:gd name="T22" fmla="*/ 2 w 32"/>
                  <a:gd name="T23" fmla="*/ 4 h 33"/>
                  <a:gd name="T24" fmla="*/ 3 w 32"/>
                  <a:gd name="T25" fmla="*/ 2 h 33"/>
                  <a:gd name="T26" fmla="*/ 3 w 32"/>
                  <a:gd name="T27" fmla="*/ 31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3"/>
                  <a:gd name="T44" fmla="*/ 32 w 32"/>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3">
                    <a:moveTo>
                      <a:pt x="0" y="0"/>
                    </a:moveTo>
                    <a:lnTo>
                      <a:pt x="32" y="0"/>
                    </a:lnTo>
                    <a:lnTo>
                      <a:pt x="32" y="33"/>
                    </a:lnTo>
                    <a:lnTo>
                      <a:pt x="0" y="33"/>
                    </a:lnTo>
                    <a:lnTo>
                      <a:pt x="0" y="0"/>
                    </a:lnTo>
                    <a:close/>
                    <a:moveTo>
                      <a:pt x="3" y="31"/>
                    </a:moveTo>
                    <a:lnTo>
                      <a:pt x="2" y="29"/>
                    </a:lnTo>
                    <a:lnTo>
                      <a:pt x="30" y="29"/>
                    </a:lnTo>
                    <a:lnTo>
                      <a:pt x="29" y="31"/>
                    </a:lnTo>
                    <a:lnTo>
                      <a:pt x="29" y="2"/>
                    </a:lnTo>
                    <a:lnTo>
                      <a:pt x="30" y="4"/>
                    </a:lnTo>
                    <a:lnTo>
                      <a:pt x="2" y="4"/>
                    </a:lnTo>
                    <a:lnTo>
                      <a:pt x="3" y="2"/>
                    </a:lnTo>
                    <a:lnTo>
                      <a:pt x="3" y="31"/>
                    </a:lnTo>
                    <a:close/>
                  </a:path>
                </a:pathLst>
              </a:custGeom>
              <a:solidFill>
                <a:srgbClr val="000000"/>
              </a:solidFill>
              <a:ln w="0">
                <a:solidFill>
                  <a:srgbClr val="000000"/>
                </a:solidFill>
                <a:round/>
              </a:ln>
            </p:spPr>
            <p:txBody>
              <a:bodyPr/>
              <a:lstStyle/>
              <a:p>
                <a:endParaRPr lang="en-US"/>
              </a:p>
            </p:txBody>
          </p:sp>
          <p:sp>
            <p:nvSpPr>
              <p:cNvPr id="7244" name="Rectangle 33"/>
              <p:cNvSpPr>
                <a:spLocks noChangeArrowheads="1"/>
              </p:cNvSpPr>
              <p:nvPr/>
            </p:nvSpPr>
            <p:spPr bwMode="auto">
              <a:xfrm>
                <a:off x="3459" y="1205"/>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45" name="Freeform 34"/>
              <p:cNvSpPr>
                <a:spLocks noEditPoints="1"/>
              </p:cNvSpPr>
              <p:nvPr/>
            </p:nvSpPr>
            <p:spPr bwMode="auto">
              <a:xfrm>
                <a:off x="3458" y="1203"/>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3 w 32"/>
                  <a:gd name="T11" fmla="*/ 30 h 32"/>
                  <a:gd name="T12" fmla="*/ 1 w 32"/>
                  <a:gd name="T13" fmla="*/ 28 h 32"/>
                  <a:gd name="T14" fmla="*/ 30 w 32"/>
                  <a:gd name="T15" fmla="*/ 28 h 32"/>
                  <a:gd name="T16" fmla="*/ 28 w 32"/>
                  <a:gd name="T17" fmla="*/ 30 h 32"/>
                  <a:gd name="T18" fmla="*/ 28 w 32"/>
                  <a:gd name="T19" fmla="*/ 2 h 32"/>
                  <a:gd name="T20" fmla="*/ 30 w 32"/>
                  <a:gd name="T21" fmla="*/ 3 h 32"/>
                  <a:gd name="T22" fmla="*/ 1 w 32"/>
                  <a:gd name="T23" fmla="*/ 3 h 32"/>
                  <a:gd name="T24" fmla="*/ 3 w 32"/>
                  <a:gd name="T25" fmla="*/ 2 h 32"/>
                  <a:gd name="T26" fmla="*/ 3 w 32"/>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3" y="30"/>
                    </a:moveTo>
                    <a:lnTo>
                      <a:pt x="1" y="28"/>
                    </a:lnTo>
                    <a:lnTo>
                      <a:pt x="30" y="28"/>
                    </a:lnTo>
                    <a:lnTo>
                      <a:pt x="28" y="30"/>
                    </a:lnTo>
                    <a:lnTo>
                      <a:pt x="28" y="2"/>
                    </a:lnTo>
                    <a:lnTo>
                      <a:pt x="30" y="3"/>
                    </a:lnTo>
                    <a:lnTo>
                      <a:pt x="1" y="3"/>
                    </a:lnTo>
                    <a:lnTo>
                      <a:pt x="3" y="2"/>
                    </a:lnTo>
                    <a:lnTo>
                      <a:pt x="3" y="30"/>
                    </a:lnTo>
                    <a:close/>
                  </a:path>
                </a:pathLst>
              </a:custGeom>
              <a:solidFill>
                <a:srgbClr val="000000"/>
              </a:solidFill>
              <a:ln w="0">
                <a:solidFill>
                  <a:srgbClr val="000000"/>
                </a:solidFill>
                <a:round/>
              </a:ln>
            </p:spPr>
            <p:txBody>
              <a:bodyPr/>
              <a:lstStyle/>
              <a:p>
                <a:endParaRPr lang="en-US"/>
              </a:p>
            </p:txBody>
          </p:sp>
          <p:sp>
            <p:nvSpPr>
              <p:cNvPr id="7246" name="Rectangle 35"/>
              <p:cNvSpPr>
                <a:spLocks noChangeArrowheads="1"/>
              </p:cNvSpPr>
              <p:nvPr/>
            </p:nvSpPr>
            <p:spPr bwMode="auto">
              <a:xfrm>
                <a:off x="3467" y="1083"/>
                <a:ext cx="2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47" name="Freeform 36"/>
              <p:cNvSpPr>
                <a:spLocks noEditPoints="1"/>
              </p:cNvSpPr>
              <p:nvPr/>
            </p:nvSpPr>
            <p:spPr bwMode="auto">
              <a:xfrm>
                <a:off x="3465" y="1082"/>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3 w 32"/>
                  <a:gd name="T11" fmla="*/ 30 h 32"/>
                  <a:gd name="T12" fmla="*/ 2 w 32"/>
                  <a:gd name="T13" fmla="*/ 28 h 32"/>
                  <a:gd name="T14" fmla="*/ 30 w 32"/>
                  <a:gd name="T15" fmla="*/ 28 h 32"/>
                  <a:gd name="T16" fmla="*/ 29 w 32"/>
                  <a:gd name="T17" fmla="*/ 30 h 32"/>
                  <a:gd name="T18" fmla="*/ 29 w 32"/>
                  <a:gd name="T19" fmla="*/ 1 h 32"/>
                  <a:gd name="T20" fmla="*/ 30 w 32"/>
                  <a:gd name="T21" fmla="*/ 3 h 32"/>
                  <a:gd name="T22" fmla="*/ 2 w 32"/>
                  <a:gd name="T23" fmla="*/ 3 h 32"/>
                  <a:gd name="T24" fmla="*/ 3 w 32"/>
                  <a:gd name="T25" fmla="*/ 1 h 32"/>
                  <a:gd name="T26" fmla="*/ 3 w 32"/>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3" y="30"/>
                    </a:moveTo>
                    <a:lnTo>
                      <a:pt x="2" y="28"/>
                    </a:lnTo>
                    <a:lnTo>
                      <a:pt x="30" y="28"/>
                    </a:lnTo>
                    <a:lnTo>
                      <a:pt x="29" y="30"/>
                    </a:lnTo>
                    <a:lnTo>
                      <a:pt x="29" y="1"/>
                    </a:lnTo>
                    <a:lnTo>
                      <a:pt x="30" y="3"/>
                    </a:lnTo>
                    <a:lnTo>
                      <a:pt x="2" y="3"/>
                    </a:lnTo>
                    <a:lnTo>
                      <a:pt x="3" y="1"/>
                    </a:lnTo>
                    <a:lnTo>
                      <a:pt x="3" y="30"/>
                    </a:lnTo>
                    <a:close/>
                  </a:path>
                </a:pathLst>
              </a:custGeom>
              <a:solidFill>
                <a:srgbClr val="000000"/>
              </a:solidFill>
              <a:ln w="0">
                <a:solidFill>
                  <a:srgbClr val="000000"/>
                </a:solidFill>
                <a:round/>
              </a:ln>
            </p:spPr>
            <p:txBody>
              <a:bodyPr/>
              <a:lstStyle/>
              <a:p>
                <a:endParaRPr lang="en-US"/>
              </a:p>
            </p:txBody>
          </p:sp>
          <p:sp>
            <p:nvSpPr>
              <p:cNvPr id="7248" name="Rectangle 37"/>
              <p:cNvSpPr>
                <a:spLocks noChangeArrowheads="1"/>
              </p:cNvSpPr>
              <p:nvPr/>
            </p:nvSpPr>
            <p:spPr bwMode="auto">
              <a:xfrm>
                <a:off x="3495" y="1005"/>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49" name="Freeform 38"/>
              <p:cNvSpPr>
                <a:spLocks noEditPoints="1"/>
              </p:cNvSpPr>
              <p:nvPr/>
            </p:nvSpPr>
            <p:spPr bwMode="auto">
              <a:xfrm>
                <a:off x="3494" y="1003"/>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3 w 32"/>
                  <a:gd name="T11" fmla="*/ 30 h 32"/>
                  <a:gd name="T12" fmla="*/ 1 w 32"/>
                  <a:gd name="T13" fmla="*/ 29 h 32"/>
                  <a:gd name="T14" fmla="*/ 30 w 32"/>
                  <a:gd name="T15" fmla="*/ 29 h 32"/>
                  <a:gd name="T16" fmla="*/ 28 w 32"/>
                  <a:gd name="T17" fmla="*/ 30 h 32"/>
                  <a:gd name="T18" fmla="*/ 28 w 32"/>
                  <a:gd name="T19" fmla="*/ 2 h 32"/>
                  <a:gd name="T20" fmla="*/ 30 w 32"/>
                  <a:gd name="T21" fmla="*/ 4 h 32"/>
                  <a:gd name="T22" fmla="*/ 1 w 32"/>
                  <a:gd name="T23" fmla="*/ 4 h 32"/>
                  <a:gd name="T24" fmla="*/ 3 w 32"/>
                  <a:gd name="T25" fmla="*/ 2 h 32"/>
                  <a:gd name="T26" fmla="*/ 3 w 32"/>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3" y="30"/>
                    </a:moveTo>
                    <a:lnTo>
                      <a:pt x="1" y="29"/>
                    </a:lnTo>
                    <a:lnTo>
                      <a:pt x="30" y="29"/>
                    </a:lnTo>
                    <a:lnTo>
                      <a:pt x="28" y="30"/>
                    </a:lnTo>
                    <a:lnTo>
                      <a:pt x="28" y="2"/>
                    </a:lnTo>
                    <a:lnTo>
                      <a:pt x="30" y="4"/>
                    </a:lnTo>
                    <a:lnTo>
                      <a:pt x="1" y="4"/>
                    </a:lnTo>
                    <a:lnTo>
                      <a:pt x="3" y="2"/>
                    </a:lnTo>
                    <a:lnTo>
                      <a:pt x="3" y="30"/>
                    </a:lnTo>
                    <a:close/>
                  </a:path>
                </a:pathLst>
              </a:custGeom>
              <a:solidFill>
                <a:srgbClr val="000000"/>
              </a:solidFill>
              <a:ln w="0">
                <a:solidFill>
                  <a:srgbClr val="000000"/>
                </a:solidFill>
                <a:round/>
              </a:ln>
            </p:spPr>
            <p:txBody>
              <a:bodyPr/>
              <a:lstStyle/>
              <a:p>
                <a:endParaRPr lang="en-US"/>
              </a:p>
            </p:txBody>
          </p:sp>
          <p:sp>
            <p:nvSpPr>
              <p:cNvPr id="7250" name="Rectangle 39"/>
              <p:cNvSpPr>
                <a:spLocks noChangeArrowheads="1"/>
              </p:cNvSpPr>
              <p:nvPr/>
            </p:nvSpPr>
            <p:spPr bwMode="auto">
              <a:xfrm>
                <a:off x="3506" y="944"/>
                <a:ext cx="29"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51" name="Freeform 40"/>
              <p:cNvSpPr>
                <a:spLocks noEditPoints="1"/>
              </p:cNvSpPr>
              <p:nvPr/>
            </p:nvSpPr>
            <p:spPr bwMode="auto">
              <a:xfrm>
                <a:off x="3504" y="942"/>
                <a:ext cx="33" cy="32"/>
              </a:xfrm>
              <a:custGeom>
                <a:avLst/>
                <a:gdLst>
                  <a:gd name="T0" fmla="*/ 0 w 33"/>
                  <a:gd name="T1" fmla="*/ 0 h 32"/>
                  <a:gd name="T2" fmla="*/ 33 w 33"/>
                  <a:gd name="T3" fmla="*/ 0 h 32"/>
                  <a:gd name="T4" fmla="*/ 33 w 33"/>
                  <a:gd name="T5" fmla="*/ 32 h 32"/>
                  <a:gd name="T6" fmla="*/ 0 w 33"/>
                  <a:gd name="T7" fmla="*/ 32 h 32"/>
                  <a:gd name="T8" fmla="*/ 0 w 33"/>
                  <a:gd name="T9" fmla="*/ 0 h 32"/>
                  <a:gd name="T10" fmla="*/ 4 w 33"/>
                  <a:gd name="T11" fmla="*/ 31 h 32"/>
                  <a:gd name="T12" fmla="*/ 2 w 33"/>
                  <a:gd name="T13" fmla="*/ 29 h 32"/>
                  <a:gd name="T14" fmla="*/ 31 w 33"/>
                  <a:gd name="T15" fmla="*/ 29 h 32"/>
                  <a:gd name="T16" fmla="*/ 29 w 33"/>
                  <a:gd name="T17" fmla="*/ 31 h 32"/>
                  <a:gd name="T18" fmla="*/ 29 w 33"/>
                  <a:gd name="T19" fmla="*/ 2 h 32"/>
                  <a:gd name="T20" fmla="*/ 31 w 33"/>
                  <a:gd name="T21" fmla="*/ 4 h 32"/>
                  <a:gd name="T22" fmla="*/ 2 w 33"/>
                  <a:gd name="T23" fmla="*/ 4 h 32"/>
                  <a:gd name="T24" fmla="*/ 4 w 33"/>
                  <a:gd name="T25" fmla="*/ 2 h 32"/>
                  <a:gd name="T26" fmla="*/ 4 w 33"/>
                  <a:gd name="T27" fmla="*/ 31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52" name="Rectangle 41"/>
              <p:cNvSpPr>
                <a:spLocks noChangeArrowheads="1"/>
              </p:cNvSpPr>
              <p:nvPr/>
            </p:nvSpPr>
            <p:spPr bwMode="auto">
              <a:xfrm>
                <a:off x="3607" y="751"/>
                <a:ext cx="29"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53" name="Freeform 42"/>
              <p:cNvSpPr>
                <a:spLocks noEditPoints="1"/>
              </p:cNvSpPr>
              <p:nvPr/>
            </p:nvSpPr>
            <p:spPr bwMode="auto">
              <a:xfrm>
                <a:off x="3605" y="750"/>
                <a:ext cx="33" cy="32"/>
              </a:xfrm>
              <a:custGeom>
                <a:avLst/>
                <a:gdLst>
                  <a:gd name="T0" fmla="*/ 0 w 33"/>
                  <a:gd name="T1" fmla="*/ 0 h 32"/>
                  <a:gd name="T2" fmla="*/ 33 w 33"/>
                  <a:gd name="T3" fmla="*/ 0 h 32"/>
                  <a:gd name="T4" fmla="*/ 33 w 33"/>
                  <a:gd name="T5" fmla="*/ 32 h 32"/>
                  <a:gd name="T6" fmla="*/ 0 w 33"/>
                  <a:gd name="T7" fmla="*/ 32 h 32"/>
                  <a:gd name="T8" fmla="*/ 0 w 33"/>
                  <a:gd name="T9" fmla="*/ 0 h 32"/>
                  <a:gd name="T10" fmla="*/ 4 w 33"/>
                  <a:gd name="T11" fmla="*/ 30 h 32"/>
                  <a:gd name="T12" fmla="*/ 2 w 33"/>
                  <a:gd name="T13" fmla="*/ 28 h 32"/>
                  <a:gd name="T14" fmla="*/ 31 w 33"/>
                  <a:gd name="T15" fmla="*/ 28 h 32"/>
                  <a:gd name="T16" fmla="*/ 29 w 33"/>
                  <a:gd name="T17" fmla="*/ 30 h 32"/>
                  <a:gd name="T18" fmla="*/ 29 w 33"/>
                  <a:gd name="T19" fmla="*/ 1 h 32"/>
                  <a:gd name="T20" fmla="*/ 31 w 33"/>
                  <a:gd name="T21" fmla="*/ 3 h 32"/>
                  <a:gd name="T22" fmla="*/ 2 w 33"/>
                  <a:gd name="T23" fmla="*/ 3 h 32"/>
                  <a:gd name="T24" fmla="*/ 4 w 33"/>
                  <a:gd name="T25" fmla="*/ 1 h 32"/>
                  <a:gd name="T26" fmla="*/ 4 w 33"/>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4" y="30"/>
                    </a:moveTo>
                    <a:lnTo>
                      <a:pt x="2" y="28"/>
                    </a:lnTo>
                    <a:lnTo>
                      <a:pt x="31" y="28"/>
                    </a:lnTo>
                    <a:lnTo>
                      <a:pt x="29" y="30"/>
                    </a:lnTo>
                    <a:lnTo>
                      <a:pt x="29" y="1"/>
                    </a:lnTo>
                    <a:lnTo>
                      <a:pt x="31" y="3"/>
                    </a:lnTo>
                    <a:lnTo>
                      <a:pt x="2" y="3"/>
                    </a:lnTo>
                    <a:lnTo>
                      <a:pt x="4" y="1"/>
                    </a:lnTo>
                    <a:lnTo>
                      <a:pt x="4" y="30"/>
                    </a:lnTo>
                    <a:close/>
                  </a:path>
                </a:pathLst>
              </a:custGeom>
              <a:solidFill>
                <a:srgbClr val="000000"/>
              </a:solidFill>
              <a:ln w="0">
                <a:solidFill>
                  <a:srgbClr val="000000"/>
                </a:solidFill>
                <a:round/>
              </a:ln>
            </p:spPr>
            <p:txBody>
              <a:bodyPr/>
              <a:lstStyle/>
              <a:p>
                <a:endParaRPr lang="en-US"/>
              </a:p>
            </p:txBody>
          </p:sp>
          <p:sp>
            <p:nvSpPr>
              <p:cNvPr id="7254" name="Rectangle 43"/>
              <p:cNvSpPr>
                <a:spLocks noChangeArrowheads="1"/>
              </p:cNvSpPr>
              <p:nvPr/>
            </p:nvSpPr>
            <p:spPr bwMode="auto">
              <a:xfrm>
                <a:off x="3639" y="748"/>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55" name="Freeform 44"/>
              <p:cNvSpPr>
                <a:spLocks noEditPoints="1"/>
              </p:cNvSpPr>
              <p:nvPr/>
            </p:nvSpPr>
            <p:spPr bwMode="auto">
              <a:xfrm>
                <a:off x="3638" y="746"/>
                <a:ext cx="32" cy="32"/>
              </a:xfrm>
              <a:custGeom>
                <a:avLst/>
                <a:gdLst>
                  <a:gd name="T0" fmla="*/ 0 w 32"/>
                  <a:gd name="T1" fmla="*/ 0 h 32"/>
                  <a:gd name="T2" fmla="*/ 32 w 32"/>
                  <a:gd name="T3" fmla="*/ 0 h 32"/>
                  <a:gd name="T4" fmla="*/ 32 w 32"/>
                  <a:gd name="T5" fmla="*/ 32 h 32"/>
                  <a:gd name="T6" fmla="*/ 0 w 32"/>
                  <a:gd name="T7" fmla="*/ 32 h 32"/>
                  <a:gd name="T8" fmla="*/ 0 w 32"/>
                  <a:gd name="T9" fmla="*/ 0 h 32"/>
                  <a:gd name="T10" fmla="*/ 3 w 32"/>
                  <a:gd name="T11" fmla="*/ 30 h 32"/>
                  <a:gd name="T12" fmla="*/ 1 w 32"/>
                  <a:gd name="T13" fmla="*/ 29 h 32"/>
                  <a:gd name="T14" fmla="*/ 30 w 32"/>
                  <a:gd name="T15" fmla="*/ 29 h 32"/>
                  <a:gd name="T16" fmla="*/ 28 w 32"/>
                  <a:gd name="T17" fmla="*/ 30 h 32"/>
                  <a:gd name="T18" fmla="*/ 28 w 32"/>
                  <a:gd name="T19" fmla="*/ 2 h 32"/>
                  <a:gd name="T20" fmla="*/ 30 w 32"/>
                  <a:gd name="T21" fmla="*/ 4 h 32"/>
                  <a:gd name="T22" fmla="*/ 1 w 32"/>
                  <a:gd name="T23" fmla="*/ 4 h 32"/>
                  <a:gd name="T24" fmla="*/ 3 w 32"/>
                  <a:gd name="T25" fmla="*/ 2 h 32"/>
                  <a:gd name="T26" fmla="*/ 3 w 32"/>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2"/>
                  <a:gd name="T44" fmla="*/ 32 w 32"/>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2">
                    <a:moveTo>
                      <a:pt x="0" y="0"/>
                    </a:moveTo>
                    <a:lnTo>
                      <a:pt x="32" y="0"/>
                    </a:lnTo>
                    <a:lnTo>
                      <a:pt x="32" y="32"/>
                    </a:lnTo>
                    <a:lnTo>
                      <a:pt x="0" y="32"/>
                    </a:lnTo>
                    <a:lnTo>
                      <a:pt x="0" y="0"/>
                    </a:lnTo>
                    <a:close/>
                    <a:moveTo>
                      <a:pt x="3" y="30"/>
                    </a:moveTo>
                    <a:lnTo>
                      <a:pt x="1" y="29"/>
                    </a:lnTo>
                    <a:lnTo>
                      <a:pt x="30" y="29"/>
                    </a:lnTo>
                    <a:lnTo>
                      <a:pt x="28" y="30"/>
                    </a:lnTo>
                    <a:lnTo>
                      <a:pt x="28" y="2"/>
                    </a:lnTo>
                    <a:lnTo>
                      <a:pt x="30" y="4"/>
                    </a:lnTo>
                    <a:lnTo>
                      <a:pt x="1" y="4"/>
                    </a:lnTo>
                    <a:lnTo>
                      <a:pt x="3" y="2"/>
                    </a:lnTo>
                    <a:lnTo>
                      <a:pt x="3" y="30"/>
                    </a:lnTo>
                    <a:close/>
                  </a:path>
                </a:pathLst>
              </a:custGeom>
              <a:solidFill>
                <a:srgbClr val="000000"/>
              </a:solidFill>
              <a:ln w="0">
                <a:solidFill>
                  <a:srgbClr val="000000"/>
                </a:solidFill>
                <a:round/>
              </a:ln>
            </p:spPr>
            <p:txBody>
              <a:bodyPr/>
              <a:lstStyle/>
              <a:p>
                <a:endParaRPr lang="en-US"/>
              </a:p>
            </p:txBody>
          </p:sp>
          <p:sp>
            <p:nvSpPr>
              <p:cNvPr id="7256" name="Rectangle 45"/>
              <p:cNvSpPr>
                <a:spLocks noChangeArrowheads="1"/>
              </p:cNvSpPr>
              <p:nvPr/>
            </p:nvSpPr>
            <p:spPr bwMode="auto">
              <a:xfrm>
                <a:off x="4896" y="748"/>
                <a:ext cx="29"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57" name="Freeform 46"/>
              <p:cNvSpPr>
                <a:spLocks noEditPoints="1"/>
              </p:cNvSpPr>
              <p:nvPr/>
            </p:nvSpPr>
            <p:spPr bwMode="auto">
              <a:xfrm>
                <a:off x="4894" y="746"/>
                <a:ext cx="33" cy="32"/>
              </a:xfrm>
              <a:custGeom>
                <a:avLst/>
                <a:gdLst>
                  <a:gd name="T0" fmla="*/ 0 w 33"/>
                  <a:gd name="T1" fmla="*/ 0 h 32"/>
                  <a:gd name="T2" fmla="*/ 33 w 33"/>
                  <a:gd name="T3" fmla="*/ 0 h 32"/>
                  <a:gd name="T4" fmla="*/ 33 w 33"/>
                  <a:gd name="T5" fmla="*/ 32 h 32"/>
                  <a:gd name="T6" fmla="*/ 0 w 33"/>
                  <a:gd name="T7" fmla="*/ 32 h 32"/>
                  <a:gd name="T8" fmla="*/ 0 w 33"/>
                  <a:gd name="T9" fmla="*/ 0 h 32"/>
                  <a:gd name="T10" fmla="*/ 4 w 33"/>
                  <a:gd name="T11" fmla="*/ 30 h 32"/>
                  <a:gd name="T12" fmla="*/ 2 w 33"/>
                  <a:gd name="T13" fmla="*/ 29 h 32"/>
                  <a:gd name="T14" fmla="*/ 31 w 33"/>
                  <a:gd name="T15" fmla="*/ 29 h 32"/>
                  <a:gd name="T16" fmla="*/ 29 w 33"/>
                  <a:gd name="T17" fmla="*/ 30 h 32"/>
                  <a:gd name="T18" fmla="*/ 29 w 33"/>
                  <a:gd name="T19" fmla="*/ 2 h 32"/>
                  <a:gd name="T20" fmla="*/ 31 w 33"/>
                  <a:gd name="T21" fmla="*/ 4 h 32"/>
                  <a:gd name="T22" fmla="*/ 2 w 33"/>
                  <a:gd name="T23" fmla="*/ 4 h 32"/>
                  <a:gd name="T24" fmla="*/ 4 w 33"/>
                  <a:gd name="T25" fmla="*/ 2 h 32"/>
                  <a:gd name="T26" fmla="*/ 4 w 33"/>
                  <a:gd name="T27" fmla="*/ 30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4" y="30"/>
                    </a:moveTo>
                    <a:lnTo>
                      <a:pt x="2" y="29"/>
                    </a:lnTo>
                    <a:lnTo>
                      <a:pt x="31" y="29"/>
                    </a:lnTo>
                    <a:lnTo>
                      <a:pt x="29" y="30"/>
                    </a:lnTo>
                    <a:lnTo>
                      <a:pt x="29" y="2"/>
                    </a:lnTo>
                    <a:lnTo>
                      <a:pt x="31" y="4"/>
                    </a:lnTo>
                    <a:lnTo>
                      <a:pt x="2" y="4"/>
                    </a:lnTo>
                    <a:lnTo>
                      <a:pt x="4" y="2"/>
                    </a:lnTo>
                    <a:lnTo>
                      <a:pt x="4" y="30"/>
                    </a:lnTo>
                    <a:close/>
                  </a:path>
                </a:pathLst>
              </a:custGeom>
              <a:solidFill>
                <a:srgbClr val="000000"/>
              </a:solidFill>
              <a:ln w="0">
                <a:solidFill>
                  <a:srgbClr val="000000"/>
                </a:solidFill>
                <a:round/>
              </a:ln>
            </p:spPr>
            <p:txBody>
              <a:bodyPr/>
              <a:lstStyle/>
              <a:p>
                <a:endParaRPr lang="en-US"/>
              </a:p>
            </p:txBody>
          </p:sp>
          <p:sp>
            <p:nvSpPr>
              <p:cNvPr id="7258" name="Freeform 47"/>
              <p:cNvSpPr/>
              <p:nvPr/>
            </p:nvSpPr>
            <p:spPr bwMode="auto">
              <a:xfrm>
                <a:off x="3325" y="710"/>
                <a:ext cx="1585" cy="1163"/>
              </a:xfrm>
              <a:custGeom>
                <a:avLst/>
                <a:gdLst>
                  <a:gd name="T0" fmla="*/ 48 w 1585"/>
                  <a:gd name="T1" fmla="*/ 974 h 1163"/>
                  <a:gd name="T2" fmla="*/ 112 w 1585"/>
                  <a:gd name="T3" fmla="*/ 583 h 1163"/>
                  <a:gd name="T4" fmla="*/ 176 w 1585"/>
                  <a:gd name="T5" fmla="*/ 311 h 1163"/>
                  <a:gd name="T6" fmla="*/ 240 w 1585"/>
                  <a:gd name="T7" fmla="*/ 171 h 1163"/>
                  <a:gd name="T8" fmla="*/ 304 w 1585"/>
                  <a:gd name="T9" fmla="*/ 101 h 1163"/>
                  <a:gd name="T10" fmla="*/ 368 w 1585"/>
                  <a:gd name="T11" fmla="*/ 64 h 1163"/>
                  <a:gd name="T12" fmla="*/ 433 w 1585"/>
                  <a:gd name="T13" fmla="*/ 42 h 1163"/>
                  <a:gd name="T14" fmla="*/ 497 w 1585"/>
                  <a:gd name="T15" fmla="*/ 29 h 1163"/>
                  <a:gd name="T16" fmla="*/ 561 w 1585"/>
                  <a:gd name="T17" fmla="*/ 21 h 1163"/>
                  <a:gd name="T18" fmla="*/ 625 w 1585"/>
                  <a:gd name="T19" fmla="*/ 16 h 1163"/>
                  <a:gd name="T20" fmla="*/ 689 w 1585"/>
                  <a:gd name="T21" fmla="*/ 12 h 1163"/>
                  <a:gd name="T22" fmla="*/ 754 w 1585"/>
                  <a:gd name="T23" fmla="*/ 9 h 1163"/>
                  <a:gd name="T24" fmla="*/ 817 w 1585"/>
                  <a:gd name="T25" fmla="*/ 7 h 1163"/>
                  <a:gd name="T26" fmla="*/ 882 w 1585"/>
                  <a:gd name="T27" fmla="*/ 6 h 1163"/>
                  <a:gd name="T28" fmla="*/ 946 w 1585"/>
                  <a:gd name="T29" fmla="*/ 5 h 1163"/>
                  <a:gd name="T30" fmla="*/ 1009 w 1585"/>
                  <a:gd name="T31" fmla="*/ 4 h 1163"/>
                  <a:gd name="T32" fmla="*/ 1073 w 1585"/>
                  <a:gd name="T33" fmla="*/ 3 h 1163"/>
                  <a:gd name="T34" fmla="*/ 1137 w 1585"/>
                  <a:gd name="T35" fmla="*/ 2 h 1163"/>
                  <a:gd name="T36" fmla="*/ 1202 w 1585"/>
                  <a:gd name="T37" fmla="*/ 2 h 1163"/>
                  <a:gd name="T38" fmla="*/ 1266 w 1585"/>
                  <a:gd name="T39" fmla="*/ 2 h 1163"/>
                  <a:gd name="T40" fmla="*/ 1329 w 1585"/>
                  <a:gd name="T41" fmla="*/ 1 h 1163"/>
                  <a:gd name="T42" fmla="*/ 1393 w 1585"/>
                  <a:gd name="T43" fmla="*/ 1 h 1163"/>
                  <a:gd name="T44" fmla="*/ 1457 w 1585"/>
                  <a:gd name="T45" fmla="*/ 1 h 1163"/>
                  <a:gd name="T46" fmla="*/ 1522 w 1585"/>
                  <a:gd name="T47" fmla="*/ 0 h 1163"/>
                  <a:gd name="T48" fmla="*/ 1585 w 1585"/>
                  <a:gd name="T49" fmla="*/ 0 h 1163"/>
                  <a:gd name="T50" fmla="*/ 1538 w 1585"/>
                  <a:gd name="T51" fmla="*/ 4 h 1163"/>
                  <a:gd name="T52" fmla="*/ 1474 w 1585"/>
                  <a:gd name="T53" fmla="*/ 5 h 1163"/>
                  <a:gd name="T54" fmla="*/ 1409 w 1585"/>
                  <a:gd name="T55" fmla="*/ 5 h 1163"/>
                  <a:gd name="T56" fmla="*/ 1345 w 1585"/>
                  <a:gd name="T57" fmla="*/ 5 h 1163"/>
                  <a:gd name="T58" fmla="*/ 1281 w 1585"/>
                  <a:gd name="T59" fmla="*/ 5 h 1163"/>
                  <a:gd name="T60" fmla="*/ 1218 w 1585"/>
                  <a:gd name="T61" fmla="*/ 5 h 1163"/>
                  <a:gd name="T62" fmla="*/ 1154 w 1585"/>
                  <a:gd name="T63" fmla="*/ 6 h 1163"/>
                  <a:gd name="T64" fmla="*/ 1089 w 1585"/>
                  <a:gd name="T65" fmla="*/ 6 h 1163"/>
                  <a:gd name="T66" fmla="*/ 1026 w 1585"/>
                  <a:gd name="T67" fmla="*/ 7 h 1163"/>
                  <a:gd name="T68" fmla="*/ 961 w 1585"/>
                  <a:gd name="T69" fmla="*/ 7 h 1163"/>
                  <a:gd name="T70" fmla="*/ 898 w 1585"/>
                  <a:gd name="T71" fmla="*/ 9 h 1163"/>
                  <a:gd name="T72" fmla="*/ 833 w 1585"/>
                  <a:gd name="T73" fmla="*/ 11 h 1163"/>
                  <a:gd name="T74" fmla="*/ 769 w 1585"/>
                  <a:gd name="T75" fmla="*/ 12 h 1163"/>
                  <a:gd name="T76" fmla="*/ 705 w 1585"/>
                  <a:gd name="T77" fmla="*/ 15 h 1163"/>
                  <a:gd name="T78" fmla="*/ 641 w 1585"/>
                  <a:gd name="T79" fmla="*/ 18 h 1163"/>
                  <a:gd name="T80" fmla="*/ 578 w 1585"/>
                  <a:gd name="T81" fmla="*/ 23 h 1163"/>
                  <a:gd name="T82" fmla="*/ 514 w 1585"/>
                  <a:gd name="T83" fmla="*/ 31 h 1163"/>
                  <a:gd name="T84" fmla="*/ 450 w 1585"/>
                  <a:gd name="T85" fmla="*/ 42 h 1163"/>
                  <a:gd name="T86" fmla="*/ 386 w 1585"/>
                  <a:gd name="T87" fmla="*/ 60 h 1163"/>
                  <a:gd name="T88" fmla="*/ 322 w 1585"/>
                  <a:gd name="T89" fmla="*/ 92 h 1163"/>
                  <a:gd name="T90" fmla="*/ 259 w 1585"/>
                  <a:gd name="T91" fmla="*/ 151 h 1163"/>
                  <a:gd name="T92" fmla="*/ 195 w 1585"/>
                  <a:gd name="T93" fmla="*/ 268 h 1163"/>
                  <a:gd name="T94" fmla="*/ 131 w 1585"/>
                  <a:gd name="T95" fmla="*/ 500 h 1163"/>
                  <a:gd name="T96" fmla="*/ 67 w 1585"/>
                  <a:gd name="T97" fmla="*/ 878 h 1163"/>
                  <a:gd name="T98" fmla="*/ 3 w 1585"/>
                  <a:gd name="T99" fmla="*/ 1163 h 11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5"/>
                  <a:gd name="T151" fmla="*/ 0 h 1163"/>
                  <a:gd name="T152" fmla="*/ 1585 w 1585"/>
                  <a:gd name="T153" fmla="*/ 1163 h 11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5" h="1163">
                    <a:moveTo>
                      <a:pt x="0" y="1162"/>
                    </a:moveTo>
                    <a:lnTo>
                      <a:pt x="16" y="1120"/>
                    </a:lnTo>
                    <a:lnTo>
                      <a:pt x="32" y="1056"/>
                    </a:lnTo>
                    <a:lnTo>
                      <a:pt x="48" y="974"/>
                    </a:lnTo>
                    <a:lnTo>
                      <a:pt x="64" y="878"/>
                    </a:lnTo>
                    <a:lnTo>
                      <a:pt x="80" y="776"/>
                    </a:lnTo>
                    <a:lnTo>
                      <a:pt x="96" y="677"/>
                    </a:lnTo>
                    <a:lnTo>
                      <a:pt x="112" y="583"/>
                    </a:lnTo>
                    <a:lnTo>
                      <a:pt x="128" y="499"/>
                    </a:lnTo>
                    <a:lnTo>
                      <a:pt x="144" y="426"/>
                    </a:lnTo>
                    <a:lnTo>
                      <a:pt x="160" y="364"/>
                    </a:lnTo>
                    <a:lnTo>
                      <a:pt x="176" y="311"/>
                    </a:lnTo>
                    <a:lnTo>
                      <a:pt x="192" y="266"/>
                    </a:lnTo>
                    <a:lnTo>
                      <a:pt x="208" y="229"/>
                    </a:lnTo>
                    <a:lnTo>
                      <a:pt x="224" y="198"/>
                    </a:lnTo>
                    <a:lnTo>
                      <a:pt x="240" y="171"/>
                    </a:lnTo>
                    <a:lnTo>
                      <a:pt x="256" y="149"/>
                    </a:lnTo>
                    <a:lnTo>
                      <a:pt x="272" y="130"/>
                    </a:lnTo>
                    <a:lnTo>
                      <a:pt x="289" y="115"/>
                    </a:lnTo>
                    <a:lnTo>
                      <a:pt x="304" y="101"/>
                    </a:lnTo>
                    <a:lnTo>
                      <a:pt x="320" y="89"/>
                    </a:lnTo>
                    <a:lnTo>
                      <a:pt x="336" y="79"/>
                    </a:lnTo>
                    <a:lnTo>
                      <a:pt x="353" y="71"/>
                    </a:lnTo>
                    <a:lnTo>
                      <a:pt x="368" y="64"/>
                    </a:lnTo>
                    <a:lnTo>
                      <a:pt x="384" y="57"/>
                    </a:lnTo>
                    <a:lnTo>
                      <a:pt x="401" y="51"/>
                    </a:lnTo>
                    <a:lnTo>
                      <a:pt x="417" y="47"/>
                    </a:lnTo>
                    <a:lnTo>
                      <a:pt x="433" y="42"/>
                    </a:lnTo>
                    <a:lnTo>
                      <a:pt x="449" y="38"/>
                    </a:lnTo>
                    <a:lnTo>
                      <a:pt x="465" y="35"/>
                    </a:lnTo>
                    <a:lnTo>
                      <a:pt x="481" y="32"/>
                    </a:lnTo>
                    <a:lnTo>
                      <a:pt x="497" y="29"/>
                    </a:lnTo>
                    <a:lnTo>
                      <a:pt x="513" y="27"/>
                    </a:lnTo>
                    <a:lnTo>
                      <a:pt x="529" y="25"/>
                    </a:lnTo>
                    <a:lnTo>
                      <a:pt x="545" y="23"/>
                    </a:lnTo>
                    <a:lnTo>
                      <a:pt x="561" y="21"/>
                    </a:lnTo>
                    <a:lnTo>
                      <a:pt x="578" y="19"/>
                    </a:lnTo>
                    <a:lnTo>
                      <a:pt x="593" y="18"/>
                    </a:lnTo>
                    <a:lnTo>
                      <a:pt x="610" y="17"/>
                    </a:lnTo>
                    <a:lnTo>
                      <a:pt x="625" y="16"/>
                    </a:lnTo>
                    <a:lnTo>
                      <a:pt x="641" y="14"/>
                    </a:lnTo>
                    <a:lnTo>
                      <a:pt x="657" y="13"/>
                    </a:lnTo>
                    <a:lnTo>
                      <a:pt x="673" y="13"/>
                    </a:lnTo>
                    <a:lnTo>
                      <a:pt x="689" y="12"/>
                    </a:lnTo>
                    <a:lnTo>
                      <a:pt x="705" y="11"/>
                    </a:lnTo>
                    <a:lnTo>
                      <a:pt x="721" y="11"/>
                    </a:lnTo>
                    <a:lnTo>
                      <a:pt x="737" y="10"/>
                    </a:lnTo>
                    <a:lnTo>
                      <a:pt x="754" y="9"/>
                    </a:lnTo>
                    <a:lnTo>
                      <a:pt x="769" y="8"/>
                    </a:lnTo>
                    <a:lnTo>
                      <a:pt x="785" y="8"/>
                    </a:lnTo>
                    <a:lnTo>
                      <a:pt x="801" y="7"/>
                    </a:lnTo>
                    <a:lnTo>
                      <a:pt x="817" y="7"/>
                    </a:lnTo>
                    <a:lnTo>
                      <a:pt x="833" y="7"/>
                    </a:lnTo>
                    <a:lnTo>
                      <a:pt x="850" y="6"/>
                    </a:lnTo>
                    <a:lnTo>
                      <a:pt x="865" y="6"/>
                    </a:lnTo>
                    <a:lnTo>
                      <a:pt x="882" y="6"/>
                    </a:lnTo>
                    <a:lnTo>
                      <a:pt x="898" y="5"/>
                    </a:lnTo>
                    <a:lnTo>
                      <a:pt x="914" y="5"/>
                    </a:lnTo>
                    <a:lnTo>
                      <a:pt x="930" y="5"/>
                    </a:lnTo>
                    <a:lnTo>
                      <a:pt x="946" y="5"/>
                    </a:lnTo>
                    <a:lnTo>
                      <a:pt x="961" y="4"/>
                    </a:lnTo>
                    <a:lnTo>
                      <a:pt x="977" y="4"/>
                    </a:lnTo>
                    <a:lnTo>
                      <a:pt x="993" y="4"/>
                    </a:lnTo>
                    <a:lnTo>
                      <a:pt x="1009" y="4"/>
                    </a:lnTo>
                    <a:lnTo>
                      <a:pt x="1025" y="3"/>
                    </a:lnTo>
                    <a:lnTo>
                      <a:pt x="1041" y="3"/>
                    </a:lnTo>
                    <a:lnTo>
                      <a:pt x="1057" y="3"/>
                    </a:lnTo>
                    <a:lnTo>
                      <a:pt x="1073" y="3"/>
                    </a:lnTo>
                    <a:lnTo>
                      <a:pt x="1089" y="3"/>
                    </a:lnTo>
                    <a:lnTo>
                      <a:pt x="1105" y="2"/>
                    </a:lnTo>
                    <a:lnTo>
                      <a:pt x="1121" y="2"/>
                    </a:lnTo>
                    <a:lnTo>
                      <a:pt x="1137" y="2"/>
                    </a:lnTo>
                    <a:lnTo>
                      <a:pt x="1154" y="2"/>
                    </a:lnTo>
                    <a:lnTo>
                      <a:pt x="1170" y="2"/>
                    </a:lnTo>
                    <a:lnTo>
                      <a:pt x="1185" y="2"/>
                    </a:lnTo>
                    <a:lnTo>
                      <a:pt x="1202" y="2"/>
                    </a:lnTo>
                    <a:lnTo>
                      <a:pt x="1218" y="2"/>
                    </a:lnTo>
                    <a:lnTo>
                      <a:pt x="1233" y="2"/>
                    </a:lnTo>
                    <a:lnTo>
                      <a:pt x="1250" y="2"/>
                    </a:lnTo>
                    <a:lnTo>
                      <a:pt x="1266" y="2"/>
                    </a:lnTo>
                    <a:lnTo>
                      <a:pt x="1281" y="1"/>
                    </a:lnTo>
                    <a:lnTo>
                      <a:pt x="1297" y="1"/>
                    </a:lnTo>
                    <a:lnTo>
                      <a:pt x="1313" y="1"/>
                    </a:lnTo>
                    <a:lnTo>
                      <a:pt x="1329" y="1"/>
                    </a:lnTo>
                    <a:lnTo>
                      <a:pt x="1345" y="1"/>
                    </a:lnTo>
                    <a:lnTo>
                      <a:pt x="1361" y="1"/>
                    </a:lnTo>
                    <a:lnTo>
                      <a:pt x="1377" y="1"/>
                    </a:lnTo>
                    <a:lnTo>
                      <a:pt x="1393" y="1"/>
                    </a:lnTo>
                    <a:lnTo>
                      <a:pt x="1409" y="1"/>
                    </a:lnTo>
                    <a:lnTo>
                      <a:pt x="1425" y="1"/>
                    </a:lnTo>
                    <a:lnTo>
                      <a:pt x="1441" y="1"/>
                    </a:lnTo>
                    <a:lnTo>
                      <a:pt x="1457" y="1"/>
                    </a:lnTo>
                    <a:lnTo>
                      <a:pt x="1474" y="1"/>
                    </a:lnTo>
                    <a:lnTo>
                      <a:pt x="1489" y="0"/>
                    </a:lnTo>
                    <a:lnTo>
                      <a:pt x="1505" y="0"/>
                    </a:lnTo>
                    <a:lnTo>
                      <a:pt x="1522" y="0"/>
                    </a:lnTo>
                    <a:lnTo>
                      <a:pt x="1538" y="0"/>
                    </a:lnTo>
                    <a:lnTo>
                      <a:pt x="1553" y="0"/>
                    </a:lnTo>
                    <a:lnTo>
                      <a:pt x="1570" y="0"/>
                    </a:lnTo>
                    <a:lnTo>
                      <a:pt x="1585" y="0"/>
                    </a:lnTo>
                    <a:lnTo>
                      <a:pt x="1585" y="4"/>
                    </a:lnTo>
                    <a:lnTo>
                      <a:pt x="1570" y="4"/>
                    </a:lnTo>
                    <a:lnTo>
                      <a:pt x="1553" y="4"/>
                    </a:lnTo>
                    <a:lnTo>
                      <a:pt x="1538" y="4"/>
                    </a:lnTo>
                    <a:lnTo>
                      <a:pt x="1522" y="4"/>
                    </a:lnTo>
                    <a:lnTo>
                      <a:pt x="1505" y="4"/>
                    </a:lnTo>
                    <a:lnTo>
                      <a:pt x="1490" y="4"/>
                    </a:lnTo>
                    <a:lnTo>
                      <a:pt x="1474" y="5"/>
                    </a:lnTo>
                    <a:lnTo>
                      <a:pt x="1457" y="5"/>
                    </a:lnTo>
                    <a:lnTo>
                      <a:pt x="1441" y="5"/>
                    </a:lnTo>
                    <a:lnTo>
                      <a:pt x="1425" y="5"/>
                    </a:lnTo>
                    <a:lnTo>
                      <a:pt x="1409" y="5"/>
                    </a:lnTo>
                    <a:lnTo>
                      <a:pt x="1393" y="5"/>
                    </a:lnTo>
                    <a:lnTo>
                      <a:pt x="1377" y="5"/>
                    </a:lnTo>
                    <a:lnTo>
                      <a:pt x="1361" y="5"/>
                    </a:lnTo>
                    <a:lnTo>
                      <a:pt x="1345" y="5"/>
                    </a:lnTo>
                    <a:lnTo>
                      <a:pt x="1329" y="5"/>
                    </a:lnTo>
                    <a:lnTo>
                      <a:pt x="1313" y="5"/>
                    </a:lnTo>
                    <a:lnTo>
                      <a:pt x="1297" y="5"/>
                    </a:lnTo>
                    <a:lnTo>
                      <a:pt x="1281" y="5"/>
                    </a:lnTo>
                    <a:lnTo>
                      <a:pt x="1266" y="5"/>
                    </a:lnTo>
                    <a:lnTo>
                      <a:pt x="1250" y="5"/>
                    </a:lnTo>
                    <a:lnTo>
                      <a:pt x="1233" y="5"/>
                    </a:lnTo>
                    <a:lnTo>
                      <a:pt x="1218" y="5"/>
                    </a:lnTo>
                    <a:lnTo>
                      <a:pt x="1202" y="6"/>
                    </a:lnTo>
                    <a:lnTo>
                      <a:pt x="1185" y="6"/>
                    </a:lnTo>
                    <a:lnTo>
                      <a:pt x="1170" y="6"/>
                    </a:lnTo>
                    <a:lnTo>
                      <a:pt x="1154" y="6"/>
                    </a:lnTo>
                    <a:lnTo>
                      <a:pt x="1137" y="6"/>
                    </a:lnTo>
                    <a:lnTo>
                      <a:pt x="1121" y="6"/>
                    </a:lnTo>
                    <a:lnTo>
                      <a:pt x="1105" y="6"/>
                    </a:lnTo>
                    <a:lnTo>
                      <a:pt x="1089" y="6"/>
                    </a:lnTo>
                    <a:lnTo>
                      <a:pt x="1073" y="6"/>
                    </a:lnTo>
                    <a:lnTo>
                      <a:pt x="1057" y="6"/>
                    </a:lnTo>
                    <a:lnTo>
                      <a:pt x="1041" y="7"/>
                    </a:lnTo>
                    <a:lnTo>
                      <a:pt x="1026" y="7"/>
                    </a:lnTo>
                    <a:lnTo>
                      <a:pt x="1009" y="7"/>
                    </a:lnTo>
                    <a:lnTo>
                      <a:pt x="993" y="7"/>
                    </a:lnTo>
                    <a:lnTo>
                      <a:pt x="977" y="7"/>
                    </a:lnTo>
                    <a:lnTo>
                      <a:pt x="961" y="7"/>
                    </a:lnTo>
                    <a:lnTo>
                      <a:pt x="946" y="8"/>
                    </a:lnTo>
                    <a:lnTo>
                      <a:pt x="930" y="8"/>
                    </a:lnTo>
                    <a:lnTo>
                      <a:pt x="914" y="8"/>
                    </a:lnTo>
                    <a:lnTo>
                      <a:pt x="898" y="9"/>
                    </a:lnTo>
                    <a:lnTo>
                      <a:pt x="882" y="9"/>
                    </a:lnTo>
                    <a:lnTo>
                      <a:pt x="866" y="10"/>
                    </a:lnTo>
                    <a:lnTo>
                      <a:pt x="850" y="10"/>
                    </a:lnTo>
                    <a:lnTo>
                      <a:pt x="833" y="11"/>
                    </a:lnTo>
                    <a:lnTo>
                      <a:pt x="817" y="11"/>
                    </a:lnTo>
                    <a:lnTo>
                      <a:pt x="802" y="11"/>
                    </a:lnTo>
                    <a:lnTo>
                      <a:pt x="785" y="12"/>
                    </a:lnTo>
                    <a:lnTo>
                      <a:pt x="769" y="12"/>
                    </a:lnTo>
                    <a:lnTo>
                      <a:pt x="754" y="13"/>
                    </a:lnTo>
                    <a:lnTo>
                      <a:pt x="737" y="13"/>
                    </a:lnTo>
                    <a:lnTo>
                      <a:pt x="722" y="14"/>
                    </a:lnTo>
                    <a:lnTo>
                      <a:pt x="705" y="15"/>
                    </a:lnTo>
                    <a:lnTo>
                      <a:pt x="689" y="15"/>
                    </a:lnTo>
                    <a:lnTo>
                      <a:pt x="673" y="16"/>
                    </a:lnTo>
                    <a:lnTo>
                      <a:pt x="657" y="17"/>
                    </a:lnTo>
                    <a:lnTo>
                      <a:pt x="641" y="18"/>
                    </a:lnTo>
                    <a:lnTo>
                      <a:pt x="626" y="19"/>
                    </a:lnTo>
                    <a:lnTo>
                      <a:pt x="610" y="20"/>
                    </a:lnTo>
                    <a:lnTo>
                      <a:pt x="594" y="21"/>
                    </a:lnTo>
                    <a:lnTo>
                      <a:pt x="578" y="23"/>
                    </a:lnTo>
                    <a:lnTo>
                      <a:pt x="562" y="25"/>
                    </a:lnTo>
                    <a:lnTo>
                      <a:pt x="546" y="26"/>
                    </a:lnTo>
                    <a:lnTo>
                      <a:pt x="530" y="28"/>
                    </a:lnTo>
                    <a:lnTo>
                      <a:pt x="514" y="31"/>
                    </a:lnTo>
                    <a:lnTo>
                      <a:pt x="498" y="33"/>
                    </a:lnTo>
                    <a:lnTo>
                      <a:pt x="482" y="36"/>
                    </a:lnTo>
                    <a:lnTo>
                      <a:pt x="466" y="38"/>
                    </a:lnTo>
                    <a:lnTo>
                      <a:pt x="450" y="42"/>
                    </a:lnTo>
                    <a:lnTo>
                      <a:pt x="434" y="46"/>
                    </a:lnTo>
                    <a:lnTo>
                      <a:pt x="418" y="50"/>
                    </a:lnTo>
                    <a:lnTo>
                      <a:pt x="402" y="55"/>
                    </a:lnTo>
                    <a:lnTo>
                      <a:pt x="386" y="60"/>
                    </a:lnTo>
                    <a:lnTo>
                      <a:pt x="370" y="67"/>
                    </a:lnTo>
                    <a:lnTo>
                      <a:pt x="354" y="74"/>
                    </a:lnTo>
                    <a:lnTo>
                      <a:pt x="338" y="83"/>
                    </a:lnTo>
                    <a:lnTo>
                      <a:pt x="322" y="92"/>
                    </a:lnTo>
                    <a:lnTo>
                      <a:pt x="307" y="104"/>
                    </a:lnTo>
                    <a:lnTo>
                      <a:pt x="291" y="117"/>
                    </a:lnTo>
                    <a:lnTo>
                      <a:pt x="275" y="133"/>
                    </a:lnTo>
                    <a:lnTo>
                      <a:pt x="259" y="151"/>
                    </a:lnTo>
                    <a:lnTo>
                      <a:pt x="243" y="173"/>
                    </a:lnTo>
                    <a:lnTo>
                      <a:pt x="227" y="199"/>
                    </a:lnTo>
                    <a:lnTo>
                      <a:pt x="211" y="231"/>
                    </a:lnTo>
                    <a:lnTo>
                      <a:pt x="195" y="268"/>
                    </a:lnTo>
                    <a:lnTo>
                      <a:pt x="179" y="312"/>
                    </a:lnTo>
                    <a:lnTo>
                      <a:pt x="163" y="365"/>
                    </a:lnTo>
                    <a:lnTo>
                      <a:pt x="147" y="427"/>
                    </a:lnTo>
                    <a:lnTo>
                      <a:pt x="131" y="500"/>
                    </a:lnTo>
                    <a:lnTo>
                      <a:pt x="115" y="584"/>
                    </a:lnTo>
                    <a:lnTo>
                      <a:pt x="99" y="677"/>
                    </a:lnTo>
                    <a:lnTo>
                      <a:pt x="83" y="777"/>
                    </a:lnTo>
                    <a:lnTo>
                      <a:pt x="67" y="878"/>
                    </a:lnTo>
                    <a:lnTo>
                      <a:pt x="51" y="974"/>
                    </a:lnTo>
                    <a:lnTo>
                      <a:pt x="35" y="1057"/>
                    </a:lnTo>
                    <a:lnTo>
                      <a:pt x="19" y="1121"/>
                    </a:lnTo>
                    <a:lnTo>
                      <a:pt x="3" y="1163"/>
                    </a:lnTo>
                    <a:lnTo>
                      <a:pt x="0" y="1162"/>
                    </a:lnTo>
                    <a:close/>
                  </a:path>
                </a:pathLst>
              </a:custGeom>
              <a:solidFill>
                <a:srgbClr val="FF0000"/>
              </a:solidFill>
              <a:ln w="0">
                <a:solidFill>
                  <a:srgbClr val="FF0000"/>
                </a:solidFill>
                <a:round/>
              </a:ln>
            </p:spPr>
            <p:txBody>
              <a:bodyPr/>
              <a:lstStyle/>
              <a:p>
                <a:endParaRPr lang="en-US"/>
              </a:p>
            </p:txBody>
          </p:sp>
        </p:grpSp>
        <p:sp>
          <p:nvSpPr>
            <p:cNvPr id="7177" name="Line 48"/>
            <p:cNvSpPr>
              <a:spLocks noChangeShapeType="1"/>
            </p:cNvSpPr>
            <p:nvPr/>
          </p:nvSpPr>
          <p:spPr bwMode="auto">
            <a:xfrm>
              <a:off x="484189" y="5135562"/>
              <a:ext cx="762000" cy="0"/>
            </a:xfrm>
            <a:prstGeom prst="line">
              <a:avLst/>
            </a:prstGeom>
            <a:noFill/>
            <a:ln w="9525">
              <a:solidFill>
                <a:srgbClr val="000099"/>
              </a:solidFill>
              <a:round/>
            </a:ln>
            <a:extLst>
              <a:ext uri="{909E8E84-426E-40DD-AFC4-6F175D3DCCD1}">
                <a14:hiddenFill xmlns:a14="http://schemas.microsoft.com/office/drawing/2010/main">
                  <a:noFill/>
                </a14:hiddenFill>
              </a:ext>
            </a:extLst>
          </p:spPr>
          <p:txBody>
            <a:bodyPr/>
            <a:lstStyle/>
            <a:p>
              <a:endParaRPr lang="en-US"/>
            </a:p>
          </p:txBody>
        </p:sp>
        <p:sp>
          <p:nvSpPr>
            <p:cNvPr id="7178" name="Line 49"/>
            <p:cNvSpPr>
              <a:spLocks noChangeShapeType="1"/>
            </p:cNvSpPr>
            <p:nvPr/>
          </p:nvSpPr>
          <p:spPr bwMode="auto">
            <a:xfrm>
              <a:off x="1246189" y="5135562"/>
              <a:ext cx="0" cy="1143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7179" name="Line 50"/>
            <p:cNvSpPr>
              <a:spLocks noChangeShapeType="1"/>
            </p:cNvSpPr>
            <p:nvPr/>
          </p:nvSpPr>
          <p:spPr bwMode="auto">
            <a:xfrm>
              <a:off x="976314" y="5135562"/>
              <a:ext cx="0" cy="1143000"/>
            </a:xfrm>
            <a:prstGeom prst="line">
              <a:avLst/>
            </a:prstGeom>
            <a:noFill/>
            <a:ln w="9525">
              <a:solidFill>
                <a:srgbClr val="000099"/>
              </a:solidFill>
              <a:round/>
            </a:ln>
            <a:extLst>
              <a:ext uri="{909E8E84-426E-40DD-AFC4-6F175D3DCCD1}">
                <a14:hiddenFill xmlns:a14="http://schemas.microsoft.com/office/drawing/2010/main">
                  <a:noFill/>
                </a14:hiddenFill>
              </a:ext>
            </a:extLst>
          </p:spPr>
          <p:txBody>
            <a:bodyPr/>
            <a:lstStyle/>
            <a:p>
              <a:endParaRPr lang="en-US"/>
            </a:p>
          </p:txBody>
        </p:sp>
        <p:sp>
          <p:nvSpPr>
            <p:cNvPr id="7180" name="Rectangle 11"/>
            <p:cNvSpPr>
              <a:spLocks noChangeArrowheads="1"/>
            </p:cNvSpPr>
            <p:nvPr/>
          </p:nvSpPr>
          <p:spPr bwMode="auto">
            <a:xfrm>
              <a:off x="1395414" y="5595937"/>
              <a:ext cx="1595424" cy="34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a:solidFill>
                    <a:srgbClr val="0000FF"/>
                  </a:solidFill>
                  <a:latin typeface="Georgia" panose="02040502050405020303" pitchFamily="18" charset="0"/>
                </a:rPr>
                <a:t>P</a:t>
              </a:r>
              <a:r>
                <a:rPr lang="en-US" altLang="en-US" sz="1800" baseline="-25000">
                  <a:solidFill>
                    <a:srgbClr val="0000FF"/>
                  </a:solidFill>
                  <a:latin typeface="Georgia" panose="02040502050405020303" pitchFamily="18" charset="0"/>
                </a:rPr>
                <a:t>50</a:t>
              </a:r>
              <a:r>
                <a:rPr lang="en-US" altLang="en-US" sz="1800">
                  <a:solidFill>
                    <a:srgbClr val="0000FF"/>
                  </a:solidFill>
                  <a:latin typeface="Georgia" panose="02040502050405020303" pitchFamily="18" charset="0"/>
                </a:rPr>
                <a:t> = 27.01  </a:t>
              </a:r>
              <a:r>
                <a:rPr lang="en-US" altLang="en-US" sz="1800">
                  <a:solidFill>
                    <a:srgbClr val="990033"/>
                  </a:solidFill>
                  <a:latin typeface="Georgia" panose="02040502050405020303" pitchFamily="18" charset="0"/>
                </a:rPr>
                <a:t>Hb</a:t>
              </a:r>
              <a:endParaRPr lang="en-US" altLang="en-US" sz="1800">
                <a:solidFill>
                  <a:srgbClr val="990033"/>
                </a:solidFill>
                <a:latin typeface="Georgia" panose="02040502050405020303" pitchFamily="18" charset="0"/>
              </a:endParaRPr>
            </a:p>
          </p:txBody>
        </p:sp>
        <p:sp>
          <p:nvSpPr>
            <p:cNvPr id="7181" name="Rectangle 40"/>
            <p:cNvSpPr>
              <a:spLocks noChangeArrowheads="1"/>
            </p:cNvSpPr>
            <p:nvPr/>
          </p:nvSpPr>
          <p:spPr bwMode="auto">
            <a:xfrm>
              <a:off x="1385889" y="4941887"/>
              <a:ext cx="1752732" cy="34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800">
                  <a:solidFill>
                    <a:srgbClr val="0000FF"/>
                  </a:solidFill>
                  <a:latin typeface="Georgia" panose="02040502050405020303" pitchFamily="18" charset="0"/>
                </a:rPr>
                <a:t>P</a:t>
              </a:r>
              <a:r>
                <a:rPr lang="en-US" altLang="en-US" sz="1800" baseline="-25000">
                  <a:solidFill>
                    <a:srgbClr val="0000FF"/>
                  </a:solidFill>
                  <a:latin typeface="Georgia" panose="02040502050405020303" pitchFamily="18" charset="0"/>
                </a:rPr>
                <a:t>50</a:t>
              </a:r>
              <a:r>
                <a:rPr lang="en-US" altLang="en-US" sz="1800">
                  <a:solidFill>
                    <a:srgbClr val="0000FF"/>
                  </a:solidFill>
                  <a:latin typeface="Georgia" panose="02040502050405020303" pitchFamily="18" charset="0"/>
                </a:rPr>
                <a:t> = 16.4  </a:t>
              </a:r>
              <a:r>
                <a:rPr lang="en-US" altLang="en-US" sz="1800">
                  <a:solidFill>
                    <a:srgbClr val="990033"/>
                  </a:solidFill>
                  <a:latin typeface="Georgia" panose="02040502050405020303" pitchFamily="18" charset="0"/>
                </a:rPr>
                <a:t>GSHb</a:t>
              </a:r>
              <a:endParaRPr lang="en-US" altLang="en-US" sz="1800">
                <a:solidFill>
                  <a:srgbClr val="990033"/>
                </a:solidFill>
                <a:latin typeface="Georgia" panose="02040502050405020303" pitchFamily="18" charset="0"/>
              </a:endParaRPr>
            </a:p>
          </p:txBody>
        </p:sp>
        <p:sp>
          <p:nvSpPr>
            <p:cNvPr id="7182" name="Line 53"/>
            <p:cNvSpPr>
              <a:spLocks noChangeShapeType="1"/>
            </p:cNvSpPr>
            <p:nvPr/>
          </p:nvSpPr>
          <p:spPr bwMode="auto">
            <a:xfrm flipH="1">
              <a:off x="1031877" y="5253037"/>
              <a:ext cx="381000" cy="990600"/>
            </a:xfrm>
            <a:prstGeom prst="line">
              <a:avLst/>
            </a:prstGeom>
            <a:noFill/>
            <a:ln w="9525">
              <a:solidFill>
                <a:srgbClr val="990000"/>
              </a:solidFill>
              <a:round/>
              <a:tailEnd type="arrow" w="sm" len="lg"/>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flipH="1">
              <a:off x="1301752" y="5862637"/>
              <a:ext cx="152400" cy="381000"/>
            </a:xfrm>
            <a:prstGeom prst="line">
              <a:avLst/>
            </a:prstGeom>
            <a:noFill/>
            <a:ln w="9525">
              <a:solidFill>
                <a:srgbClr val="990000"/>
              </a:solidFill>
              <a:round/>
              <a:tailEnd type="arrow" w="sm" len="lg"/>
            </a:ln>
            <a:extLst>
              <a:ext uri="{909E8E84-426E-40DD-AFC4-6F175D3DCCD1}">
                <a14:hiddenFill xmlns:a14="http://schemas.microsoft.com/office/drawing/2010/main">
                  <a:noFill/>
                </a14:hiddenFill>
              </a:ext>
            </a:extLst>
          </p:spPr>
          <p:txBody>
            <a:bodyPr/>
            <a:lstStyle/>
            <a:p>
              <a:endParaRPr lang="en-US"/>
            </a:p>
          </p:txBody>
        </p:sp>
        <p:sp>
          <p:nvSpPr>
            <p:cNvPr id="7184" name="Rectangle 55"/>
            <p:cNvSpPr>
              <a:spLocks noChangeArrowheads="1"/>
            </p:cNvSpPr>
            <p:nvPr/>
          </p:nvSpPr>
          <p:spPr bwMode="auto">
            <a:xfrm>
              <a:off x="682627" y="6350000"/>
              <a:ext cx="41165"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0</a:t>
              </a:r>
              <a:endParaRPr lang="en-US" altLang="en-US" sz="1800">
                <a:latin typeface="Arial" panose="020B0604020202020204" pitchFamily="34" charset="0"/>
              </a:endParaRPr>
            </a:p>
          </p:txBody>
        </p:sp>
        <p:sp>
          <p:nvSpPr>
            <p:cNvPr id="7185" name="Rectangle 56"/>
            <p:cNvSpPr>
              <a:spLocks noChangeArrowheads="1"/>
            </p:cNvSpPr>
            <p:nvPr/>
          </p:nvSpPr>
          <p:spPr bwMode="auto">
            <a:xfrm>
              <a:off x="1617664" y="6350000"/>
              <a:ext cx="82329"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50</a:t>
              </a:r>
              <a:endParaRPr lang="en-US" altLang="en-US" sz="1800">
                <a:latin typeface="Arial" panose="020B0604020202020204" pitchFamily="34" charset="0"/>
              </a:endParaRPr>
            </a:p>
          </p:txBody>
        </p:sp>
        <p:sp>
          <p:nvSpPr>
            <p:cNvPr id="7186" name="Rectangle 57"/>
            <p:cNvSpPr>
              <a:spLocks noChangeArrowheads="1"/>
            </p:cNvSpPr>
            <p:nvPr/>
          </p:nvSpPr>
          <p:spPr bwMode="auto">
            <a:xfrm>
              <a:off x="2554289" y="6350000"/>
              <a:ext cx="123494"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100</a:t>
              </a:r>
              <a:endParaRPr lang="en-US" altLang="en-US" sz="1800">
                <a:latin typeface="Arial" panose="020B0604020202020204" pitchFamily="34" charset="0"/>
              </a:endParaRPr>
            </a:p>
          </p:txBody>
        </p:sp>
        <p:sp>
          <p:nvSpPr>
            <p:cNvPr id="7187" name="Rectangle 58"/>
            <p:cNvSpPr>
              <a:spLocks noChangeArrowheads="1"/>
            </p:cNvSpPr>
            <p:nvPr/>
          </p:nvSpPr>
          <p:spPr bwMode="auto">
            <a:xfrm>
              <a:off x="382589" y="5975350"/>
              <a:ext cx="41165"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0</a:t>
              </a:r>
              <a:endParaRPr lang="en-US" altLang="en-US" sz="1800">
                <a:latin typeface="Arial" panose="020B0604020202020204" pitchFamily="34" charset="0"/>
              </a:endParaRPr>
            </a:p>
          </p:txBody>
        </p:sp>
        <p:sp>
          <p:nvSpPr>
            <p:cNvPr id="7188" name="Rectangle 59"/>
            <p:cNvSpPr>
              <a:spLocks noChangeArrowheads="1"/>
            </p:cNvSpPr>
            <p:nvPr/>
          </p:nvSpPr>
          <p:spPr bwMode="auto">
            <a:xfrm>
              <a:off x="338139" y="5084762"/>
              <a:ext cx="82329"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50</a:t>
              </a:r>
              <a:endParaRPr lang="en-US" altLang="en-US" sz="1800">
                <a:latin typeface="Arial" panose="020B0604020202020204" pitchFamily="34" charset="0"/>
              </a:endParaRPr>
            </a:p>
          </p:txBody>
        </p:sp>
        <p:sp>
          <p:nvSpPr>
            <p:cNvPr id="7189" name="Rectangle 60"/>
            <p:cNvSpPr>
              <a:spLocks noChangeArrowheads="1"/>
            </p:cNvSpPr>
            <p:nvPr/>
          </p:nvSpPr>
          <p:spPr bwMode="auto">
            <a:xfrm>
              <a:off x="293689" y="4192587"/>
              <a:ext cx="123494" cy="1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700">
                  <a:solidFill>
                    <a:srgbClr val="000000"/>
                  </a:solidFill>
                  <a:latin typeface="Times New Roman" panose="02020603050405020304" pitchFamily="18" charset="0"/>
                </a:rPr>
                <a:t>100</a:t>
              </a:r>
              <a:endParaRPr lang="en-US" altLang="en-US" sz="1800">
                <a:latin typeface="Arial" panose="020B0604020202020204" pitchFamily="34" charset="0"/>
              </a:endParaRPr>
            </a:p>
          </p:txBody>
        </p:sp>
        <p:sp>
          <p:nvSpPr>
            <p:cNvPr id="7190" name="Freeform 61"/>
            <p:cNvSpPr/>
            <p:nvPr/>
          </p:nvSpPr>
          <p:spPr bwMode="auto">
            <a:xfrm>
              <a:off x="700089" y="6278562"/>
              <a:ext cx="11113" cy="47625"/>
            </a:xfrm>
            <a:custGeom>
              <a:avLst/>
              <a:gdLst>
                <a:gd name="T0" fmla="*/ 0 w 7"/>
                <a:gd name="T1" fmla="*/ 2147483646 h 30"/>
                <a:gd name="T2" fmla="*/ 2147483646 w 7"/>
                <a:gd name="T3" fmla="*/ 0 h 30"/>
                <a:gd name="T4" fmla="*/ 2147483646 w 7"/>
                <a:gd name="T5" fmla="*/ 2147483646 h 30"/>
                <a:gd name="T6" fmla="*/ 2147483646 w 7"/>
                <a:gd name="T7" fmla="*/ 2147483646 h 30"/>
                <a:gd name="T8" fmla="*/ 0 w 7"/>
                <a:gd name="T9" fmla="*/ 2147483646 h 30"/>
                <a:gd name="T10" fmla="*/ 0 60000 65536"/>
                <a:gd name="T11" fmla="*/ 0 60000 65536"/>
                <a:gd name="T12" fmla="*/ 0 60000 65536"/>
                <a:gd name="T13" fmla="*/ 0 60000 65536"/>
                <a:gd name="T14" fmla="*/ 0 60000 65536"/>
                <a:gd name="T15" fmla="*/ 0 w 7"/>
                <a:gd name="T16" fmla="*/ 0 h 30"/>
                <a:gd name="T17" fmla="*/ 7 w 7"/>
                <a:gd name="T18" fmla="*/ 30 h 30"/>
              </a:gdLst>
              <a:ahLst/>
              <a:cxnLst>
                <a:cxn ang="T10">
                  <a:pos x="T0" y="T1"/>
                </a:cxn>
                <a:cxn ang="T11">
                  <a:pos x="T2" y="T3"/>
                </a:cxn>
                <a:cxn ang="T12">
                  <a:pos x="T4" y="T5"/>
                </a:cxn>
                <a:cxn ang="T13">
                  <a:pos x="T6" y="T7"/>
                </a:cxn>
                <a:cxn ang="T14">
                  <a:pos x="T8" y="T9"/>
                </a:cxn>
              </a:cxnLst>
              <a:rect l="T15" t="T16" r="T17" b="T18"/>
              <a:pathLst>
                <a:path w="7" h="30">
                  <a:moveTo>
                    <a:pt x="0" y="29"/>
                  </a:moveTo>
                  <a:lnTo>
                    <a:pt x="3" y="0"/>
                  </a:lnTo>
                  <a:lnTo>
                    <a:pt x="7" y="1"/>
                  </a:lnTo>
                  <a:lnTo>
                    <a:pt x="3" y="30"/>
                  </a:lnTo>
                  <a:lnTo>
                    <a:pt x="0" y="29"/>
                  </a:lnTo>
                  <a:close/>
                </a:path>
              </a:pathLst>
            </a:custGeom>
            <a:solidFill>
              <a:srgbClr val="000000"/>
            </a:solidFill>
            <a:ln w="0">
              <a:solidFill>
                <a:srgbClr val="000000"/>
              </a:solidFill>
              <a:round/>
            </a:ln>
          </p:spPr>
          <p:txBody>
            <a:bodyPr/>
            <a:lstStyle/>
            <a:p>
              <a:endParaRPr lang="en-US"/>
            </a:p>
          </p:txBody>
        </p:sp>
        <p:sp>
          <p:nvSpPr>
            <p:cNvPr id="7191" name="Rectangle 62"/>
            <p:cNvSpPr>
              <a:spLocks noChangeArrowheads="1"/>
            </p:cNvSpPr>
            <p:nvPr/>
          </p:nvSpPr>
          <p:spPr bwMode="auto">
            <a:xfrm>
              <a:off x="1179514" y="6278562"/>
              <a:ext cx="6350" cy="23813"/>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2" name="Rectangle 63"/>
            <p:cNvSpPr>
              <a:spLocks noChangeArrowheads="1"/>
            </p:cNvSpPr>
            <p:nvPr/>
          </p:nvSpPr>
          <p:spPr bwMode="auto">
            <a:xfrm>
              <a:off x="1660527" y="6278562"/>
              <a:ext cx="6350" cy="47625"/>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3" name="Rectangle 64"/>
            <p:cNvSpPr>
              <a:spLocks noChangeArrowheads="1"/>
            </p:cNvSpPr>
            <p:nvPr/>
          </p:nvSpPr>
          <p:spPr bwMode="auto">
            <a:xfrm>
              <a:off x="2141539" y="6278562"/>
              <a:ext cx="6350" cy="23813"/>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4" name="Rectangle 65"/>
            <p:cNvSpPr>
              <a:spLocks noChangeArrowheads="1"/>
            </p:cNvSpPr>
            <p:nvPr/>
          </p:nvSpPr>
          <p:spPr bwMode="auto">
            <a:xfrm>
              <a:off x="2616202" y="6278562"/>
              <a:ext cx="6350" cy="47625"/>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5" name="Rectangle 66"/>
            <p:cNvSpPr>
              <a:spLocks noChangeArrowheads="1"/>
            </p:cNvSpPr>
            <p:nvPr/>
          </p:nvSpPr>
          <p:spPr bwMode="auto">
            <a:xfrm>
              <a:off x="3097214" y="6278562"/>
              <a:ext cx="6350" cy="23813"/>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6" name="Rectangle 67"/>
            <p:cNvSpPr>
              <a:spLocks noChangeArrowheads="1"/>
            </p:cNvSpPr>
            <p:nvPr/>
          </p:nvSpPr>
          <p:spPr bwMode="auto">
            <a:xfrm>
              <a:off x="500064" y="6275387"/>
              <a:ext cx="2952750" cy="6350"/>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7" name="Rectangle 68"/>
            <p:cNvSpPr>
              <a:spLocks noChangeArrowheads="1"/>
            </p:cNvSpPr>
            <p:nvPr/>
          </p:nvSpPr>
          <p:spPr bwMode="auto">
            <a:xfrm>
              <a:off x="458789" y="6019800"/>
              <a:ext cx="41275" cy="6350"/>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8" name="Rectangle 69"/>
            <p:cNvSpPr>
              <a:spLocks noChangeArrowheads="1"/>
            </p:cNvSpPr>
            <p:nvPr/>
          </p:nvSpPr>
          <p:spPr bwMode="auto">
            <a:xfrm>
              <a:off x="476252" y="5578475"/>
              <a:ext cx="23813" cy="6350"/>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199" name="Rectangle 70"/>
            <p:cNvSpPr>
              <a:spLocks noChangeArrowheads="1"/>
            </p:cNvSpPr>
            <p:nvPr/>
          </p:nvSpPr>
          <p:spPr bwMode="auto">
            <a:xfrm>
              <a:off x="458789" y="5130800"/>
              <a:ext cx="41275" cy="6350"/>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0" name="Rectangle 71"/>
            <p:cNvSpPr>
              <a:spLocks noChangeArrowheads="1"/>
            </p:cNvSpPr>
            <p:nvPr/>
          </p:nvSpPr>
          <p:spPr bwMode="auto">
            <a:xfrm>
              <a:off x="476252" y="4689475"/>
              <a:ext cx="23813" cy="4763"/>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1" name="Rectangle 72"/>
            <p:cNvSpPr>
              <a:spLocks noChangeArrowheads="1"/>
            </p:cNvSpPr>
            <p:nvPr/>
          </p:nvSpPr>
          <p:spPr bwMode="auto">
            <a:xfrm>
              <a:off x="458789" y="4241800"/>
              <a:ext cx="41275" cy="6350"/>
            </a:xfrm>
            <a:prstGeom prst="rect">
              <a:avLst/>
            </a:prstGeom>
            <a:solidFill>
              <a:srgbClr val="000000"/>
            </a:solidFill>
            <a:ln w="0">
              <a:solidFill>
                <a:srgbClr val="000000"/>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2" name="Freeform 73"/>
            <p:cNvSpPr/>
            <p:nvPr/>
          </p:nvSpPr>
          <p:spPr bwMode="auto">
            <a:xfrm>
              <a:off x="496889" y="4087812"/>
              <a:ext cx="11113" cy="2190750"/>
            </a:xfrm>
            <a:custGeom>
              <a:avLst/>
              <a:gdLst>
                <a:gd name="T0" fmla="*/ 0 w 7"/>
                <a:gd name="T1" fmla="*/ 2147483646 h 1380"/>
                <a:gd name="T2" fmla="*/ 2147483646 w 7"/>
                <a:gd name="T3" fmla="*/ 0 h 1380"/>
                <a:gd name="T4" fmla="*/ 2147483646 w 7"/>
                <a:gd name="T5" fmla="*/ 0 h 1380"/>
                <a:gd name="T6" fmla="*/ 2147483646 w 7"/>
                <a:gd name="T7" fmla="*/ 2147483646 h 1380"/>
                <a:gd name="T8" fmla="*/ 0 w 7"/>
                <a:gd name="T9" fmla="*/ 2147483646 h 1380"/>
                <a:gd name="T10" fmla="*/ 0 60000 65536"/>
                <a:gd name="T11" fmla="*/ 0 60000 65536"/>
                <a:gd name="T12" fmla="*/ 0 60000 65536"/>
                <a:gd name="T13" fmla="*/ 0 60000 65536"/>
                <a:gd name="T14" fmla="*/ 0 60000 65536"/>
                <a:gd name="T15" fmla="*/ 0 w 7"/>
                <a:gd name="T16" fmla="*/ 0 h 1380"/>
                <a:gd name="T17" fmla="*/ 7 w 7"/>
                <a:gd name="T18" fmla="*/ 1380 h 1380"/>
              </a:gdLst>
              <a:ahLst/>
              <a:cxnLst>
                <a:cxn ang="T10">
                  <a:pos x="T0" y="T1"/>
                </a:cxn>
                <a:cxn ang="T11">
                  <a:pos x="T2" y="T3"/>
                </a:cxn>
                <a:cxn ang="T12">
                  <a:pos x="T4" y="T5"/>
                </a:cxn>
                <a:cxn ang="T13">
                  <a:pos x="T6" y="T7"/>
                </a:cxn>
                <a:cxn ang="T14">
                  <a:pos x="T8" y="T9"/>
                </a:cxn>
              </a:cxnLst>
              <a:rect l="T15" t="T16" r="T17" b="T18"/>
              <a:pathLst>
                <a:path w="7" h="1380">
                  <a:moveTo>
                    <a:pt x="0" y="1380"/>
                  </a:moveTo>
                  <a:lnTo>
                    <a:pt x="4" y="0"/>
                  </a:lnTo>
                  <a:lnTo>
                    <a:pt x="7" y="0"/>
                  </a:lnTo>
                  <a:lnTo>
                    <a:pt x="4" y="1380"/>
                  </a:lnTo>
                  <a:lnTo>
                    <a:pt x="0" y="1380"/>
                  </a:lnTo>
                  <a:close/>
                </a:path>
              </a:pathLst>
            </a:custGeom>
            <a:solidFill>
              <a:srgbClr val="000000"/>
            </a:solidFill>
            <a:ln w="0">
              <a:solidFill>
                <a:srgbClr val="000000"/>
              </a:solidFill>
              <a:round/>
            </a:ln>
          </p:spPr>
          <p:txBody>
            <a:bodyPr/>
            <a:lstStyle/>
            <a:p>
              <a:endParaRPr lang="en-US"/>
            </a:p>
          </p:txBody>
        </p:sp>
        <p:sp>
          <p:nvSpPr>
            <p:cNvPr id="7203" name="Rectangle 74"/>
            <p:cNvSpPr>
              <a:spLocks noChangeArrowheads="1"/>
            </p:cNvSpPr>
            <p:nvPr/>
          </p:nvSpPr>
          <p:spPr bwMode="auto">
            <a:xfrm>
              <a:off x="679452" y="6000750"/>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4" name="Freeform 75"/>
            <p:cNvSpPr>
              <a:spLocks noEditPoints="1"/>
            </p:cNvSpPr>
            <p:nvPr/>
          </p:nvSpPr>
          <p:spPr bwMode="auto">
            <a:xfrm>
              <a:off x="676277" y="5997575"/>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2"/>
                  </a:lnTo>
                  <a:lnTo>
                    <a:pt x="31" y="3"/>
                  </a:lnTo>
                  <a:lnTo>
                    <a:pt x="2" y="3"/>
                  </a:lnTo>
                  <a:lnTo>
                    <a:pt x="4" y="2"/>
                  </a:lnTo>
                  <a:lnTo>
                    <a:pt x="4" y="31"/>
                  </a:lnTo>
                  <a:close/>
                </a:path>
              </a:pathLst>
            </a:custGeom>
            <a:solidFill>
              <a:srgbClr val="000000"/>
            </a:solidFill>
            <a:ln w="0">
              <a:solidFill>
                <a:srgbClr val="000000"/>
              </a:solidFill>
              <a:round/>
            </a:ln>
          </p:spPr>
          <p:txBody>
            <a:bodyPr/>
            <a:lstStyle/>
            <a:p>
              <a:endParaRPr lang="en-US"/>
            </a:p>
          </p:txBody>
        </p:sp>
        <p:sp>
          <p:nvSpPr>
            <p:cNvPr id="7205" name="Rectangle 76"/>
            <p:cNvSpPr>
              <a:spLocks noChangeArrowheads="1"/>
            </p:cNvSpPr>
            <p:nvPr/>
          </p:nvSpPr>
          <p:spPr bwMode="auto">
            <a:xfrm>
              <a:off x="1009652" y="5848350"/>
              <a:ext cx="46038"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6" name="Freeform 77"/>
            <p:cNvSpPr>
              <a:spLocks noEditPoints="1"/>
            </p:cNvSpPr>
            <p:nvPr/>
          </p:nvSpPr>
          <p:spPr bwMode="auto">
            <a:xfrm>
              <a:off x="1006477" y="5846762"/>
              <a:ext cx="52388" cy="50800"/>
            </a:xfrm>
            <a:custGeom>
              <a:avLst/>
              <a:gdLst>
                <a:gd name="T0" fmla="*/ 0 w 33"/>
                <a:gd name="T1" fmla="*/ 0 h 32"/>
                <a:gd name="T2" fmla="*/ 2147483646 w 33"/>
                <a:gd name="T3" fmla="*/ 0 h 32"/>
                <a:gd name="T4" fmla="*/ 2147483646 w 33"/>
                <a:gd name="T5" fmla="*/ 2147483646 h 32"/>
                <a:gd name="T6" fmla="*/ 0 w 33"/>
                <a:gd name="T7" fmla="*/ 2147483646 h 32"/>
                <a:gd name="T8" fmla="*/ 0 w 33"/>
                <a:gd name="T9" fmla="*/ 0 h 32"/>
                <a:gd name="T10" fmla="*/ 2147483646 w 33"/>
                <a:gd name="T11" fmla="*/ 2147483646 h 32"/>
                <a:gd name="T12" fmla="*/ 2147483646 w 33"/>
                <a:gd name="T13" fmla="*/ 2147483646 h 32"/>
                <a:gd name="T14" fmla="*/ 2147483646 w 33"/>
                <a:gd name="T15" fmla="*/ 2147483646 h 32"/>
                <a:gd name="T16" fmla="*/ 2147483646 w 33"/>
                <a:gd name="T17" fmla="*/ 2147483646 h 32"/>
                <a:gd name="T18" fmla="*/ 2147483646 w 33"/>
                <a:gd name="T19" fmla="*/ 2147483646 h 32"/>
                <a:gd name="T20" fmla="*/ 2147483646 w 33"/>
                <a:gd name="T21" fmla="*/ 2147483646 h 32"/>
                <a:gd name="T22" fmla="*/ 2147483646 w 33"/>
                <a:gd name="T23" fmla="*/ 2147483646 h 32"/>
                <a:gd name="T24" fmla="*/ 2147483646 w 33"/>
                <a:gd name="T25" fmla="*/ 2147483646 h 32"/>
                <a:gd name="T26" fmla="*/ 2147483646 w 33"/>
                <a:gd name="T27" fmla="*/ 2147483646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4" y="31"/>
                  </a:moveTo>
                  <a:lnTo>
                    <a:pt x="2" y="29"/>
                  </a:lnTo>
                  <a:lnTo>
                    <a:pt x="31" y="29"/>
                  </a:lnTo>
                  <a:lnTo>
                    <a:pt x="29" y="31"/>
                  </a:lnTo>
                  <a:lnTo>
                    <a:pt x="29" y="1"/>
                  </a:lnTo>
                  <a:lnTo>
                    <a:pt x="31" y="3"/>
                  </a:lnTo>
                  <a:lnTo>
                    <a:pt x="2" y="3"/>
                  </a:lnTo>
                  <a:lnTo>
                    <a:pt x="4" y="1"/>
                  </a:lnTo>
                  <a:lnTo>
                    <a:pt x="4" y="31"/>
                  </a:lnTo>
                  <a:close/>
                </a:path>
              </a:pathLst>
            </a:custGeom>
            <a:solidFill>
              <a:srgbClr val="000000"/>
            </a:solidFill>
            <a:ln w="0">
              <a:solidFill>
                <a:srgbClr val="000000"/>
              </a:solidFill>
              <a:round/>
            </a:ln>
          </p:spPr>
          <p:txBody>
            <a:bodyPr/>
            <a:lstStyle/>
            <a:p>
              <a:endParaRPr lang="en-US"/>
            </a:p>
          </p:txBody>
        </p:sp>
        <p:sp>
          <p:nvSpPr>
            <p:cNvPr id="7207" name="Rectangle 78"/>
            <p:cNvSpPr>
              <a:spLocks noChangeArrowheads="1"/>
            </p:cNvSpPr>
            <p:nvPr/>
          </p:nvSpPr>
          <p:spPr bwMode="auto">
            <a:xfrm>
              <a:off x="1066802" y="5703887"/>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08" name="Freeform 79"/>
            <p:cNvSpPr>
              <a:spLocks noEditPoints="1"/>
            </p:cNvSpPr>
            <p:nvPr/>
          </p:nvSpPr>
          <p:spPr bwMode="auto">
            <a:xfrm>
              <a:off x="1063627" y="5700712"/>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30" y="31"/>
                  </a:lnTo>
                  <a:lnTo>
                    <a:pt x="30"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09" name="Rectangle 80"/>
            <p:cNvSpPr>
              <a:spLocks noChangeArrowheads="1"/>
            </p:cNvSpPr>
            <p:nvPr/>
          </p:nvSpPr>
          <p:spPr bwMode="auto">
            <a:xfrm>
              <a:off x="1143002" y="5319712"/>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10" name="Freeform 81"/>
            <p:cNvSpPr>
              <a:spLocks noEditPoints="1"/>
            </p:cNvSpPr>
            <p:nvPr/>
          </p:nvSpPr>
          <p:spPr bwMode="auto">
            <a:xfrm>
              <a:off x="1139827" y="5316537"/>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3" y="31"/>
                  </a:moveTo>
                  <a:lnTo>
                    <a:pt x="2" y="30"/>
                  </a:lnTo>
                  <a:lnTo>
                    <a:pt x="31" y="30"/>
                  </a:lnTo>
                  <a:lnTo>
                    <a:pt x="29" y="31"/>
                  </a:lnTo>
                  <a:lnTo>
                    <a:pt x="29" y="2"/>
                  </a:lnTo>
                  <a:lnTo>
                    <a:pt x="31" y="4"/>
                  </a:lnTo>
                  <a:lnTo>
                    <a:pt x="2" y="4"/>
                  </a:lnTo>
                  <a:lnTo>
                    <a:pt x="3" y="2"/>
                  </a:lnTo>
                  <a:lnTo>
                    <a:pt x="3" y="31"/>
                  </a:lnTo>
                  <a:close/>
                </a:path>
              </a:pathLst>
            </a:custGeom>
            <a:solidFill>
              <a:srgbClr val="000000"/>
            </a:solidFill>
            <a:ln w="0">
              <a:solidFill>
                <a:srgbClr val="000000"/>
              </a:solidFill>
              <a:round/>
            </a:ln>
          </p:spPr>
          <p:txBody>
            <a:bodyPr/>
            <a:lstStyle/>
            <a:p>
              <a:endParaRPr lang="en-US"/>
            </a:p>
          </p:txBody>
        </p:sp>
        <p:sp>
          <p:nvSpPr>
            <p:cNvPr id="7211" name="Rectangle 82"/>
            <p:cNvSpPr>
              <a:spLocks noChangeArrowheads="1"/>
            </p:cNvSpPr>
            <p:nvPr/>
          </p:nvSpPr>
          <p:spPr bwMode="auto">
            <a:xfrm>
              <a:off x="1252539" y="4953000"/>
              <a:ext cx="46038"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12" name="Freeform 83"/>
            <p:cNvSpPr>
              <a:spLocks noEditPoints="1"/>
            </p:cNvSpPr>
            <p:nvPr/>
          </p:nvSpPr>
          <p:spPr bwMode="auto">
            <a:xfrm>
              <a:off x="1249364" y="4951412"/>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1"/>
                  </a:lnTo>
                  <a:lnTo>
                    <a:pt x="31" y="3"/>
                  </a:lnTo>
                  <a:lnTo>
                    <a:pt x="2" y="3"/>
                  </a:lnTo>
                  <a:lnTo>
                    <a:pt x="4" y="1"/>
                  </a:lnTo>
                  <a:lnTo>
                    <a:pt x="4" y="31"/>
                  </a:lnTo>
                  <a:close/>
                </a:path>
              </a:pathLst>
            </a:custGeom>
            <a:solidFill>
              <a:srgbClr val="000000"/>
            </a:solidFill>
            <a:ln w="0">
              <a:solidFill>
                <a:srgbClr val="000000"/>
              </a:solidFill>
              <a:round/>
            </a:ln>
          </p:spPr>
          <p:txBody>
            <a:bodyPr/>
            <a:lstStyle/>
            <a:p>
              <a:endParaRPr lang="en-US"/>
            </a:p>
          </p:txBody>
        </p:sp>
        <p:sp>
          <p:nvSpPr>
            <p:cNvPr id="7213" name="Rectangle 84"/>
            <p:cNvSpPr>
              <a:spLocks noChangeArrowheads="1"/>
            </p:cNvSpPr>
            <p:nvPr/>
          </p:nvSpPr>
          <p:spPr bwMode="auto">
            <a:xfrm>
              <a:off x="1408114" y="4627562"/>
              <a:ext cx="4762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14" name="Freeform 85"/>
            <p:cNvSpPr>
              <a:spLocks noEditPoints="1"/>
            </p:cNvSpPr>
            <p:nvPr/>
          </p:nvSpPr>
          <p:spPr bwMode="auto">
            <a:xfrm>
              <a:off x="1406527" y="4625975"/>
              <a:ext cx="52388" cy="50800"/>
            </a:xfrm>
            <a:custGeom>
              <a:avLst/>
              <a:gdLst>
                <a:gd name="T0" fmla="*/ 0 w 33"/>
                <a:gd name="T1" fmla="*/ 0 h 32"/>
                <a:gd name="T2" fmla="*/ 2147483646 w 33"/>
                <a:gd name="T3" fmla="*/ 0 h 32"/>
                <a:gd name="T4" fmla="*/ 2147483646 w 33"/>
                <a:gd name="T5" fmla="*/ 2147483646 h 32"/>
                <a:gd name="T6" fmla="*/ 0 w 33"/>
                <a:gd name="T7" fmla="*/ 2147483646 h 32"/>
                <a:gd name="T8" fmla="*/ 0 w 33"/>
                <a:gd name="T9" fmla="*/ 0 h 32"/>
                <a:gd name="T10" fmla="*/ 2147483646 w 33"/>
                <a:gd name="T11" fmla="*/ 2147483646 h 32"/>
                <a:gd name="T12" fmla="*/ 2147483646 w 33"/>
                <a:gd name="T13" fmla="*/ 2147483646 h 32"/>
                <a:gd name="T14" fmla="*/ 2147483646 w 33"/>
                <a:gd name="T15" fmla="*/ 2147483646 h 32"/>
                <a:gd name="T16" fmla="*/ 2147483646 w 33"/>
                <a:gd name="T17" fmla="*/ 2147483646 h 32"/>
                <a:gd name="T18" fmla="*/ 2147483646 w 33"/>
                <a:gd name="T19" fmla="*/ 2147483646 h 32"/>
                <a:gd name="T20" fmla="*/ 2147483646 w 33"/>
                <a:gd name="T21" fmla="*/ 2147483646 h 32"/>
                <a:gd name="T22" fmla="*/ 2147483646 w 33"/>
                <a:gd name="T23" fmla="*/ 2147483646 h 32"/>
                <a:gd name="T24" fmla="*/ 2147483646 w 33"/>
                <a:gd name="T25" fmla="*/ 2147483646 h 32"/>
                <a:gd name="T26" fmla="*/ 2147483646 w 33"/>
                <a:gd name="T27" fmla="*/ 2147483646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2"/>
                <a:gd name="T44" fmla="*/ 33 w 33"/>
                <a:gd name="T45" fmla="*/ 32 h 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2">
                  <a:moveTo>
                    <a:pt x="0" y="0"/>
                  </a:moveTo>
                  <a:lnTo>
                    <a:pt x="33" y="0"/>
                  </a:lnTo>
                  <a:lnTo>
                    <a:pt x="33" y="32"/>
                  </a:lnTo>
                  <a:lnTo>
                    <a:pt x="0" y="32"/>
                  </a:lnTo>
                  <a:lnTo>
                    <a:pt x="0" y="0"/>
                  </a:lnTo>
                  <a:close/>
                  <a:moveTo>
                    <a:pt x="3" y="31"/>
                  </a:moveTo>
                  <a:lnTo>
                    <a:pt x="1" y="29"/>
                  </a:lnTo>
                  <a:lnTo>
                    <a:pt x="31" y="29"/>
                  </a:lnTo>
                  <a:lnTo>
                    <a:pt x="29" y="31"/>
                  </a:lnTo>
                  <a:lnTo>
                    <a:pt x="29" y="1"/>
                  </a:lnTo>
                  <a:lnTo>
                    <a:pt x="31" y="3"/>
                  </a:lnTo>
                  <a:lnTo>
                    <a:pt x="1" y="3"/>
                  </a:lnTo>
                  <a:lnTo>
                    <a:pt x="3" y="1"/>
                  </a:lnTo>
                  <a:lnTo>
                    <a:pt x="3" y="31"/>
                  </a:lnTo>
                  <a:close/>
                </a:path>
              </a:pathLst>
            </a:custGeom>
            <a:solidFill>
              <a:srgbClr val="000000"/>
            </a:solidFill>
            <a:ln w="0">
              <a:solidFill>
                <a:srgbClr val="000000"/>
              </a:solidFill>
              <a:round/>
            </a:ln>
          </p:spPr>
          <p:txBody>
            <a:bodyPr/>
            <a:lstStyle/>
            <a:p>
              <a:endParaRPr lang="en-US"/>
            </a:p>
          </p:txBody>
        </p:sp>
        <p:sp>
          <p:nvSpPr>
            <p:cNvPr id="7215" name="Rectangle 86"/>
            <p:cNvSpPr>
              <a:spLocks noChangeArrowheads="1"/>
            </p:cNvSpPr>
            <p:nvPr/>
          </p:nvSpPr>
          <p:spPr bwMode="auto">
            <a:xfrm>
              <a:off x="1449389" y="4448175"/>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16" name="Freeform 87"/>
            <p:cNvSpPr>
              <a:spLocks noEditPoints="1"/>
            </p:cNvSpPr>
            <p:nvPr/>
          </p:nvSpPr>
          <p:spPr bwMode="auto">
            <a:xfrm>
              <a:off x="1446214" y="4445000"/>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17" name="Rectangle 88"/>
            <p:cNvSpPr>
              <a:spLocks noChangeArrowheads="1"/>
            </p:cNvSpPr>
            <p:nvPr/>
          </p:nvSpPr>
          <p:spPr bwMode="auto">
            <a:xfrm>
              <a:off x="1600202" y="4343400"/>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18" name="Freeform 89"/>
            <p:cNvSpPr>
              <a:spLocks noEditPoints="1"/>
            </p:cNvSpPr>
            <p:nvPr/>
          </p:nvSpPr>
          <p:spPr bwMode="auto">
            <a:xfrm>
              <a:off x="1597027" y="4340225"/>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19" name="Rectangle 90"/>
            <p:cNvSpPr>
              <a:spLocks noChangeArrowheads="1"/>
            </p:cNvSpPr>
            <p:nvPr/>
          </p:nvSpPr>
          <p:spPr bwMode="auto">
            <a:xfrm>
              <a:off x="2085977" y="4221162"/>
              <a:ext cx="476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20" name="Freeform 91"/>
            <p:cNvSpPr>
              <a:spLocks noEditPoints="1"/>
            </p:cNvSpPr>
            <p:nvPr/>
          </p:nvSpPr>
          <p:spPr bwMode="auto">
            <a:xfrm>
              <a:off x="2084389" y="4217987"/>
              <a:ext cx="50800" cy="52388"/>
            </a:xfrm>
            <a:custGeom>
              <a:avLst/>
              <a:gdLst>
                <a:gd name="T0" fmla="*/ 0 w 32"/>
                <a:gd name="T1" fmla="*/ 0 h 33"/>
                <a:gd name="T2" fmla="*/ 2147483646 w 32"/>
                <a:gd name="T3" fmla="*/ 0 h 33"/>
                <a:gd name="T4" fmla="*/ 2147483646 w 32"/>
                <a:gd name="T5" fmla="*/ 2147483646 h 33"/>
                <a:gd name="T6" fmla="*/ 0 w 32"/>
                <a:gd name="T7" fmla="*/ 2147483646 h 33"/>
                <a:gd name="T8" fmla="*/ 0 w 32"/>
                <a:gd name="T9" fmla="*/ 0 h 33"/>
                <a:gd name="T10" fmla="*/ 2147483646 w 32"/>
                <a:gd name="T11" fmla="*/ 2147483646 h 33"/>
                <a:gd name="T12" fmla="*/ 2147483646 w 32"/>
                <a:gd name="T13" fmla="*/ 2147483646 h 33"/>
                <a:gd name="T14" fmla="*/ 2147483646 w 32"/>
                <a:gd name="T15" fmla="*/ 2147483646 h 33"/>
                <a:gd name="T16" fmla="*/ 2147483646 w 32"/>
                <a:gd name="T17" fmla="*/ 2147483646 h 33"/>
                <a:gd name="T18" fmla="*/ 2147483646 w 32"/>
                <a:gd name="T19" fmla="*/ 2147483646 h 33"/>
                <a:gd name="T20" fmla="*/ 2147483646 w 32"/>
                <a:gd name="T21" fmla="*/ 2147483646 h 33"/>
                <a:gd name="T22" fmla="*/ 2147483646 w 32"/>
                <a:gd name="T23" fmla="*/ 2147483646 h 33"/>
                <a:gd name="T24" fmla="*/ 2147483646 w 32"/>
                <a:gd name="T25" fmla="*/ 2147483646 h 33"/>
                <a:gd name="T26" fmla="*/ 2147483646 w 32"/>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33"/>
                <a:gd name="T44" fmla="*/ 32 w 32"/>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33">
                  <a:moveTo>
                    <a:pt x="0" y="0"/>
                  </a:moveTo>
                  <a:lnTo>
                    <a:pt x="32" y="0"/>
                  </a:lnTo>
                  <a:lnTo>
                    <a:pt x="32" y="33"/>
                  </a:lnTo>
                  <a:lnTo>
                    <a:pt x="0" y="33"/>
                  </a:lnTo>
                  <a:lnTo>
                    <a:pt x="0" y="0"/>
                  </a:lnTo>
                  <a:close/>
                  <a:moveTo>
                    <a:pt x="3" y="31"/>
                  </a:moveTo>
                  <a:lnTo>
                    <a:pt x="1" y="29"/>
                  </a:lnTo>
                  <a:lnTo>
                    <a:pt x="31" y="29"/>
                  </a:lnTo>
                  <a:lnTo>
                    <a:pt x="29" y="31"/>
                  </a:lnTo>
                  <a:lnTo>
                    <a:pt x="29" y="2"/>
                  </a:lnTo>
                  <a:lnTo>
                    <a:pt x="31" y="4"/>
                  </a:lnTo>
                  <a:lnTo>
                    <a:pt x="1" y="4"/>
                  </a:lnTo>
                  <a:lnTo>
                    <a:pt x="3" y="2"/>
                  </a:lnTo>
                  <a:lnTo>
                    <a:pt x="3" y="31"/>
                  </a:lnTo>
                  <a:close/>
                </a:path>
              </a:pathLst>
            </a:custGeom>
            <a:solidFill>
              <a:srgbClr val="000000"/>
            </a:solidFill>
            <a:ln w="0">
              <a:solidFill>
                <a:srgbClr val="000000"/>
              </a:solidFill>
              <a:round/>
            </a:ln>
          </p:spPr>
          <p:txBody>
            <a:bodyPr/>
            <a:lstStyle/>
            <a:p>
              <a:endParaRPr lang="en-US"/>
            </a:p>
          </p:txBody>
        </p:sp>
        <p:sp>
          <p:nvSpPr>
            <p:cNvPr id="7221" name="Rectangle 92"/>
            <p:cNvSpPr>
              <a:spLocks noChangeArrowheads="1"/>
            </p:cNvSpPr>
            <p:nvPr/>
          </p:nvSpPr>
          <p:spPr bwMode="auto">
            <a:xfrm>
              <a:off x="3227389" y="4221162"/>
              <a:ext cx="46038"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222" name="Freeform 93"/>
            <p:cNvSpPr>
              <a:spLocks noEditPoints="1"/>
            </p:cNvSpPr>
            <p:nvPr/>
          </p:nvSpPr>
          <p:spPr bwMode="auto">
            <a:xfrm>
              <a:off x="3224214" y="4217987"/>
              <a:ext cx="52388" cy="52388"/>
            </a:xfrm>
            <a:custGeom>
              <a:avLst/>
              <a:gdLst>
                <a:gd name="T0" fmla="*/ 0 w 33"/>
                <a:gd name="T1" fmla="*/ 0 h 33"/>
                <a:gd name="T2" fmla="*/ 2147483646 w 33"/>
                <a:gd name="T3" fmla="*/ 0 h 33"/>
                <a:gd name="T4" fmla="*/ 2147483646 w 33"/>
                <a:gd name="T5" fmla="*/ 2147483646 h 33"/>
                <a:gd name="T6" fmla="*/ 0 w 33"/>
                <a:gd name="T7" fmla="*/ 2147483646 h 33"/>
                <a:gd name="T8" fmla="*/ 0 w 33"/>
                <a:gd name="T9" fmla="*/ 0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2147483646 w 33"/>
                <a:gd name="T23" fmla="*/ 2147483646 h 33"/>
                <a:gd name="T24" fmla="*/ 2147483646 w 33"/>
                <a:gd name="T25" fmla="*/ 2147483646 h 33"/>
                <a:gd name="T26" fmla="*/ 2147483646 w 33"/>
                <a:gd name="T27" fmla="*/ 214748364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3"/>
                <a:gd name="T44" fmla="*/ 33 w 33"/>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3">
                  <a:moveTo>
                    <a:pt x="0" y="0"/>
                  </a:moveTo>
                  <a:lnTo>
                    <a:pt x="33" y="0"/>
                  </a:lnTo>
                  <a:lnTo>
                    <a:pt x="33" y="33"/>
                  </a:lnTo>
                  <a:lnTo>
                    <a:pt x="0" y="33"/>
                  </a:lnTo>
                  <a:lnTo>
                    <a:pt x="0" y="0"/>
                  </a:lnTo>
                  <a:close/>
                  <a:moveTo>
                    <a:pt x="4" y="31"/>
                  </a:moveTo>
                  <a:lnTo>
                    <a:pt x="2" y="29"/>
                  </a:lnTo>
                  <a:lnTo>
                    <a:pt x="31" y="29"/>
                  </a:lnTo>
                  <a:lnTo>
                    <a:pt x="29" y="31"/>
                  </a:lnTo>
                  <a:lnTo>
                    <a:pt x="29" y="2"/>
                  </a:lnTo>
                  <a:lnTo>
                    <a:pt x="31" y="4"/>
                  </a:lnTo>
                  <a:lnTo>
                    <a:pt x="2" y="4"/>
                  </a:lnTo>
                  <a:lnTo>
                    <a:pt x="4" y="2"/>
                  </a:lnTo>
                  <a:lnTo>
                    <a:pt x="4" y="31"/>
                  </a:lnTo>
                  <a:close/>
                </a:path>
              </a:pathLst>
            </a:custGeom>
            <a:solidFill>
              <a:srgbClr val="000000"/>
            </a:solidFill>
            <a:ln w="0">
              <a:solidFill>
                <a:srgbClr val="000000"/>
              </a:solidFill>
              <a:round/>
            </a:ln>
          </p:spPr>
          <p:txBody>
            <a:bodyPr/>
            <a:lstStyle/>
            <a:p>
              <a:endParaRPr lang="en-US"/>
            </a:p>
          </p:txBody>
        </p:sp>
        <p:sp>
          <p:nvSpPr>
            <p:cNvPr id="7223" name="Freeform 94"/>
            <p:cNvSpPr/>
            <p:nvPr/>
          </p:nvSpPr>
          <p:spPr bwMode="auto">
            <a:xfrm>
              <a:off x="701677" y="4235450"/>
              <a:ext cx="2549525" cy="1895475"/>
            </a:xfrm>
            <a:custGeom>
              <a:avLst/>
              <a:gdLst>
                <a:gd name="T0" fmla="*/ 2147483646 w 7040"/>
                <a:gd name="T1" fmla="*/ 2147483646 h 5216"/>
                <a:gd name="T2" fmla="*/ 2147483646 w 7040"/>
                <a:gd name="T3" fmla="*/ 2147483646 h 5216"/>
                <a:gd name="T4" fmla="*/ 2147483646 w 7040"/>
                <a:gd name="T5" fmla="*/ 2147483646 h 5216"/>
                <a:gd name="T6" fmla="*/ 2147483646 w 7040"/>
                <a:gd name="T7" fmla="*/ 2147483646 h 5216"/>
                <a:gd name="T8" fmla="*/ 2147483646 w 7040"/>
                <a:gd name="T9" fmla="*/ 2147483646 h 5216"/>
                <a:gd name="T10" fmla="*/ 2147483646 w 7040"/>
                <a:gd name="T11" fmla="*/ 2147483646 h 5216"/>
                <a:gd name="T12" fmla="*/ 2147483646 w 7040"/>
                <a:gd name="T13" fmla="*/ 2147483646 h 5216"/>
                <a:gd name="T14" fmla="*/ 2147483646 w 7040"/>
                <a:gd name="T15" fmla="*/ 2147483646 h 5216"/>
                <a:gd name="T16" fmla="*/ 2147483646 w 7040"/>
                <a:gd name="T17" fmla="*/ 2147483646 h 5216"/>
                <a:gd name="T18" fmla="*/ 2147483646 w 7040"/>
                <a:gd name="T19" fmla="*/ 2147483646 h 5216"/>
                <a:gd name="T20" fmla="*/ 2147483646 w 7040"/>
                <a:gd name="T21" fmla="*/ 2147483646 h 5216"/>
                <a:gd name="T22" fmla="*/ 2147483646 w 7040"/>
                <a:gd name="T23" fmla="*/ 2147483646 h 5216"/>
                <a:gd name="T24" fmla="*/ 2147483646 w 7040"/>
                <a:gd name="T25" fmla="*/ 2147483646 h 5216"/>
                <a:gd name="T26" fmla="*/ 2147483646 w 7040"/>
                <a:gd name="T27" fmla="*/ 2147483646 h 5216"/>
                <a:gd name="T28" fmla="*/ 2147483646 w 7040"/>
                <a:gd name="T29" fmla="*/ 2147483646 h 5216"/>
                <a:gd name="T30" fmla="*/ 2147483646 w 7040"/>
                <a:gd name="T31" fmla="*/ 2147483646 h 5216"/>
                <a:gd name="T32" fmla="*/ 2147483646 w 7040"/>
                <a:gd name="T33" fmla="*/ 2147483646 h 5216"/>
                <a:gd name="T34" fmla="*/ 2147483646 w 7040"/>
                <a:gd name="T35" fmla="*/ 2147483646 h 5216"/>
                <a:gd name="T36" fmla="*/ 2147483646 w 7040"/>
                <a:gd name="T37" fmla="*/ 2147483646 h 5216"/>
                <a:gd name="T38" fmla="*/ 2147483646 w 7040"/>
                <a:gd name="T39" fmla="*/ 2147483646 h 5216"/>
                <a:gd name="T40" fmla="*/ 2147483646 w 7040"/>
                <a:gd name="T41" fmla="*/ 2147483646 h 5216"/>
                <a:gd name="T42" fmla="*/ 2147483646 w 7040"/>
                <a:gd name="T43" fmla="*/ 2147483646 h 5216"/>
                <a:gd name="T44" fmla="*/ 2147483646 w 7040"/>
                <a:gd name="T45" fmla="*/ 2147483646 h 5216"/>
                <a:gd name="T46" fmla="*/ 2147483646 w 7040"/>
                <a:gd name="T47" fmla="*/ 2147483646 h 5216"/>
                <a:gd name="T48" fmla="*/ 2147483646 w 7040"/>
                <a:gd name="T49" fmla="*/ 0 h 5216"/>
                <a:gd name="T50" fmla="*/ 2147483646 w 7040"/>
                <a:gd name="T51" fmla="*/ 0 h 5216"/>
                <a:gd name="T52" fmla="*/ 2147483646 w 7040"/>
                <a:gd name="T53" fmla="*/ 2147483646 h 5216"/>
                <a:gd name="T54" fmla="*/ 2147483646 w 7040"/>
                <a:gd name="T55" fmla="*/ 2147483646 h 5216"/>
                <a:gd name="T56" fmla="*/ 2147483646 w 7040"/>
                <a:gd name="T57" fmla="*/ 2147483646 h 5216"/>
                <a:gd name="T58" fmla="*/ 2147483646 w 7040"/>
                <a:gd name="T59" fmla="*/ 2147483646 h 5216"/>
                <a:gd name="T60" fmla="*/ 2147483646 w 7040"/>
                <a:gd name="T61" fmla="*/ 2147483646 h 5216"/>
                <a:gd name="T62" fmla="*/ 2147483646 w 7040"/>
                <a:gd name="T63" fmla="*/ 2147483646 h 5216"/>
                <a:gd name="T64" fmla="*/ 2147483646 w 7040"/>
                <a:gd name="T65" fmla="*/ 2147483646 h 5216"/>
                <a:gd name="T66" fmla="*/ 2147483646 w 7040"/>
                <a:gd name="T67" fmla="*/ 2147483646 h 5216"/>
                <a:gd name="T68" fmla="*/ 2147483646 w 7040"/>
                <a:gd name="T69" fmla="*/ 2147483646 h 5216"/>
                <a:gd name="T70" fmla="*/ 2147483646 w 7040"/>
                <a:gd name="T71" fmla="*/ 2147483646 h 5216"/>
                <a:gd name="T72" fmla="*/ 2147483646 w 7040"/>
                <a:gd name="T73" fmla="*/ 2147483646 h 5216"/>
                <a:gd name="T74" fmla="*/ 2147483646 w 7040"/>
                <a:gd name="T75" fmla="*/ 2147483646 h 5216"/>
                <a:gd name="T76" fmla="*/ 2147483646 w 7040"/>
                <a:gd name="T77" fmla="*/ 2147483646 h 5216"/>
                <a:gd name="T78" fmla="*/ 2147483646 w 7040"/>
                <a:gd name="T79" fmla="*/ 2147483646 h 5216"/>
                <a:gd name="T80" fmla="*/ 2147483646 w 7040"/>
                <a:gd name="T81" fmla="*/ 2147483646 h 5216"/>
                <a:gd name="T82" fmla="*/ 2147483646 w 7040"/>
                <a:gd name="T83" fmla="*/ 2147483646 h 5216"/>
                <a:gd name="T84" fmla="*/ 2147483646 w 7040"/>
                <a:gd name="T85" fmla="*/ 2147483646 h 5216"/>
                <a:gd name="T86" fmla="*/ 2147483646 w 7040"/>
                <a:gd name="T87" fmla="*/ 2147483646 h 5216"/>
                <a:gd name="T88" fmla="*/ 2147483646 w 7040"/>
                <a:gd name="T89" fmla="*/ 2147483646 h 5216"/>
                <a:gd name="T90" fmla="*/ 2147483646 w 7040"/>
                <a:gd name="T91" fmla="*/ 2147483646 h 5216"/>
                <a:gd name="T92" fmla="*/ 2147483646 w 7040"/>
                <a:gd name="T93" fmla="*/ 2147483646 h 5216"/>
                <a:gd name="T94" fmla="*/ 2147483646 w 7040"/>
                <a:gd name="T95" fmla="*/ 2147483646 h 5216"/>
                <a:gd name="T96" fmla="*/ 2147483646 w 7040"/>
                <a:gd name="T97" fmla="*/ 2147483646 h 5216"/>
                <a:gd name="T98" fmla="*/ 2147483646 w 7040"/>
                <a:gd name="T99" fmla="*/ 2147483646 h 5216"/>
                <a:gd name="T100" fmla="*/ 2147483646 w 7040"/>
                <a:gd name="T101" fmla="*/ 2147483646 h 5216"/>
                <a:gd name="T102" fmla="*/ 0 w 7040"/>
                <a:gd name="T103" fmla="*/ 2147483646 h 5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40"/>
                <a:gd name="T157" fmla="*/ 0 h 5216"/>
                <a:gd name="T158" fmla="*/ 7040 w 7040"/>
                <a:gd name="T159" fmla="*/ 5216 h 52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40" h="5216">
                  <a:moveTo>
                    <a:pt x="0" y="5200"/>
                  </a:moveTo>
                  <a:lnTo>
                    <a:pt x="71" y="5200"/>
                  </a:lnTo>
                  <a:lnTo>
                    <a:pt x="143" y="5200"/>
                  </a:lnTo>
                  <a:lnTo>
                    <a:pt x="214" y="5199"/>
                  </a:lnTo>
                  <a:lnTo>
                    <a:pt x="284" y="5195"/>
                  </a:lnTo>
                  <a:lnTo>
                    <a:pt x="356" y="5187"/>
                  </a:lnTo>
                  <a:lnTo>
                    <a:pt x="355" y="5187"/>
                  </a:lnTo>
                  <a:lnTo>
                    <a:pt x="425" y="5169"/>
                  </a:lnTo>
                  <a:lnTo>
                    <a:pt x="495" y="5141"/>
                  </a:lnTo>
                  <a:lnTo>
                    <a:pt x="494" y="5142"/>
                  </a:lnTo>
                  <a:lnTo>
                    <a:pt x="566" y="5095"/>
                  </a:lnTo>
                  <a:lnTo>
                    <a:pt x="565" y="5096"/>
                  </a:lnTo>
                  <a:lnTo>
                    <a:pt x="635" y="5029"/>
                  </a:lnTo>
                  <a:lnTo>
                    <a:pt x="634" y="5030"/>
                  </a:lnTo>
                  <a:lnTo>
                    <a:pt x="706" y="4937"/>
                  </a:lnTo>
                  <a:lnTo>
                    <a:pt x="776" y="4814"/>
                  </a:lnTo>
                  <a:lnTo>
                    <a:pt x="847" y="4657"/>
                  </a:lnTo>
                  <a:lnTo>
                    <a:pt x="919" y="4468"/>
                  </a:lnTo>
                  <a:lnTo>
                    <a:pt x="989" y="4246"/>
                  </a:lnTo>
                  <a:lnTo>
                    <a:pt x="1060" y="3993"/>
                  </a:lnTo>
                  <a:lnTo>
                    <a:pt x="1132" y="3721"/>
                  </a:lnTo>
                  <a:lnTo>
                    <a:pt x="1202" y="3433"/>
                  </a:lnTo>
                  <a:lnTo>
                    <a:pt x="1275" y="3139"/>
                  </a:lnTo>
                  <a:lnTo>
                    <a:pt x="1344" y="2847"/>
                  </a:lnTo>
                  <a:lnTo>
                    <a:pt x="1415" y="2565"/>
                  </a:lnTo>
                  <a:lnTo>
                    <a:pt x="1485" y="2295"/>
                  </a:lnTo>
                  <a:lnTo>
                    <a:pt x="1557" y="2047"/>
                  </a:lnTo>
                  <a:lnTo>
                    <a:pt x="1628" y="1816"/>
                  </a:lnTo>
                  <a:lnTo>
                    <a:pt x="1699" y="1608"/>
                  </a:lnTo>
                  <a:lnTo>
                    <a:pt x="1771" y="1423"/>
                  </a:lnTo>
                  <a:lnTo>
                    <a:pt x="1842" y="1256"/>
                  </a:lnTo>
                  <a:lnTo>
                    <a:pt x="1914" y="1111"/>
                  </a:lnTo>
                  <a:lnTo>
                    <a:pt x="1985" y="981"/>
                  </a:lnTo>
                  <a:lnTo>
                    <a:pt x="2056" y="866"/>
                  </a:lnTo>
                  <a:lnTo>
                    <a:pt x="2128" y="768"/>
                  </a:lnTo>
                  <a:lnTo>
                    <a:pt x="2199" y="680"/>
                  </a:lnTo>
                  <a:lnTo>
                    <a:pt x="2270" y="603"/>
                  </a:lnTo>
                  <a:lnTo>
                    <a:pt x="2343" y="537"/>
                  </a:lnTo>
                  <a:lnTo>
                    <a:pt x="2414" y="478"/>
                  </a:lnTo>
                  <a:lnTo>
                    <a:pt x="2485" y="426"/>
                  </a:lnTo>
                  <a:lnTo>
                    <a:pt x="2557" y="382"/>
                  </a:lnTo>
                  <a:lnTo>
                    <a:pt x="2628" y="342"/>
                  </a:lnTo>
                  <a:lnTo>
                    <a:pt x="2701" y="307"/>
                  </a:lnTo>
                  <a:lnTo>
                    <a:pt x="2772" y="276"/>
                  </a:lnTo>
                  <a:lnTo>
                    <a:pt x="2841" y="249"/>
                  </a:lnTo>
                  <a:lnTo>
                    <a:pt x="2912" y="224"/>
                  </a:lnTo>
                  <a:lnTo>
                    <a:pt x="2985" y="202"/>
                  </a:lnTo>
                  <a:lnTo>
                    <a:pt x="3056" y="185"/>
                  </a:lnTo>
                  <a:lnTo>
                    <a:pt x="3126" y="166"/>
                  </a:lnTo>
                  <a:lnTo>
                    <a:pt x="3199" y="150"/>
                  </a:lnTo>
                  <a:lnTo>
                    <a:pt x="3270" y="138"/>
                  </a:lnTo>
                  <a:lnTo>
                    <a:pt x="3342" y="126"/>
                  </a:lnTo>
                  <a:lnTo>
                    <a:pt x="3413" y="115"/>
                  </a:lnTo>
                  <a:lnTo>
                    <a:pt x="3483" y="105"/>
                  </a:lnTo>
                  <a:lnTo>
                    <a:pt x="3555" y="95"/>
                  </a:lnTo>
                  <a:lnTo>
                    <a:pt x="3626" y="89"/>
                  </a:lnTo>
                  <a:lnTo>
                    <a:pt x="3697" y="81"/>
                  </a:lnTo>
                  <a:lnTo>
                    <a:pt x="3769" y="74"/>
                  </a:lnTo>
                  <a:lnTo>
                    <a:pt x="3840" y="69"/>
                  </a:lnTo>
                  <a:lnTo>
                    <a:pt x="3912" y="63"/>
                  </a:lnTo>
                  <a:lnTo>
                    <a:pt x="3983" y="58"/>
                  </a:lnTo>
                  <a:lnTo>
                    <a:pt x="4053" y="52"/>
                  </a:lnTo>
                  <a:lnTo>
                    <a:pt x="4126" y="48"/>
                  </a:lnTo>
                  <a:lnTo>
                    <a:pt x="4196" y="46"/>
                  </a:lnTo>
                  <a:lnTo>
                    <a:pt x="4266" y="42"/>
                  </a:lnTo>
                  <a:lnTo>
                    <a:pt x="4336" y="38"/>
                  </a:lnTo>
                  <a:lnTo>
                    <a:pt x="4409" y="36"/>
                  </a:lnTo>
                  <a:lnTo>
                    <a:pt x="4479" y="32"/>
                  </a:lnTo>
                  <a:lnTo>
                    <a:pt x="4551" y="31"/>
                  </a:lnTo>
                  <a:lnTo>
                    <a:pt x="4622" y="27"/>
                  </a:lnTo>
                  <a:lnTo>
                    <a:pt x="4693" y="26"/>
                  </a:lnTo>
                  <a:lnTo>
                    <a:pt x="4765" y="24"/>
                  </a:lnTo>
                  <a:lnTo>
                    <a:pt x="4835" y="22"/>
                  </a:lnTo>
                  <a:lnTo>
                    <a:pt x="4906" y="20"/>
                  </a:lnTo>
                  <a:lnTo>
                    <a:pt x="4978" y="19"/>
                  </a:lnTo>
                  <a:lnTo>
                    <a:pt x="5049" y="19"/>
                  </a:lnTo>
                  <a:lnTo>
                    <a:pt x="5121" y="16"/>
                  </a:lnTo>
                  <a:lnTo>
                    <a:pt x="5192" y="15"/>
                  </a:lnTo>
                  <a:lnTo>
                    <a:pt x="5262" y="15"/>
                  </a:lnTo>
                  <a:lnTo>
                    <a:pt x="5334" y="14"/>
                  </a:lnTo>
                  <a:lnTo>
                    <a:pt x="5405" y="11"/>
                  </a:lnTo>
                  <a:lnTo>
                    <a:pt x="5476" y="11"/>
                  </a:lnTo>
                  <a:lnTo>
                    <a:pt x="5548" y="10"/>
                  </a:lnTo>
                  <a:lnTo>
                    <a:pt x="5619" y="10"/>
                  </a:lnTo>
                  <a:lnTo>
                    <a:pt x="5689" y="8"/>
                  </a:lnTo>
                  <a:lnTo>
                    <a:pt x="5759" y="8"/>
                  </a:lnTo>
                  <a:lnTo>
                    <a:pt x="5831" y="8"/>
                  </a:lnTo>
                  <a:lnTo>
                    <a:pt x="5901" y="6"/>
                  </a:lnTo>
                  <a:lnTo>
                    <a:pt x="5973" y="6"/>
                  </a:lnTo>
                  <a:lnTo>
                    <a:pt x="6044" y="6"/>
                  </a:lnTo>
                  <a:lnTo>
                    <a:pt x="6115" y="4"/>
                  </a:lnTo>
                  <a:lnTo>
                    <a:pt x="6187" y="4"/>
                  </a:lnTo>
                  <a:lnTo>
                    <a:pt x="6258" y="4"/>
                  </a:lnTo>
                  <a:lnTo>
                    <a:pt x="6328" y="4"/>
                  </a:lnTo>
                  <a:lnTo>
                    <a:pt x="6400" y="3"/>
                  </a:lnTo>
                  <a:lnTo>
                    <a:pt x="6471" y="3"/>
                  </a:lnTo>
                  <a:lnTo>
                    <a:pt x="6543" y="3"/>
                  </a:lnTo>
                  <a:lnTo>
                    <a:pt x="6614" y="3"/>
                  </a:lnTo>
                  <a:lnTo>
                    <a:pt x="6684" y="3"/>
                  </a:lnTo>
                  <a:lnTo>
                    <a:pt x="6756" y="0"/>
                  </a:lnTo>
                  <a:lnTo>
                    <a:pt x="6827" y="0"/>
                  </a:lnTo>
                  <a:lnTo>
                    <a:pt x="6898" y="0"/>
                  </a:lnTo>
                  <a:lnTo>
                    <a:pt x="6970" y="0"/>
                  </a:lnTo>
                  <a:lnTo>
                    <a:pt x="7040" y="0"/>
                  </a:lnTo>
                  <a:lnTo>
                    <a:pt x="7040" y="16"/>
                  </a:lnTo>
                  <a:lnTo>
                    <a:pt x="6970" y="16"/>
                  </a:lnTo>
                  <a:lnTo>
                    <a:pt x="6898" y="16"/>
                  </a:lnTo>
                  <a:lnTo>
                    <a:pt x="6827" y="16"/>
                  </a:lnTo>
                  <a:lnTo>
                    <a:pt x="6757" y="16"/>
                  </a:lnTo>
                  <a:lnTo>
                    <a:pt x="6684" y="19"/>
                  </a:lnTo>
                  <a:lnTo>
                    <a:pt x="6614" y="19"/>
                  </a:lnTo>
                  <a:lnTo>
                    <a:pt x="6543" y="19"/>
                  </a:lnTo>
                  <a:lnTo>
                    <a:pt x="6471" y="19"/>
                  </a:lnTo>
                  <a:lnTo>
                    <a:pt x="6400" y="19"/>
                  </a:lnTo>
                  <a:lnTo>
                    <a:pt x="6328" y="20"/>
                  </a:lnTo>
                  <a:lnTo>
                    <a:pt x="6258" y="20"/>
                  </a:lnTo>
                  <a:lnTo>
                    <a:pt x="6187" y="20"/>
                  </a:lnTo>
                  <a:lnTo>
                    <a:pt x="6115" y="20"/>
                  </a:lnTo>
                  <a:lnTo>
                    <a:pt x="6044" y="22"/>
                  </a:lnTo>
                  <a:lnTo>
                    <a:pt x="5973" y="22"/>
                  </a:lnTo>
                  <a:lnTo>
                    <a:pt x="5902" y="22"/>
                  </a:lnTo>
                  <a:lnTo>
                    <a:pt x="5831" y="24"/>
                  </a:lnTo>
                  <a:lnTo>
                    <a:pt x="5759" y="24"/>
                  </a:lnTo>
                  <a:lnTo>
                    <a:pt x="5689" y="24"/>
                  </a:lnTo>
                  <a:lnTo>
                    <a:pt x="5619" y="26"/>
                  </a:lnTo>
                  <a:lnTo>
                    <a:pt x="5548" y="26"/>
                  </a:lnTo>
                  <a:lnTo>
                    <a:pt x="5476" y="27"/>
                  </a:lnTo>
                  <a:lnTo>
                    <a:pt x="5405" y="27"/>
                  </a:lnTo>
                  <a:lnTo>
                    <a:pt x="5335" y="30"/>
                  </a:lnTo>
                  <a:lnTo>
                    <a:pt x="5262" y="31"/>
                  </a:lnTo>
                  <a:lnTo>
                    <a:pt x="5192" y="31"/>
                  </a:lnTo>
                  <a:lnTo>
                    <a:pt x="5121" y="32"/>
                  </a:lnTo>
                  <a:lnTo>
                    <a:pt x="5049" y="35"/>
                  </a:lnTo>
                  <a:lnTo>
                    <a:pt x="4978" y="35"/>
                  </a:lnTo>
                  <a:lnTo>
                    <a:pt x="4906" y="36"/>
                  </a:lnTo>
                  <a:lnTo>
                    <a:pt x="4836" y="38"/>
                  </a:lnTo>
                  <a:lnTo>
                    <a:pt x="4765" y="40"/>
                  </a:lnTo>
                  <a:lnTo>
                    <a:pt x="4693" y="42"/>
                  </a:lnTo>
                  <a:lnTo>
                    <a:pt x="4623" y="43"/>
                  </a:lnTo>
                  <a:lnTo>
                    <a:pt x="4552" y="47"/>
                  </a:lnTo>
                  <a:lnTo>
                    <a:pt x="4480" y="48"/>
                  </a:lnTo>
                  <a:lnTo>
                    <a:pt x="4409" y="52"/>
                  </a:lnTo>
                  <a:lnTo>
                    <a:pt x="4337" y="54"/>
                  </a:lnTo>
                  <a:lnTo>
                    <a:pt x="4267" y="58"/>
                  </a:lnTo>
                  <a:lnTo>
                    <a:pt x="4197" y="62"/>
                  </a:lnTo>
                  <a:lnTo>
                    <a:pt x="4126" y="64"/>
                  </a:lnTo>
                  <a:lnTo>
                    <a:pt x="4055" y="68"/>
                  </a:lnTo>
                  <a:lnTo>
                    <a:pt x="3984" y="74"/>
                  </a:lnTo>
                  <a:lnTo>
                    <a:pt x="3913" y="79"/>
                  </a:lnTo>
                  <a:lnTo>
                    <a:pt x="3841" y="84"/>
                  </a:lnTo>
                  <a:lnTo>
                    <a:pt x="3771" y="90"/>
                  </a:lnTo>
                  <a:lnTo>
                    <a:pt x="3699" y="96"/>
                  </a:lnTo>
                  <a:lnTo>
                    <a:pt x="3628" y="104"/>
                  </a:lnTo>
                  <a:lnTo>
                    <a:pt x="3558" y="111"/>
                  </a:lnTo>
                  <a:lnTo>
                    <a:pt x="3486" y="120"/>
                  </a:lnTo>
                  <a:lnTo>
                    <a:pt x="3415" y="131"/>
                  </a:lnTo>
                  <a:lnTo>
                    <a:pt x="3344" y="142"/>
                  </a:lnTo>
                  <a:lnTo>
                    <a:pt x="3272" y="154"/>
                  </a:lnTo>
                  <a:lnTo>
                    <a:pt x="3202" y="166"/>
                  </a:lnTo>
                  <a:lnTo>
                    <a:pt x="3130" y="182"/>
                  </a:lnTo>
                  <a:lnTo>
                    <a:pt x="3060" y="200"/>
                  </a:lnTo>
                  <a:lnTo>
                    <a:pt x="2989" y="218"/>
                  </a:lnTo>
                  <a:lnTo>
                    <a:pt x="2918" y="239"/>
                  </a:lnTo>
                  <a:lnTo>
                    <a:pt x="2847" y="264"/>
                  </a:lnTo>
                  <a:lnTo>
                    <a:pt x="2778" y="291"/>
                  </a:lnTo>
                  <a:lnTo>
                    <a:pt x="2708" y="321"/>
                  </a:lnTo>
                  <a:lnTo>
                    <a:pt x="2636" y="356"/>
                  </a:lnTo>
                  <a:lnTo>
                    <a:pt x="2566" y="395"/>
                  </a:lnTo>
                  <a:lnTo>
                    <a:pt x="2494" y="439"/>
                  </a:lnTo>
                  <a:lnTo>
                    <a:pt x="2424" y="491"/>
                  </a:lnTo>
                  <a:lnTo>
                    <a:pt x="2353" y="549"/>
                  </a:lnTo>
                  <a:lnTo>
                    <a:pt x="2282" y="614"/>
                  </a:lnTo>
                  <a:lnTo>
                    <a:pt x="2212" y="690"/>
                  </a:lnTo>
                  <a:lnTo>
                    <a:pt x="2141" y="777"/>
                  </a:lnTo>
                  <a:lnTo>
                    <a:pt x="2069" y="874"/>
                  </a:lnTo>
                  <a:lnTo>
                    <a:pt x="1999" y="989"/>
                  </a:lnTo>
                  <a:lnTo>
                    <a:pt x="1928" y="1118"/>
                  </a:lnTo>
                  <a:lnTo>
                    <a:pt x="1857" y="1263"/>
                  </a:lnTo>
                  <a:lnTo>
                    <a:pt x="1786" y="1429"/>
                  </a:lnTo>
                  <a:lnTo>
                    <a:pt x="1714" y="1613"/>
                  </a:lnTo>
                  <a:lnTo>
                    <a:pt x="1643" y="1821"/>
                  </a:lnTo>
                  <a:lnTo>
                    <a:pt x="1573" y="2051"/>
                  </a:lnTo>
                  <a:lnTo>
                    <a:pt x="1501" y="2299"/>
                  </a:lnTo>
                  <a:lnTo>
                    <a:pt x="1430" y="2568"/>
                  </a:lnTo>
                  <a:lnTo>
                    <a:pt x="1359" y="2851"/>
                  </a:lnTo>
                  <a:lnTo>
                    <a:pt x="1290" y="3143"/>
                  </a:lnTo>
                  <a:lnTo>
                    <a:pt x="1218" y="3437"/>
                  </a:lnTo>
                  <a:lnTo>
                    <a:pt x="1147" y="3725"/>
                  </a:lnTo>
                  <a:lnTo>
                    <a:pt x="1075" y="3997"/>
                  </a:lnTo>
                  <a:lnTo>
                    <a:pt x="1004" y="4251"/>
                  </a:lnTo>
                  <a:lnTo>
                    <a:pt x="934" y="4474"/>
                  </a:lnTo>
                  <a:lnTo>
                    <a:pt x="861" y="4664"/>
                  </a:lnTo>
                  <a:lnTo>
                    <a:pt x="790" y="4822"/>
                  </a:lnTo>
                  <a:lnTo>
                    <a:pt x="719" y="4947"/>
                  </a:lnTo>
                  <a:lnTo>
                    <a:pt x="647" y="5040"/>
                  </a:lnTo>
                  <a:cubicBezTo>
                    <a:pt x="647" y="5040"/>
                    <a:pt x="647" y="5041"/>
                    <a:pt x="646" y="5041"/>
                  </a:cubicBezTo>
                  <a:lnTo>
                    <a:pt x="576" y="5108"/>
                  </a:lnTo>
                  <a:cubicBezTo>
                    <a:pt x="575" y="5108"/>
                    <a:pt x="575" y="5108"/>
                    <a:pt x="574" y="5108"/>
                  </a:cubicBezTo>
                  <a:lnTo>
                    <a:pt x="502" y="5155"/>
                  </a:lnTo>
                  <a:cubicBezTo>
                    <a:pt x="502" y="5155"/>
                    <a:pt x="501" y="5156"/>
                    <a:pt x="501" y="5156"/>
                  </a:cubicBezTo>
                  <a:lnTo>
                    <a:pt x="429" y="5184"/>
                  </a:lnTo>
                  <a:lnTo>
                    <a:pt x="359" y="5203"/>
                  </a:lnTo>
                  <a:cubicBezTo>
                    <a:pt x="358" y="5203"/>
                    <a:pt x="358" y="5203"/>
                    <a:pt x="357" y="5203"/>
                  </a:cubicBezTo>
                  <a:lnTo>
                    <a:pt x="285" y="5211"/>
                  </a:lnTo>
                  <a:lnTo>
                    <a:pt x="214" y="5215"/>
                  </a:lnTo>
                  <a:lnTo>
                    <a:pt x="143" y="5216"/>
                  </a:lnTo>
                  <a:lnTo>
                    <a:pt x="71" y="5216"/>
                  </a:lnTo>
                  <a:lnTo>
                    <a:pt x="0" y="5216"/>
                  </a:lnTo>
                  <a:lnTo>
                    <a:pt x="0" y="5200"/>
                  </a:lnTo>
                  <a:close/>
                </a:path>
              </a:pathLst>
            </a:custGeom>
            <a:solidFill>
              <a:srgbClr val="FF0000"/>
            </a:solidFill>
            <a:ln w="0">
              <a:solidFill>
                <a:srgbClr val="FF0000"/>
              </a:solidFill>
              <a:round/>
            </a:ln>
          </p:spPr>
          <p:txBody>
            <a:bodyPr/>
            <a:lstStyle/>
            <a:p>
              <a:endParaRPr lang="en-US"/>
            </a:p>
          </p:txBody>
        </p:sp>
        <p:sp>
          <p:nvSpPr>
            <p:cNvPr id="7224" name="Rectangle 98"/>
            <p:cNvSpPr>
              <a:spLocks noChangeArrowheads="1"/>
            </p:cNvSpPr>
            <p:nvPr/>
          </p:nvSpPr>
          <p:spPr bwMode="auto">
            <a:xfrm>
              <a:off x="1073152" y="6604000"/>
              <a:ext cx="904152" cy="20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solidFill>
                    <a:srgbClr val="000000"/>
                  </a:solidFill>
                  <a:latin typeface="Times New Roman" panose="02020603050405020304" pitchFamily="18" charset="0"/>
                </a:rPr>
                <a:t>pO</a:t>
              </a:r>
              <a:r>
                <a:rPr lang="en-US" altLang="en-US" sz="1400" baseline="-25000">
                  <a:solidFill>
                    <a:srgbClr val="000000"/>
                  </a:solidFill>
                  <a:latin typeface="Times New Roman" panose="02020603050405020304" pitchFamily="18" charset="0"/>
                </a:rPr>
                <a:t>2</a:t>
              </a:r>
              <a:r>
                <a:rPr lang="en-US" altLang="en-US" sz="1400">
                  <a:solidFill>
                    <a:srgbClr val="000000"/>
                  </a:solidFill>
                  <a:latin typeface="Times New Roman" panose="02020603050405020304" pitchFamily="18" charset="0"/>
                </a:rPr>
                <a:t>  (mmHg)</a:t>
              </a:r>
              <a:endParaRPr lang="en-US" altLang="en-US" sz="1400">
                <a:latin typeface="Arial" panose="020B0604020202020204" pitchFamily="34" charset="0"/>
              </a:endParaRPr>
            </a:p>
          </p:txBody>
        </p:sp>
        <p:sp>
          <p:nvSpPr>
            <p:cNvPr id="7225" name="Line 99"/>
            <p:cNvSpPr>
              <a:spLocks noChangeShapeType="1"/>
            </p:cNvSpPr>
            <p:nvPr/>
          </p:nvSpPr>
          <p:spPr bwMode="auto">
            <a:xfrm>
              <a:off x="2139952" y="6680200"/>
              <a:ext cx="609600" cy="0"/>
            </a:xfrm>
            <a:prstGeom prst="line">
              <a:avLst/>
            </a:prstGeom>
            <a:noFill/>
            <a:ln w="9525">
              <a:solidFill>
                <a:schemeClr val="tx1"/>
              </a:solidFill>
              <a:round/>
              <a:tailEnd type="arrow" w="med" len="sm"/>
            </a:ln>
            <a:extLst>
              <a:ext uri="{909E8E84-426E-40DD-AFC4-6F175D3DCCD1}">
                <a14:hiddenFill xmlns:a14="http://schemas.microsoft.com/office/drawing/2010/main">
                  <a:noFill/>
                </a14:hiddenFill>
              </a:ext>
            </a:extLst>
          </p:spPr>
          <p:txBody>
            <a:bodyPr/>
            <a:lstStyle/>
            <a:p>
              <a:endParaRPr lang="en-US"/>
            </a:p>
          </p:txBody>
        </p:sp>
        <p:sp>
          <p:nvSpPr>
            <p:cNvPr id="7226" name="Rectangle 100"/>
            <p:cNvSpPr>
              <a:spLocks noChangeArrowheads="1"/>
            </p:cNvSpPr>
            <p:nvPr/>
          </p:nvSpPr>
          <p:spPr bwMode="auto">
            <a:xfrm rot="16200000">
              <a:off x="-119386" y="5354267"/>
              <a:ext cx="575322" cy="19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solidFill>
                    <a:srgbClr val="000000"/>
                  </a:solidFill>
                  <a:latin typeface="Times New Roman" panose="02020603050405020304" pitchFamily="18" charset="0"/>
                </a:rPr>
                <a:t>sO</a:t>
              </a:r>
              <a:r>
                <a:rPr lang="en-US" altLang="en-US" sz="1400" baseline="-25000">
                  <a:solidFill>
                    <a:srgbClr val="000000"/>
                  </a:solidFill>
                  <a:latin typeface="Times New Roman" panose="02020603050405020304" pitchFamily="18" charset="0"/>
                </a:rPr>
                <a:t>2</a:t>
              </a:r>
              <a:r>
                <a:rPr lang="en-US" altLang="en-US" sz="1400">
                  <a:solidFill>
                    <a:srgbClr val="000000"/>
                  </a:solidFill>
                  <a:latin typeface="Times New Roman" panose="02020603050405020304" pitchFamily="18" charset="0"/>
                </a:rPr>
                <a:t>  (%)</a:t>
              </a:r>
              <a:endParaRPr lang="en-US" altLang="en-US" sz="1400">
                <a:latin typeface="Arial" panose="020B0604020202020204" pitchFamily="34" charset="0"/>
              </a:endParaRPr>
            </a:p>
          </p:txBody>
        </p:sp>
        <p:sp>
          <p:nvSpPr>
            <p:cNvPr id="7227" name="Line 101"/>
            <p:cNvSpPr>
              <a:spLocks noChangeShapeType="1"/>
            </p:cNvSpPr>
            <p:nvPr/>
          </p:nvSpPr>
          <p:spPr bwMode="auto">
            <a:xfrm flipV="1">
              <a:off x="152402" y="4268787"/>
              <a:ext cx="0" cy="685800"/>
            </a:xfrm>
            <a:prstGeom prst="line">
              <a:avLst/>
            </a:prstGeom>
            <a:noFill/>
            <a:ln w="9525">
              <a:solidFill>
                <a:schemeClr val="tx1"/>
              </a:solidFill>
              <a:round/>
              <a:tailEnd type="arrow" w="med" len="sm"/>
            </a:ln>
            <a:extLst>
              <a:ext uri="{909E8E84-426E-40DD-AFC4-6F175D3DCCD1}">
                <a14:hiddenFill xmlns:a14="http://schemas.microsoft.com/office/drawing/2010/main">
                  <a:noFill/>
                </a14:hiddenFill>
              </a:ext>
            </a:extLst>
          </p:spPr>
          <p:txBody>
            <a:bodyPr/>
            <a:lstStyle/>
            <a:p>
              <a:endParaRPr lang="en-US"/>
            </a:p>
          </p:txBody>
        </p:sp>
        <p:sp>
          <p:nvSpPr>
            <p:cNvPr id="7228" name="Text Box 106"/>
            <p:cNvSpPr txBox="1">
              <a:spLocks noChangeArrowheads="1"/>
            </p:cNvSpPr>
            <p:nvPr/>
          </p:nvSpPr>
          <p:spPr bwMode="auto">
            <a:xfrm>
              <a:off x="1849439" y="4486274"/>
              <a:ext cx="379597" cy="28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solidFill>
                    <a:srgbClr val="0000CC"/>
                  </a:solidFill>
                  <a:latin typeface="Arial" panose="020B0604020202020204" pitchFamily="34" charset="0"/>
                </a:rPr>
                <a:t>Hb</a:t>
              </a:r>
              <a:endParaRPr lang="en-US" altLang="en-US" sz="1400">
                <a:solidFill>
                  <a:srgbClr val="0000CC"/>
                </a:solidFill>
                <a:latin typeface="Arial" panose="020B0604020202020204" pitchFamily="34" charset="0"/>
              </a:endParaRPr>
            </a:p>
          </p:txBody>
        </p:sp>
        <p:sp>
          <p:nvSpPr>
            <p:cNvPr id="7229" name="Text Box 107"/>
            <p:cNvSpPr txBox="1">
              <a:spLocks noChangeArrowheads="1"/>
            </p:cNvSpPr>
            <p:nvPr/>
          </p:nvSpPr>
          <p:spPr bwMode="auto">
            <a:xfrm>
              <a:off x="533401" y="4114799"/>
              <a:ext cx="617764" cy="28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solidFill>
                    <a:srgbClr val="0000CC"/>
                  </a:solidFill>
                  <a:latin typeface="Arial" panose="020B0604020202020204" pitchFamily="34" charset="0"/>
                </a:rPr>
                <a:t>GSHb</a:t>
              </a:r>
              <a:endParaRPr lang="en-US" altLang="en-US" sz="1400">
                <a:solidFill>
                  <a:srgbClr val="0000CC"/>
                </a:solidFill>
                <a:latin typeface="Arial" panose="020B0604020202020204" pitchFamily="34" charset="0"/>
              </a:endParaRPr>
            </a:p>
          </p:txBody>
        </p:sp>
        <p:sp>
          <p:nvSpPr>
            <p:cNvPr id="7230" name="Line 108"/>
            <p:cNvSpPr>
              <a:spLocks noChangeShapeType="1"/>
            </p:cNvSpPr>
            <p:nvPr/>
          </p:nvSpPr>
          <p:spPr bwMode="auto">
            <a:xfrm>
              <a:off x="762001" y="4419599"/>
              <a:ext cx="228600" cy="304800"/>
            </a:xfrm>
            <a:prstGeom prst="line">
              <a:avLst/>
            </a:prstGeom>
            <a:noFill/>
            <a:ln w="9525">
              <a:solidFill>
                <a:srgbClr val="006600"/>
              </a:solidFill>
              <a:rou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231" name="Line 109"/>
            <p:cNvSpPr>
              <a:spLocks noChangeShapeType="1"/>
            </p:cNvSpPr>
            <p:nvPr/>
          </p:nvSpPr>
          <p:spPr bwMode="auto">
            <a:xfrm flipH="1" flipV="1">
              <a:off x="1536701" y="4495799"/>
              <a:ext cx="381000" cy="152400"/>
            </a:xfrm>
            <a:prstGeom prst="line">
              <a:avLst/>
            </a:prstGeom>
            <a:noFill/>
            <a:ln w="9525">
              <a:solidFill>
                <a:srgbClr val="006600"/>
              </a:solidFill>
              <a:round/>
              <a:tailEnd type="stealth" w="lg" len="lg"/>
            </a:ln>
            <a:extLst>
              <a:ext uri="{909E8E84-426E-40DD-AFC4-6F175D3DCCD1}">
                <a14:hiddenFill xmlns:a14="http://schemas.microsoft.com/office/drawing/2010/main">
                  <a:noFill/>
                </a14:hiddenFill>
              </a:ext>
            </a:extLst>
          </p:spPr>
          <p:txBody>
            <a:bodyPr/>
            <a:lstStyle/>
            <a:p>
              <a:endParaRPr lang="en-US"/>
            </a:p>
          </p:txBody>
        </p:sp>
      </p:grpSp>
      <p:sp>
        <p:nvSpPr>
          <p:cNvPr id="7174" name="Rectangle 18"/>
          <p:cNvSpPr>
            <a:spLocks noChangeArrowheads="1"/>
          </p:cNvSpPr>
          <p:nvPr/>
        </p:nvSpPr>
        <p:spPr bwMode="auto">
          <a:xfrm>
            <a:off x="1828801" y="4267201"/>
            <a:ext cx="426402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Wingdings" panose="05000000000000000000" pitchFamily="2" charset="2"/>
              <a:buChar char="§"/>
            </a:pPr>
            <a:r>
              <a:rPr lang="en-US" altLang="en-US" sz="1600">
                <a:solidFill>
                  <a:srgbClr val="0000FF"/>
                </a:solidFill>
                <a:latin typeface="Georgia" panose="02040502050405020303" pitchFamily="18" charset="0"/>
              </a:rPr>
              <a:t> </a:t>
            </a:r>
            <a:r>
              <a:rPr lang="el-GR" altLang="en-US" sz="1600">
                <a:solidFill>
                  <a:srgbClr val="0000FF"/>
                </a:solidFill>
                <a:latin typeface="Georgia" panose="02040502050405020303" pitchFamily="18" charset="0"/>
              </a:rPr>
              <a:t>α</a:t>
            </a:r>
            <a:r>
              <a:rPr lang="en-US" altLang="en-US" sz="1600">
                <a:solidFill>
                  <a:srgbClr val="0000FF"/>
                </a:solidFill>
                <a:latin typeface="Georgia" panose="02040502050405020303" pitchFamily="18" charset="0"/>
              </a:rPr>
              <a:t> globin chain - Cys104</a:t>
            </a:r>
            <a:endParaRPr lang="en-US" altLang="en-US" sz="1600">
              <a:solidFill>
                <a:srgbClr val="0000FF"/>
              </a:solidFill>
              <a:latin typeface="Georgia" panose="02040502050405020303" pitchFamily="18" charset="0"/>
            </a:endParaRPr>
          </a:p>
          <a:p>
            <a:pPr eaLnBrk="1" hangingPunct="1">
              <a:spcBef>
                <a:spcPct val="0"/>
              </a:spcBef>
              <a:buFontTx/>
              <a:buNone/>
            </a:pPr>
            <a:endParaRPr lang="en-US" altLang="en-US" sz="800">
              <a:solidFill>
                <a:srgbClr val="0000FF"/>
              </a:solidFill>
              <a:latin typeface="Georgia" panose="02040502050405020303" pitchFamily="18" charset="0"/>
            </a:endParaRPr>
          </a:p>
          <a:p>
            <a:pPr eaLnBrk="1" hangingPunct="1">
              <a:spcBef>
                <a:spcPct val="0"/>
              </a:spcBef>
              <a:buFont typeface="Wingdings" panose="05000000000000000000" pitchFamily="2" charset="2"/>
              <a:buChar char="§"/>
            </a:pPr>
            <a:r>
              <a:rPr lang="en-US" altLang="en-US" sz="1600">
                <a:solidFill>
                  <a:srgbClr val="0000FF"/>
                </a:solidFill>
                <a:latin typeface="Georgia" panose="02040502050405020303" pitchFamily="18" charset="0"/>
              </a:rPr>
              <a:t>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 globin chain -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Cys93 and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Cys112</a:t>
            </a:r>
            <a:endParaRPr lang="en-US" altLang="en-US" sz="1600">
              <a:solidFill>
                <a:srgbClr val="0000FF"/>
              </a:solidFill>
              <a:latin typeface="Georgia" panose="02040502050405020303" pitchFamily="18" charset="0"/>
            </a:endParaRPr>
          </a:p>
          <a:p>
            <a:pPr eaLnBrk="1" hangingPunct="1">
              <a:spcBef>
                <a:spcPct val="0"/>
              </a:spcBef>
              <a:buFont typeface="Wingdings" panose="05000000000000000000" pitchFamily="2" charset="2"/>
              <a:buChar char="§"/>
            </a:pPr>
            <a:endParaRPr lang="en-US" altLang="en-US" sz="800">
              <a:solidFill>
                <a:srgbClr val="0000FF"/>
              </a:solidFill>
              <a:latin typeface="Georgia" panose="02040502050405020303" pitchFamily="18" charset="0"/>
            </a:endParaRPr>
          </a:p>
          <a:p>
            <a:pPr eaLnBrk="1" hangingPunct="1">
              <a:spcBef>
                <a:spcPct val="0"/>
              </a:spcBef>
              <a:buFont typeface="Wingdings" panose="05000000000000000000" pitchFamily="2" charset="2"/>
              <a:buChar char="Ø"/>
            </a:pPr>
            <a:r>
              <a:rPr lang="en-US" altLang="en-US" sz="1600">
                <a:solidFill>
                  <a:srgbClr val="0000FF"/>
                </a:solidFill>
                <a:latin typeface="Georgia" panose="02040502050405020303" pitchFamily="18" charset="0"/>
              </a:rPr>
              <a:t> Glutathionylation occurs at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Cys93</a:t>
            </a:r>
            <a:endParaRPr lang="en-US" altLang="en-US" sz="1600">
              <a:solidFill>
                <a:srgbClr val="0000FF"/>
              </a:solidFill>
              <a:latin typeface="Georgia" panose="02040502050405020303" pitchFamily="18" charset="0"/>
            </a:endParaRPr>
          </a:p>
          <a:p>
            <a:pPr eaLnBrk="1" hangingPunct="1">
              <a:spcBef>
                <a:spcPct val="0"/>
              </a:spcBef>
              <a:buFont typeface="Arial" panose="020B0604020202020204" pitchFamily="34" charset="0"/>
              <a:buNone/>
            </a:pPr>
            <a:r>
              <a:rPr lang="en-US" altLang="en-US" sz="1200" i="1">
                <a:solidFill>
                  <a:srgbClr val="800000"/>
                </a:solidFill>
                <a:latin typeface="Arial" panose="020B0604020202020204" pitchFamily="34" charset="0"/>
              </a:rPr>
              <a:t>		Clin Biochem, 2007, 40, 986-94</a:t>
            </a:r>
            <a:endParaRPr lang="en-US" altLang="en-US" sz="1200">
              <a:solidFill>
                <a:srgbClr val="003300"/>
              </a:solidFill>
              <a:latin typeface="Georgia" panose="02040502050405020303" pitchFamily="18" charset="0"/>
              <a:cs typeface="Times New Roman" panose="02020603050405020304" pitchFamily="18" charset="0"/>
            </a:endParaRPr>
          </a:p>
        </p:txBody>
      </p:sp>
      <p:sp>
        <p:nvSpPr>
          <p:cNvPr id="109" name="Rectangle 18"/>
          <p:cNvSpPr>
            <a:spLocks noChangeArrowheads="1"/>
          </p:cNvSpPr>
          <p:nvPr/>
        </p:nvSpPr>
        <p:spPr bwMode="auto">
          <a:xfrm>
            <a:off x="1827214" y="4268788"/>
            <a:ext cx="426402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Wingdings" panose="05000000000000000000" pitchFamily="2" charset="2"/>
              <a:buChar char="§"/>
            </a:pPr>
            <a:r>
              <a:rPr lang="en-US" altLang="en-US" sz="1600">
                <a:solidFill>
                  <a:srgbClr val="0000FF"/>
                </a:solidFill>
                <a:latin typeface="Georgia" panose="02040502050405020303" pitchFamily="18" charset="0"/>
              </a:rPr>
              <a:t> </a:t>
            </a:r>
            <a:r>
              <a:rPr lang="el-GR" altLang="en-US" sz="1600">
                <a:solidFill>
                  <a:srgbClr val="0000FF"/>
                </a:solidFill>
                <a:latin typeface="Georgia" panose="02040502050405020303" pitchFamily="18" charset="0"/>
              </a:rPr>
              <a:t>α</a:t>
            </a:r>
            <a:r>
              <a:rPr lang="en-US" altLang="en-US" sz="1600">
                <a:solidFill>
                  <a:srgbClr val="0000FF"/>
                </a:solidFill>
                <a:latin typeface="Georgia" panose="02040502050405020303" pitchFamily="18" charset="0"/>
              </a:rPr>
              <a:t> globin chain - Cys104</a:t>
            </a:r>
            <a:endParaRPr lang="en-US" altLang="en-US" sz="1600">
              <a:solidFill>
                <a:srgbClr val="0000FF"/>
              </a:solidFill>
              <a:latin typeface="Georgia" panose="02040502050405020303" pitchFamily="18" charset="0"/>
            </a:endParaRPr>
          </a:p>
          <a:p>
            <a:pPr eaLnBrk="1" hangingPunct="1">
              <a:spcBef>
                <a:spcPct val="0"/>
              </a:spcBef>
              <a:buFontTx/>
              <a:buNone/>
            </a:pPr>
            <a:endParaRPr lang="en-US" altLang="en-US" sz="800">
              <a:solidFill>
                <a:srgbClr val="0000FF"/>
              </a:solidFill>
              <a:latin typeface="Georgia" panose="02040502050405020303" pitchFamily="18" charset="0"/>
            </a:endParaRPr>
          </a:p>
          <a:p>
            <a:pPr eaLnBrk="1" hangingPunct="1">
              <a:spcBef>
                <a:spcPct val="0"/>
              </a:spcBef>
              <a:buFont typeface="Wingdings" panose="05000000000000000000" pitchFamily="2" charset="2"/>
              <a:buChar char="§"/>
            </a:pPr>
            <a:r>
              <a:rPr lang="en-US" altLang="en-US" sz="1600">
                <a:solidFill>
                  <a:srgbClr val="0000FF"/>
                </a:solidFill>
                <a:latin typeface="Georgia" panose="02040502050405020303" pitchFamily="18" charset="0"/>
              </a:rPr>
              <a:t>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 globin chain -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Cys93 and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Cys112</a:t>
            </a:r>
            <a:endParaRPr lang="en-US" altLang="en-US" sz="1600">
              <a:solidFill>
                <a:srgbClr val="0000FF"/>
              </a:solidFill>
              <a:latin typeface="Georgia" panose="02040502050405020303" pitchFamily="18" charset="0"/>
            </a:endParaRPr>
          </a:p>
          <a:p>
            <a:pPr eaLnBrk="1" hangingPunct="1">
              <a:spcBef>
                <a:spcPct val="0"/>
              </a:spcBef>
              <a:buFont typeface="Wingdings" panose="05000000000000000000" pitchFamily="2" charset="2"/>
              <a:buChar char="§"/>
            </a:pPr>
            <a:endParaRPr lang="en-US" altLang="en-US" sz="800">
              <a:solidFill>
                <a:srgbClr val="0000FF"/>
              </a:solidFill>
              <a:latin typeface="Georgia" panose="02040502050405020303" pitchFamily="18" charset="0"/>
            </a:endParaRPr>
          </a:p>
          <a:p>
            <a:pPr eaLnBrk="1" hangingPunct="1">
              <a:spcBef>
                <a:spcPct val="0"/>
              </a:spcBef>
              <a:buFont typeface="Wingdings" panose="05000000000000000000" pitchFamily="2" charset="2"/>
              <a:buChar char="Ø"/>
            </a:pPr>
            <a:r>
              <a:rPr lang="en-US" altLang="en-US" sz="1600">
                <a:solidFill>
                  <a:srgbClr val="0000FF"/>
                </a:solidFill>
                <a:latin typeface="Georgia" panose="02040502050405020303" pitchFamily="18" charset="0"/>
              </a:rPr>
              <a:t> Glutathionylation occurs at </a:t>
            </a:r>
            <a:r>
              <a:rPr lang="el-GR" altLang="en-US" sz="1600">
                <a:solidFill>
                  <a:srgbClr val="0000FF"/>
                </a:solidFill>
                <a:latin typeface="Georgia" panose="02040502050405020303" pitchFamily="18" charset="0"/>
              </a:rPr>
              <a:t>β</a:t>
            </a:r>
            <a:r>
              <a:rPr lang="en-US" altLang="en-US" sz="1600">
                <a:solidFill>
                  <a:srgbClr val="0000FF"/>
                </a:solidFill>
                <a:latin typeface="Georgia" panose="02040502050405020303" pitchFamily="18" charset="0"/>
              </a:rPr>
              <a:t>Cys93</a:t>
            </a:r>
            <a:endParaRPr lang="en-US" altLang="en-US" sz="1600">
              <a:solidFill>
                <a:srgbClr val="0000FF"/>
              </a:solidFill>
              <a:latin typeface="Georgia" panose="02040502050405020303" pitchFamily="18" charset="0"/>
            </a:endParaRPr>
          </a:p>
          <a:p>
            <a:pPr eaLnBrk="1" hangingPunct="1">
              <a:spcBef>
                <a:spcPct val="0"/>
              </a:spcBef>
              <a:buFont typeface="Arial" panose="020B0604020202020204" pitchFamily="34" charset="0"/>
              <a:buNone/>
            </a:pPr>
            <a:r>
              <a:rPr lang="en-US" altLang="en-US" sz="1200" i="1">
                <a:solidFill>
                  <a:srgbClr val="800000"/>
                </a:solidFill>
                <a:latin typeface="Arial" panose="020B0604020202020204" pitchFamily="34" charset="0"/>
              </a:rPr>
              <a:t>		Clin Biochem, 2007, 40, 986-94</a:t>
            </a:r>
            <a:endParaRPr lang="en-US" altLang="en-US" sz="1200">
              <a:solidFill>
                <a:srgbClr val="003300"/>
              </a:solidFill>
              <a:latin typeface="Georgia" panose="02040502050405020303"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9"/>
          <p:cNvGrpSpPr/>
          <p:nvPr/>
        </p:nvGrpSpPr>
        <p:grpSpPr bwMode="auto">
          <a:xfrm>
            <a:off x="4987926" y="266700"/>
            <a:ext cx="5489575" cy="3975100"/>
            <a:chOff x="4443211" y="334850"/>
            <a:chExt cx="7572966" cy="3975614"/>
          </a:xfrm>
        </p:grpSpPr>
        <p:pic>
          <p:nvPicPr>
            <p:cNvPr id="616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443211" y="334850"/>
              <a:ext cx="7572966" cy="39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4997" y="1239346"/>
              <a:ext cx="1542053" cy="79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2"/>
          <p:cNvGrpSpPr/>
          <p:nvPr/>
        </p:nvGrpSpPr>
        <p:grpSpPr bwMode="auto">
          <a:xfrm>
            <a:off x="1676400" y="3633788"/>
            <a:ext cx="3581400" cy="3067050"/>
            <a:chOff x="144" y="2045"/>
            <a:chExt cx="2356" cy="2193"/>
          </a:xfrm>
        </p:grpSpPr>
        <p:pic>
          <p:nvPicPr>
            <p:cNvPr id="615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 y="2153"/>
              <a:ext cx="1778" cy="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TextBox 13"/>
            <p:cNvSpPr txBox="1">
              <a:spLocks noChangeArrowheads="1"/>
            </p:cNvSpPr>
            <p:nvPr/>
          </p:nvSpPr>
          <p:spPr bwMode="auto">
            <a:xfrm>
              <a:off x="643" y="2941"/>
              <a:ext cx="1857"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 typeface="Wingdings" panose="05000000000000000000" pitchFamily="2" charset="2"/>
                <a:buChar char="Ø"/>
              </a:pPr>
              <a:r>
                <a:rPr lang="en-US" altLang="en-US" sz="1400">
                  <a:solidFill>
                    <a:srgbClr val="006600"/>
                  </a:solidFill>
                </a:rPr>
                <a:t>P</a:t>
              </a:r>
              <a:r>
                <a:rPr lang="en-US" altLang="en-US" sz="1400" baseline="-25000">
                  <a:solidFill>
                    <a:srgbClr val="006600"/>
                  </a:solidFill>
                </a:rPr>
                <a:t>50</a:t>
              </a:r>
              <a:r>
                <a:rPr lang="en-US" altLang="en-US" sz="1400">
                  <a:solidFill>
                    <a:srgbClr val="006600"/>
                  </a:solidFill>
                </a:rPr>
                <a:t> = 17.9 </a:t>
              </a:r>
              <a:endParaRPr lang="en-US" altLang="en-US" sz="1400">
                <a:solidFill>
                  <a:srgbClr val="006600"/>
                </a:solidFill>
              </a:endParaRPr>
            </a:p>
            <a:p>
              <a:pPr eaLnBrk="1" hangingPunct="1">
                <a:spcBef>
                  <a:spcPct val="0"/>
                </a:spcBef>
                <a:buFontTx/>
                <a:buNone/>
              </a:pPr>
              <a:r>
                <a:rPr lang="en-US" altLang="en-US" sz="1400">
                  <a:solidFill>
                    <a:srgbClr val="006600"/>
                  </a:solidFill>
                </a:rPr>
                <a:t>   (significantly tighter O</a:t>
              </a:r>
              <a:r>
                <a:rPr lang="en-US" altLang="en-US" sz="1400" baseline="-25000">
                  <a:solidFill>
                    <a:srgbClr val="006600"/>
                  </a:solidFill>
                </a:rPr>
                <a:t>2</a:t>
              </a:r>
              <a:r>
                <a:rPr lang="en-US" altLang="en-US" sz="1400">
                  <a:solidFill>
                    <a:srgbClr val="006600"/>
                  </a:solidFill>
                </a:rPr>
                <a:t> binding)</a:t>
              </a:r>
              <a:endParaRPr lang="en-US" altLang="en-US" sz="1400">
                <a:solidFill>
                  <a:srgbClr val="006600"/>
                </a:solidFill>
              </a:endParaRPr>
            </a:p>
            <a:p>
              <a:pPr eaLnBrk="1" hangingPunct="1">
                <a:spcBef>
                  <a:spcPct val="0"/>
                </a:spcBef>
                <a:buFont typeface="Wingdings" panose="05000000000000000000" pitchFamily="2" charset="2"/>
                <a:buChar char="Ø"/>
              </a:pPr>
              <a:r>
                <a:rPr lang="en-US" altLang="en-US" sz="1400">
                  <a:solidFill>
                    <a:srgbClr val="006600"/>
                  </a:solidFill>
                </a:rPr>
                <a:t>2.6 folds decrease in Hill coeff</a:t>
              </a:r>
              <a:endParaRPr lang="en-US" altLang="en-US" sz="1400">
                <a:solidFill>
                  <a:srgbClr val="006600"/>
                </a:solidFill>
              </a:endParaRPr>
            </a:p>
          </p:txBody>
        </p:sp>
        <p:sp>
          <p:nvSpPr>
            <p:cNvPr id="6159" name="TextBox 30"/>
            <p:cNvSpPr txBox="1">
              <a:spLocks noChangeArrowheads="1"/>
            </p:cNvSpPr>
            <p:nvPr/>
          </p:nvSpPr>
          <p:spPr bwMode="auto">
            <a:xfrm>
              <a:off x="229" y="2045"/>
              <a:ext cx="72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b="1">
                  <a:solidFill>
                    <a:srgbClr val="FF0000"/>
                  </a:solidFill>
                </a:rPr>
                <a:t>Normal Hb</a:t>
              </a:r>
              <a:endParaRPr lang="en-US" altLang="en-US" sz="1600" b="1">
                <a:solidFill>
                  <a:srgbClr val="FF0000"/>
                </a:solidFill>
              </a:endParaRPr>
            </a:p>
          </p:txBody>
        </p:sp>
        <p:sp>
          <p:nvSpPr>
            <p:cNvPr id="6160" name="TextBox 31"/>
            <p:cNvSpPr txBox="1">
              <a:spLocks noChangeArrowheads="1"/>
            </p:cNvSpPr>
            <p:nvPr/>
          </p:nvSpPr>
          <p:spPr bwMode="auto">
            <a:xfrm>
              <a:off x="709" y="2701"/>
              <a:ext cx="156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600" b="1">
                  <a:solidFill>
                    <a:srgbClr val="FF0000"/>
                  </a:solidFill>
                </a:rPr>
                <a:t>Hb-pBQ (cigarette smoke)</a:t>
              </a:r>
              <a:endParaRPr lang="en-US" altLang="en-US" sz="1600" b="1">
                <a:solidFill>
                  <a:srgbClr val="FF0000"/>
                </a:solidFill>
              </a:endParaRPr>
            </a:p>
          </p:txBody>
        </p:sp>
        <p:cxnSp>
          <p:nvCxnSpPr>
            <p:cNvPr id="34" name="Straight Arrow Connector 33"/>
            <p:cNvCxnSpPr/>
            <p:nvPr/>
          </p:nvCxnSpPr>
          <p:spPr>
            <a:xfrm flipH="1" flipV="1">
              <a:off x="1245" y="2521"/>
              <a:ext cx="184" cy="201"/>
            </a:xfrm>
            <a:prstGeom prst="straightConnector1">
              <a:avLst/>
            </a:prstGeom>
            <a:ln w="3175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 y="2256"/>
              <a:ext cx="184" cy="219"/>
            </a:xfrm>
            <a:prstGeom prst="straightConnector1">
              <a:avLst/>
            </a:prstGeom>
            <a:ln w="31750">
              <a:solidFill>
                <a:srgbClr val="00009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2"/>
          <p:cNvGrpSpPr/>
          <p:nvPr/>
        </p:nvGrpSpPr>
        <p:grpSpPr bwMode="auto">
          <a:xfrm>
            <a:off x="5351464" y="4152901"/>
            <a:ext cx="5145087" cy="1287463"/>
            <a:chOff x="4814888" y="4340225"/>
            <a:chExt cx="6861175" cy="1287159"/>
          </a:xfrm>
        </p:grpSpPr>
        <p:pic>
          <p:nvPicPr>
            <p:cNvPr id="6154" name="Picture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4340225"/>
              <a:ext cx="68611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7507704" y="5222667"/>
              <a:ext cx="1606797" cy="385672"/>
            </a:xfrm>
            <a:prstGeom prst="ellipse">
              <a:avLst/>
            </a:prstGeom>
            <a:noFill/>
            <a:ln w="254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9664919" y="5241712"/>
              <a:ext cx="1608915" cy="385672"/>
            </a:xfrm>
            <a:prstGeom prst="ellipse">
              <a:avLst/>
            </a:prstGeom>
            <a:noFill/>
            <a:ln w="254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149" name="Group 25"/>
          <p:cNvGrpSpPr/>
          <p:nvPr/>
        </p:nvGrpSpPr>
        <p:grpSpPr bwMode="auto">
          <a:xfrm>
            <a:off x="1676400" y="152400"/>
            <a:ext cx="3257550" cy="3365500"/>
            <a:chOff x="96" y="96"/>
            <a:chExt cx="2052" cy="2120"/>
          </a:xfrm>
        </p:grpSpPr>
        <p:pic>
          <p:nvPicPr>
            <p:cNvPr id="615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 y="864"/>
              <a:ext cx="2052"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14"/>
            <p:cNvSpPr txBox="1">
              <a:spLocks noChangeArrowheads="1"/>
            </p:cNvSpPr>
            <p:nvPr/>
          </p:nvSpPr>
          <p:spPr bwMode="auto">
            <a:xfrm>
              <a:off x="98" y="1615"/>
              <a:ext cx="1776" cy="601"/>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285750" indent="-285750" algn="just">
                <a:spcBef>
                  <a:spcPct val="0"/>
                </a:spcBef>
                <a:buFont typeface="Wingdings" panose="05000000000000000000" pitchFamily="2" charset="2"/>
                <a:buChar char="§"/>
                <a:defRPr/>
              </a:pPr>
              <a:r>
                <a:rPr lang="en-US" altLang="en-US" sz="1400" dirty="0" err="1">
                  <a:solidFill>
                    <a:srgbClr val="0033CC"/>
                  </a:solidFill>
                </a:rPr>
                <a:t>pBQ</a:t>
              </a:r>
              <a:r>
                <a:rPr lang="en-US" altLang="en-US" sz="1400" dirty="0">
                  <a:solidFill>
                    <a:srgbClr val="0033CC"/>
                  </a:solidFill>
                </a:rPr>
                <a:t> combines with </a:t>
              </a:r>
              <a:r>
                <a:rPr lang="el-GR" altLang="en-US" sz="1400" dirty="0">
                  <a:solidFill>
                    <a:srgbClr val="0033CC"/>
                  </a:solidFill>
                </a:rPr>
                <a:t>β</a:t>
              </a:r>
              <a:r>
                <a:rPr lang="en-US" altLang="en-US" sz="1400" dirty="0">
                  <a:solidFill>
                    <a:srgbClr val="0033CC"/>
                  </a:solidFill>
                </a:rPr>
                <a:t>Cys93</a:t>
              </a:r>
              <a:endParaRPr lang="en-US" altLang="en-US" sz="1400" dirty="0">
                <a:solidFill>
                  <a:srgbClr val="0033CC"/>
                </a:solidFill>
              </a:endParaRPr>
            </a:p>
            <a:p>
              <a:pPr marL="285750" indent="-285750" algn="just">
                <a:spcBef>
                  <a:spcPct val="0"/>
                </a:spcBef>
                <a:buFont typeface="Wingdings" panose="05000000000000000000" pitchFamily="2" charset="2"/>
                <a:buChar char="§"/>
                <a:defRPr/>
              </a:pPr>
              <a:r>
                <a:rPr lang="en-US" altLang="en-US" sz="1400" dirty="0" err="1">
                  <a:solidFill>
                    <a:srgbClr val="0033CC"/>
                  </a:solidFill>
                </a:rPr>
                <a:t>HbpBQ</a:t>
              </a:r>
              <a:r>
                <a:rPr lang="en-US" altLang="en-US" sz="1400" dirty="0">
                  <a:solidFill>
                    <a:srgbClr val="0033CC"/>
                  </a:solidFill>
                </a:rPr>
                <a:t> increases with no. of cigarette smoked per day</a:t>
              </a:r>
              <a:endParaRPr lang="en-US" altLang="en-US" sz="1400" dirty="0">
                <a:solidFill>
                  <a:srgbClr val="0033CC"/>
                </a:solidFill>
              </a:endParaRPr>
            </a:p>
            <a:p>
              <a:pPr algn="just">
                <a:spcBef>
                  <a:spcPct val="0"/>
                </a:spcBef>
                <a:buNone/>
                <a:defRPr/>
              </a:pPr>
              <a:r>
                <a:rPr lang="en-US" altLang="en-US" sz="1400" dirty="0">
                  <a:solidFill>
                    <a:srgbClr val="0033CC"/>
                  </a:solidFill>
                </a:rPr>
                <a:t>  </a:t>
              </a:r>
              <a:r>
                <a:rPr lang="en-US" altLang="en-US" sz="1400" dirty="0">
                  <a:solidFill>
                    <a:srgbClr val="C00000"/>
                  </a:solidFill>
                </a:rPr>
                <a:t>Toxicology Report, 2016, 3, 295</a:t>
              </a:r>
              <a:endParaRPr lang="en-US" altLang="en-US" sz="1400" dirty="0">
                <a:solidFill>
                  <a:srgbClr val="C00000"/>
                </a:solidFill>
              </a:endParaRPr>
            </a:p>
          </p:txBody>
        </p:sp>
        <p:pic>
          <p:nvPicPr>
            <p:cNvPr id="6153"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96"/>
              <a:ext cx="2052"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TextBox 25"/>
          <p:cNvSpPr txBox="1">
            <a:spLocks noChangeArrowheads="1"/>
          </p:cNvSpPr>
          <p:nvPr/>
        </p:nvSpPr>
        <p:spPr bwMode="auto">
          <a:xfrm>
            <a:off x="4498976" y="5684838"/>
            <a:ext cx="5946775" cy="830262"/>
          </a:xfrm>
          <a:prstGeom prst="rect">
            <a:avLst/>
          </a:prstGeom>
          <a:noFill/>
          <a:ln>
            <a:noFill/>
          </a:ln>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 typeface="Wingdings" panose="05000000000000000000" pitchFamily="2" charset="2"/>
              <a:buChar char="Ø"/>
              <a:defRPr/>
            </a:pPr>
            <a:r>
              <a:rPr lang="en-IN" altLang="en-US" sz="1600" b="1" dirty="0">
                <a:solidFill>
                  <a:srgbClr val="0000FF"/>
                </a:solidFill>
                <a:latin typeface="Times New Roman" panose="02020603050405020304" pitchFamily="18" charset="0"/>
              </a:rPr>
              <a:t>In smoker’s blood, conjugation of </a:t>
            </a:r>
            <a:r>
              <a:rPr lang="en-IN" altLang="en-US" sz="1600" b="1" dirty="0" err="1">
                <a:solidFill>
                  <a:srgbClr val="0000FF"/>
                </a:solidFill>
                <a:latin typeface="Times New Roman" panose="02020603050405020304" pitchFamily="18" charset="0"/>
              </a:rPr>
              <a:t>pBQ</a:t>
            </a:r>
            <a:r>
              <a:rPr lang="en-IN" altLang="en-US" sz="1600" b="1" dirty="0">
                <a:solidFill>
                  <a:srgbClr val="0000FF"/>
                </a:solidFill>
                <a:latin typeface="Times New Roman" panose="02020603050405020304" pitchFamily="18" charset="0"/>
              </a:rPr>
              <a:t> with </a:t>
            </a:r>
            <a:r>
              <a:rPr lang="en-IN" altLang="en-US" sz="1600" b="1" dirty="0" err="1">
                <a:solidFill>
                  <a:srgbClr val="0000FF"/>
                </a:solidFill>
                <a:latin typeface="Times New Roman" panose="02020603050405020304" pitchFamily="18" charset="0"/>
              </a:rPr>
              <a:t>hemoglobin</a:t>
            </a:r>
            <a:r>
              <a:rPr lang="en-IN" altLang="en-US" sz="1600" b="1" dirty="0">
                <a:solidFill>
                  <a:srgbClr val="0000FF"/>
                </a:solidFill>
                <a:latin typeface="Times New Roman" panose="02020603050405020304" pitchFamily="18" charset="0"/>
              </a:rPr>
              <a:t> results in reduced O</a:t>
            </a:r>
            <a:r>
              <a:rPr lang="en-IN" altLang="en-US" sz="1600" b="1" baseline="-25000" dirty="0">
                <a:solidFill>
                  <a:srgbClr val="0000FF"/>
                </a:solidFill>
                <a:latin typeface="Times New Roman" panose="02020603050405020304" pitchFamily="18" charset="0"/>
              </a:rPr>
              <a:t>2</a:t>
            </a:r>
            <a:r>
              <a:rPr lang="en-IN" altLang="en-US" sz="1600" b="1" dirty="0">
                <a:solidFill>
                  <a:srgbClr val="0000FF"/>
                </a:solidFill>
                <a:latin typeface="Times New Roman" panose="02020603050405020304" pitchFamily="18" charset="0"/>
              </a:rPr>
              <a:t> supply to the tissues</a:t>
            </a:r>
            <a:r>
              <a:rPr lang="en-IN" altLang="en-US" sz="1600" b="1" dirty="0">
                <a:solidFill>
                  <a:srgbClr val="C00000"/>
                </a:solidFill>
                <a:latin typeface="Times New Roman" panose="02020603050405020304" pitchFamily="18" charset="0"/>
              </a:rPr>
              <a:t> </a:t>
            </a:r>
            <a:r>
              <a:rPr lang="en-US" altLang="en-US" sz="1600" b="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IN" altLang="en-US" sz="1600" b="1" dirty="0">
                <a:solidFill>
                  <a:srgbClr val="FF0000"/>
                </a:solidFill>
                <a:latin typeface="Times New Roman" panose="02020603050405020304" pitchFamily="18" charset="0"/>
              </a:rPr>
              <a:t> HYPOXIA</a:t>
            </a:r>
            <a:r>
              <a:rPr lang="en-IN" altLang="en-US" sz="1600" b="1" dirty="0">
                <a:solidFill>
                  <a:srgbClr val="C00000"/>
                </a:solidFill>
                <a:latin typeface="Times New Roman" panose="02020603050405020304" pitchFamily="18" charset="0"/>
              </a:rPr>
              <a:t> </a:t>
            </a:r>
            <a:r>
              <a:rPr lang="en-US" altLang="en-US" sz="1600" b="1" dirty="0">
                <a:solidFill>
                  <a:srgbClr val="FF0000"/>
                </a:solidFill>
                <a:latin typeface="Times New Roman" panose="02020603050405020304" pitchFamily="18" charset="0"/>
              </a:rPr>
              <a:t>!!!</a:t>
            </a:r>
            <a:endParaRPr lang="en-US" altLang="en-US" sz="1600" b="1" dirty="0">
              <a:solidFill>
                <a:srgbClr val="FF0000"/>
              </a:solidFill>
              <a:latin typeface="Times New Roman" panose="02020603050405020304" pitchFamily="18" charset="0"/>
            </a:endParaRPr>
          </a:p>
          <a:p>
            <a:pPr marL="0" indent="0" algn="just">
              <a:spcBef>
                <a:spcPct val="0"/>
              </a:spcBef>
              <a:buNone/>
              <a:defRPr/>
            </a:pPr>
            <a:r>
              <a:rPr lang="en-US" altLang="en-US" sz="1600" b="1" i="1" dirty="0">
                <a:solidFill>
                  <a:srgbClr val="800000"/>
                </a:solidFill>
              </a:rPr>
              <a:t>        J Am </a:t>
            </a:r>
            <a:r>
              <a:rPr lang="en-US" altLang="en-US" sz="1600" b="1" i="1" dirty="0" err="1">
                <a:solidFill>
                  <a:srgbClr val="800000"/>
                </a:solidFill>
              </a:rPr>
              <a:t>Soc</a:t>
            </a:r>
            <a:r>
              <a:rPr lang="en-US" altLang="en-US" sz="1600" b="1" i="1" dirty="0">
                <a:solidFill>
                  <a:srgbClr val="800000"/>
                </a:solidFill>
              </a:rPr>
              <a:t> Mass </a:t>
            </a:r>
            <a:r>
              <a:rPr lang="en-US" altLang="en-US" sz="1600" b="1" i="1" dirty="0" err="1">
                <a:solidFill>
                  <a:srgbClr val="800000"/>
                </a:solidFill>
              </a:rPr>
              <a:t>Spectrom</a:t>
            </a:r>
            <a:r>
              <a:rPr lang="en-US" altLang="en-US" sz="1600" b="1" i="1" dirty="0">
                <a:solidFill>
                  <a:srgbClr val="800000"/>
                </a:solidFill>
              </a:rPr>
              <a:t>, 2018, 29, 2048-2058</a:t>
            </a:r>
            <a:endParaRPr lang="en-US" altLang="en-US" sz="1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4"/>
          <p:cNvSpPr txBox="1">
            <a:spLocks noChangeArrowheads="1"/>
          </p:cNvSpPr>
          <p:nvPr/>
        </p:nvSpPr>
        <p:spPr bwMode="auto">
          <a:xfrm>
            <a:off x="4968404" y="1"/>
            <a:ext cx="244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2400">
                <a:solidFill>
                  <a:srgbClr val="0033CC"/>
                </a:solidFill>
                <a:latin typeface="Arial" panose="020B0604020202020204" pitchFamily="34" charset="0"/>
              </a:rPr>
              <a:t>Protein structure</a:t>
            </a:r>
            <a:endParaRPr lang="en-US" altLang="en-US" sz="2400">
              <a:solidFill>
                <a:srgbClr val="0033CC"/>
              </a:solidFill>
              <a:latin typeface="Arial" panose="020B0604020202020204" pitchFamily="34" charset="0"/>
            </a:endParaRPr>
          </a:p>
        </p:txBody>
      </p:sp>
      <p:grpSp>
        <p:nvGrpSpPr>
          <p:cNvPr id="3075" name="Group 10"/>
          <p:cNvGrpSpPr/>
          <p:nvPr/>
        </p:nvGrpSpPr>
        <p:grpSpPr bwMode="auto">
          <a:xfrm>
            <a:off x="4063225" y="715964"/>
            <a:ext cx="3969356" cy="2922187"/>
            <a:chOff x="123795" y="785794"/>
            <a:chExt cx="3583163" cy="2680247"/>
          </a:xfrm>
        </p:grpSpPr>
        <p:pic>
          <p:nvPicPr>
            <p:cNvPr id="3083" name="Picture 2"/>
            <p:cNvPicPr>
              <a:picLocks noChangeAspect="1" noChangeArrowheads="1"/>
            </p:cNvPicPr>
            <p:nvPr/>
          </p:nvPicPr>
          <p:blipFill>
            <a:blip r:embed="rId1">
              <a:extLst>
                <a:ext uri="{28A0092B-C50C-407E-A947-70E740481C1C}">
                  <a14:useLocalDpi xmlns:a14="http://schemas.microsoft.com/office/drawing/2010/main" val="0"/>
                </a:ext>
              </a:extLst>
            </a:blip>
            <a:srcRect l="64240" t="26367" r="7759" b="36523"/>
            <a:stretch>
              <a:fillRect/>
            </a:stretch>
          </p:blipFill>
          <p:spPr bwMode="auto">
            <a:xfrm>
              <a:off x="357158" y="785794"/>
              <a:ext cx="2571768" cy="191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TextBox 5"/>
            <p:cNvSpPr txBox="1">
              <a:spLocks noChangeArrowheads="1"/>
            </p:cNvSpPr>
            <p:nvPr/>
          </p:nvSpPr>
          <p:spPr bwMode="auto">
            <a:xfrm>
              <a:off x="123795" y="2703846"/>
              <a:ext cx="3583163" cy="76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algn="ctr" eaLnBrk="1" hangingPunct="1">
                <a:spcBef>
                  <a:spcPct val="0"/>
                </a:spcBef>
                <a:buFontTx/>
                <a:buNone/>
              </a:pPr>
              <a:r>
                <a:rPr lang="en-US" altLang="en-US" sz="1600" dirty="0">
                  <a:latin typeface="Arial" panose="020B0604020202020204" pitchFamily="34" charset="0"/>
                </a:rPr>
                <a:t>Amino acid – building block</a:t>
              </a:r>
              <a:endParaRPr lang="en-US" altLang="en-US" sz="1600" dirty="0">
                <a:latin typeface="Arial" panose="020B0604020202020204" pitchFamily="34" charset="0"/>
              </a:endParaRPr>
            </a:p>
            <a:p>
              <a:pPr algn="ctr" eaLnBrk="1" hangingPunct="1">
                <a:spcBef>
                  <a:spcPct val="0"/>
                </a:spcBef>
                <a:buFontTx/>
                <a:buNone/>
              </a:pPr>
              <a:r>
                <a:rPr lang="en-US" altLang="en-US" sz="1600" dirty="0">
                  <a:latin typeface="Arial" panose="020B0604020202020204" pitchFamily="34" charset="0"/>
                </a:rPr>
                <a:t>...all amino acids are chiral except glycine</a:t>
              </a:r>
              <a:endParaRPr lang="en-US" altLang="en-US" sz="1600" dirty="0">
                <a:latin typeface="Arial" panose="020B0604020202020204" pitchFamily="34" charset="0"/>
              </a:endParaRPr>
            </a:p>
            <a:p>
              <a:pPr algn="ctr" eaLnBrk="1" hangingPunct="1">
                <a:spcBef>
                  <a:spcPct val="0"/>
                </a:spcBef>
                <a:buFontTx/>
                <a:buNone/>
              </a:pPr>
              <a:r>
                <a:rPr lang="en-US" altLang="en-US" sz="1600" dirty="0">
                  <a:latin typeface="Arial" panose="020B0604020202020204" pitchFamily="34" charset="0"/>
                </a:rPr>
                <a:t>L-form</a:t>
              </a:r>
              <a:endParaRPr lang="en-US" altLang="en-US" sz="1600" dirty="0">
                <a:latin typeface="Arial" panose="020B0604020202020204" pitchFamily="34" charset="0"/>
              </a:endParaRPr>
            </a:p>
          </p:txBody>
        </p:sp>
      </p:grpSp>
      <p:grpSp>
        <p:nvGrpSpPr>
          <p:cNvPr id="3076" name="Group 11"/>
          <p:cNvGrpSpPr/>
          <p:nvPr/>
        </p:nvGrpSpPr>
        <p:grpSpPr bwMode="auto">
          <a:xfrm>
            <a:off x="4038130" y="3725862"/>
            <a:ext cx="4104009" cy="2925762"/>
            <a:chOff x="65369" y="3643314"/>
            <a:chExt cx="4588356" cy="2853321"/>
          </a:xfrm>
        </p:grpSpPr>
        <p:sp>
          <p:nvSpPr>
            <p:cNvPr id="3080" name="TextBox 6"/>
            <p:cNvSpPr txBox="1">
              <a:spLocks noChangeArrowheads="1"/>
            </p:cNvSpPr>
            <p:nvPr/>
          </p:nvSpPr>
          <p:spPr bwMode="auto">
            <a:xfrm>
              <a:off x="65369" y="3643314"/>
              <a:ext cx="4588356" cy="30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defRPr>
              </a:lvl9pPr>
            </a:lstStyle>
            <a:p>
              <a:pPr eaLnBrk="1" hangingPunct="1">
                <a:spcBef>
                  <a:spcPct val="0"/>
                </a:spcBef>
                <a:buFontTx/>
                <a:buNone/>
              </a:pPr>
              <a:r>
                <a:rPr lang="en-US" altLang="en-US" sz="1400">
                  <a:latin typeface="Arial" panose="020B0604020202020204" pitchFamily="34" charset="0"/>
                </a:rPr>
                <a:t>Amino acids are joined by peptide bond in protein</a:t>
              </a:r>
              <a:endParaRPr lang="en-US" altLang="en-US" sz="1400">
                <a:latin typeface="Arial" panose="020B0604020202020204" pitchFamily="34" charset="0"/>
              </a:endParaRPr>
            </a:p>
          </p:txBody>
        </p:sp>
        <p:pic>
          <p:nvPicPr>
            <p:cNvPr id="3081" name="Picture 3"/>
            <p:cNvPicPr>
              <a:picLocks noChangeAspect="1" noChangeArrowheads="1"/>
            </p:cNvPicPr>
            <p:nvPr/>
          </p:nvPicPr>
          <p:blipFill>
            <a:blip r:embed="rId2">
              <a:extLst>
                <a:ext uri="{28A0092B-C50C-407E-A947-70E740481C1C}">
                  <a14:useLocalDpi xmlns:a14="http://schemas.microsoft.com/office/drawing/2010/main" val="0"/>
                </a:ext>
              </a:extLst>
            </a:blip>
            <a:srcRect l="64275" t="25586" r="4530" b="35352"/>
            <a:stretch>
              <a:fillRect/>
            </a:stretch>
          </p:blipFill>
          <p:spPr bwMode="auto">
            <a:xfrm>
              <a:off x="475192" y="4044904"/>
              <a:ext cx="3714776" cy="200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Box 8"/>
            <p:cNvSpPr txBox="1">
              <a:spLocks noChangeArrowheads="1"/>
            </p:cNvSpPr>
            <p:nvPr/>
          </p:nvSpPr>
          <p:spPr bwMode="auto">
            <a:xfrm>
              <a:off x="284172" y="6135905"/>
              <a:ext cx="3849659" cy="360730"/>
            </a:xfrm>
            <a:prstGeom prst="rect">
              <a:avLst/>
            </a:prstGeom>
            <a:noFill/>
            <a:ln w="9525">
              <a:noFill/>
              <a:miter lim="800000"/>
            </a:ln>
          </p:spPr>
          <p:txBody>
            <a:bodyPr wrap="none">
              <a:spAutoFit/>
            </a:bodyPr>
            <a:lstStyle/>
            <a:p>
              <a:pPr eaLnBrk="1" hangingPunct="1">
                <a:defRPr/>
              </a:pPr>
              <a:r>
                <a:rPr lang="en-US" dirty="0">
                  <a:cs typeface="Arial" panose="020B0604020202020204" pitchFamily="34" charset="0"/>
                </a:rPr>
                <a:t>Repeating unit: amino acid residue</a:t>
              </a:r>
              <a:endParaRPr lang="en-US" dirty="0">
                <a:cs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5400000">
            <a:off x="3481706" y="-221400"/>
            <a:ext cx="5461855"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16200000">
            <a:off x="3833455" y="-689781"/>
            <a:ext cx="4209677" cy="5589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rot="5400000">
            <a:off x="4576112" y="-1459823"/>
            <a:ext cx="3273042" cy="6858000"/>
          </a:xfrm>
          <a:prstGeom prst="rect">
            <a:avLst/>
          </a:prstGeom>
        </p:spPr>
      </p:pic>
      <p:pic>
        <p:nvPicPr>
          <p:cNvPr id="7" name="Picture 6"/>
          <p:cNvPicPr>
            <a:picLocks noChangeAspect="1"/>
          </p:cNvPicPr>
          <p:nvPr/>
        </p:nvPicPr>
        <p:blipFill>
          <a:blip r:embed="rId2"/>
          <a:stretch>
            <a:fillRect/>
          </a:stretch>
        </p:blipFill>
        <p:spPr>
          <a:xfrm rot="5400000">
            <a:off x="4716806" y="1783860"/>
            <a:ext cx="2991655"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5400000">
            <a:off x="4923762" y="-1951490"/>
            <a:ext cx="2560500" cy="7272808"/>
          </a:xfrm>
          <a:prstGeom prst="rect">
            <a:avLst/>
          </a:prstGeom>
        </p:spPr>
      </p:pic>
      <p:pic>
        <p:nvPicPr>
          <p:cNvPr id="5" name="Picture 4"/>
          <p:cNvPicPr>
            <a:picLocks noChangeAspect="1"/>
          </p:cNvPicPr>
          <p:nvPr/>
        </p:nvPicPr>
        <p:blipFill>
          <a:blip r:embed="rId2"/>
          <a:stretch>
            <a:fillRect/>
          </a:stretch>
        </p:blipFill>
        <p:spPr>
          <a:xfrm rot="5400000">
            <a:off x="5104547" y="1396117"/>
            <a:ext cx="2595028" cy="63727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16200000">
            <a:off x="3389323" y="-1425162"/>
            <a:ext cx="3325125" cy="6552727"/>
          </a:xfrm>
          <a:prstGeom prst="rect">
            <a:avLst/>
          </a:prstGeom>
        </p:spPr>
      </p:pic>
      <p:pic>
        <p:nvPicPr>
          <p:cNvPr id="5" name="Picture 4"/>
          <p:cNvPicPr>
            <a:picLocks noChangeAspect="1"/>
          </p:cNvPicPr>
          <p:nvPr/>
        </p:nvPicPr>
        <p:blipFill>
          <a:blip r:embed="rId2"/>
          <a:stretch>
            <a:fillRect/>
          </a:stretch>
        </p:blipFill>
        <p:spPr>
          <a:xfrm rot="16200000">
            <a:off x="6361729" y="2713321"/>
            <a:ext cx="3325126" cy="47607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16200000">
            <a:off x="3905376" y="-645072"/>
            <a:ext cx="4752530" cy="78601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13009</Words>
  <Application>WPS Presentation</Application>
  <PresentationFormat>Widescreen</PresentationFormat>
  <Paragraphs>489</Paragraphs>
  <Slides>25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SimSun</vt:lpstr>
      <vt:lpstr>Wingdings</vt:lpstr>
      <vt:lpstr>Arial Unicode MS</vt:lpstr>
      <vt:lpstr>Calibri Light</vt:lpstr>
      <vt:lpstr>Calibri</vt:lpstr>
      <vt:lpstr>Microsoft YaHei</vt:lpstr>
      <vt:lpstr>Arial</vt:lpstr>
      <vt:lpstr>Noto Sans Symbols</vt:lpstr>
      <vt:lpstr>Segoe Print</vt:lpstr>
      <vt:lpstr>Calibri</vt:lpstr>
      <vt:lpstr>Cambria Math</vt:lpstr>
      <vt:lpstr>Times New Roman</vt:lpstr>
      <vt:lpstr>Symbol</vt:lpstr>
      <vt:lpstr>Georgia</vt:lpstr>
      <vt:lpstr>Courier New</vt:lpstr>
      <vt:lpstr>Berlin Sans FB</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Amit</dc:creator>
  <cp:lastModifiedBy>Amit</cp:lastModifiedBy>
  <cp:revision>1</cp:revision>
  <dcterms:created xsi:type="dcterms:W3CDTF">2024-11-03T11:13:12Z</dcterms:created>
  <dcterms:modified xsi:type="dcterms:W3CDTF">2024-11-03T11:13:12Z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86BE38BDE8284A8AA3131DA87FCF30B9_11</vt:lpwstr>
  </property>
  <property fmtid="{D5CDD505-2E9C-101B-9397-08002B2CF9AE}" pid="3" name="KSOProductBuildVer">
    <vt:lpwstr>1033-12.2.0.18607</vt:lpwstr>
  </property>
</Properties>
</file>